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98" autoAdjust="0"/>
  </p:normalViewPr>
  <p:slideViewPr>
    <p:cSldViewPr snapToGrid="0" snapToObjects="1">
      <p:cViewPr>
        <p:scale>
          <a:sx n="150" d="100"/>
          <a:sy n="150" d="100"/>
        </p:scale>
        <p:origin x="-4192" y="-1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7550-C38C-544E-A015-53F68BAA0AE7}" type="datetimeFigureOut">
              <a:rPr lang="en-US" smtClean="0"/>
              <a:t>12-06-13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1AB4D-4333-AE49-9176-0DFC13AA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1AB4D-4333-AE49-9176-0DFC13AAF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673D-8B2B-C541-AD34-68F4859BC750}" type="datetimeFigureOut">
              <a:rPr lang="en-US" smtClean="0"/>
              <a:t>12-06-13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Accounting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A: Financial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0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of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likely be set for you</a:t>
            </a:r>
          </a:p>
          <a:p>
            <a:pPr lvl="1"/>
            <a:r>
              <a:rPr lang="en-US" dirty="0" smtClean="0"/>
              <a:t>by accountant</a:t>
            </a:r>
          </a:p>
          <a:p>
            <a:pPr lvl="1"/>
            <a:r>
              <a:rPr lang="en-US" dirty="0" smtClean="0"/>
              <a:t>by CRA: GIFI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7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 Payable and Receivable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Businesses seldom pay ‘cash’</a:t>
            </a:r>
          </a:p>
          <a:p>
            <a:r>
              <a:rPr lang="en-US" dirty="0" smtClean="0"/>
              <a:t>Typical </a:t>
            </a:r>
            <a:r>
              <a:rPr lang="en-US" b="1" dirty="0" smtClean="0"/>
              <a:t>terms</a:t>
            </a:r>
            <a:r>
              <a:rPr lang="en-US" dirty="0" smtClean="0"/>
              <a:t>: 30, 60, or 90 days</a:t>
            </a:r>
          </a:p>
          <a:p>
            <a:r>
              <a:rPr lang="en-US" dirty="0" smtClean="0"/>
              <a:t>Accounts Payable</a:t>
            </a:r>
          </a:p>
          <a:p>
            <a:pPr lvl="1"/>
            <a:r>
              <a:rPr lang="en-US" dirty="0" smtClean="0"/>
              <a:t>Money you know you will have to pay</a:t>
            </a:r>
            <a:endParaRPr lang="en-US" dirty="0"/>
          </a:p>
          <a:p>
            <a:r>
              <a:rPr lang="en-US" dirty="0" smtClean="0"/>
              <a:t>Accounts Receivable</a:t>
            </a:r>
          </a:p>
          <a:p>
            <a:pPr lvl="1"/>
            <a:r>
              <a:rPr lang="en-US" dirty="0" smtClean="0"/>
              <a:t>Money you know you will receive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Think about the screw driver and the robot.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1968"/>
              </a:spcBef>
              <a:buNone/>
            </a:pPr>
            <a:r>
              <a:rPr lang="en-US" dirty="0" smtClean="0"/>
              <a:t>How long will we benefit from them?</a:t>
            </a:r>
          </a:p>
          <a:p>
            <a:pPr marL="0" indent="0">
              <a:spcBef>
                <a:spcPts val="1968"/>
              </a:spcBef>
              <a:buNone/>
            </a:pPr>
            <a:r>
              <a:rPr lang="en-US" dirty="0" smtClean="0"/>
              <a:t>Should be have a way to </a:t>
            </a:r>
            <a:r>
              <a:rPr lang="en-US" b="1" dirty="0" smtClean="0"/>
              <a:t>account</a:t>
            </a:r>
            <a:r>
              <a:rPr lang="en-US" dirty="0" smtClean="0"/>
              <a:t> for their long term value?</a:t>
            </a:r>
          </a:p>
          <a:p>
            <a:pPr marL="0" indent="0">
              <a:spcBef>
                <a:spcPts val="1968"/>
              </a:spcBef>
              <a:buNone/>
            </a:pPr>
            <a:r>
              <a:rPr lang="en-US" dirty="0" smtClean="0"/>
              <a:t>Does the relative cost make a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4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</a:t>
            </a:r>
          </a:p>
          <a:p>
            <a:pPr lvl="1"/>
            <a:r>
              <a:rPr lang="en-US" dirty="0" smtClean="0"/>
              <a:t>Financial Statements:</a:t>
            </a:r>
          </a:p>
          <a:p>
            <a:pPr lvl="2"/>
            <a:r>
              <a:rPr lang="en-US" dirty="0" smtClean="0"/>
              <a:t>Balance Sheet</a:t>
            </a:r>
          </a:p>
          <a:p>
            <a:pPr lvl="2"/>
            <a:r>
              <a:rPr lang="en-US" dirty="0" smtClean="0"/>
              <a:t>Income Statement</a:t>
            </a:r>
          </a:p>
          <a:p>
            <a:pPr lvl="2"/>
            <a:r>
              <a:rPr lang="en-US" dirty="0" smtClean="0"/>
              <a:t>Government and regulatory reporting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Decision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3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Accounting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467" y="2040466"/>
            <a:ext cx="7145866" cy="23706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Assets – Liabilities = Owner’s Equity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This is, essentially, the balance sheet.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816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8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Other </a:t>
            </a:r>
            <a:r>
              <a:rPr lang="en-US" dirty="0" smtClean="0"/>
              <a:t>Accounting Equation</a:t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The Business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467" y="2040466"/>
            <a:ext cx="7145866" cy="237066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Profit (π) = Revenue – Expenses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This is, essentially, the Income Statement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4495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765"/>
            <a:ext cx="8229600" cy="1143000"/>
          </a:xfrm>
        </p:spPr>
        <p:txBody>
          <a:bodyPr/>
          <a:lstStyle/>
          <a:p>
            <a:r>
              <a:rPr lang="en-US" dirty="0" smtClean="0"/>
              <a:t>Balance Sheet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53025"/>
              </p:ext>
            </p:extLst>
          </p:nvPr>
        </p:nvGraphicFramePr>
        <p:xfrm>
          <a:off x="897466" y="1256765"/>
          <a:ext cx="7162801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7"/>
                <a:gridCol w="1451187"/>
                <a:gridCol w="208280"/>
                <a:gridCol w="1371600"/>
                <a:gridCol w="499533"/>
                <a:gridCol w="1159934"/>
                <a:gridCol w="922866"/>
                <a:gridCol w="118533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Owners’</a:t>
                      </a:r>
                    </a:p>
                    <a:p>
                      <a:pPr algn="ctr"/>
                      <a:r>
                        <a:rPr lang="en-US" baseline="0" dirty="0" smtClean="0"/>
                        <a:t> Equity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(Cash</a:t>
                      </a:r>
                      <a:r>
                        <a:rPr lang="en-US" baseline="0" dirty="0" smtClean="0"/>
                        <a:t> at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Inventory)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-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Bank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Owners’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Equity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u="sng" dirty="0" smtClean="0">
                          <a:solidFill>
                            <a:srgbClr val="008000"/>
                          </a:solidFill>
                        </a:rPr>
                        <a:t>+200</a:t>
                      </a:r>
                      <a:endParaRPr lang="en-US" i="1" u="sng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i="1" u="sng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i="1" u="sng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i="1" u="sng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0" u="sng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u="sng" dirty="0" smtClean="0">
                          <a:solidFill>
                            <a:srgbClr val="008000"/>
                          </a:solidFill>
                        </a:rPr>
                        <a:t>+200</a:t>
                      </a:r>
                      <a:endParaRPr lang="en-US" i="1" u="sng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ii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u="sng" dirty="0" smtClean="0">
                          <a:solidFill>
                            <a:srgbClr val="008000"/>
                          </a:solidFill>
                        </a:rPr>
                        <a:t>+1,000</a:t>
                      </a:r>
                      <a:endParaRPr lang="en-US" i="1" u="sng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u="sng" dirty="0" smtClean="0">
                          <a:solidFill>
                            <a:srgbClr val="008000"/>
                          </a:solidFill>
                        </a:rPr>
                        <a:t>+1,000</a:t>
                      </a:r>
                      <a:endParaRPr lang="en-US" i="1" u="sng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iii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u="sng" dirty="0" smtClean="0">
                          <a:solidFill>
                            <a:srgbClr val="008000"/>
                          </a:solidFill>
                        </a:rPr>
                        <a:t>-500</a:t>
                      </a:r>
                      <a:endParaRPr lang="en-US" i="1" u="sng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i="1" u="sng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u="sng" dirty="0" smtClean="0">
                          <a:solidFill>
                            <a:srgbClr val="008000"/>
                          </a:solidFill>
                        </a:rPr>
                        <a:t>+500</a:t>
                      </a:r>
                      <a:endParaRPr lang="en-US" i="1" u="sng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7466" y="5376333"/>
            <a:ext cx="773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 smtClean="0"/>
              <a:t>To start up the company the owner puts $200 in the company bank account.</a:t>
            </a:r>
          </a:p>
          <a:p>
            <a:pPr marL="400050" indent="-400050">
              <a:buAutoNum type="romanLcParenR"/>
            </a:pPr>
            <a:r>
              <a:rPr lang="en-US" dirty="0" smtClean="0"/>
              <a:t>The </a:t>
            </a:r>
            <a:r>
              <a:rPr lang="en-US" b="1" dirty="0" smtClean="0"/>
              <a:t>company</a:t>
            </a:r>
            <a:r>
              <a:rPr lang="en-US" dirty="0" smtClean="0"/>
              <a:t> borrows $1,000 from the bank.</a:t>
            </a:r>
          </a:p>
          <a:p>
            <a:pPr marL="400050" indent="-400050">
              <a:buAutoNum type="romanLcParenR"/>
            </a:pPr>
            <a:r>
              <a:rPr lang="en-US" dirty="0" smtClean="0"/>
              <a:t>The </a:t>
            </a:r>
            <a:r>
              <a:rPr lang="en-US" b="1" dirty="0" smtClean="0"/>
              <a:t>company</a:t>
            </a:r>
            <a:r>
              <a:rPr lang="en-US" dirty="0" smtClean="0"/>
              <a:t> purchases $500 worth of items to stock the selves.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Statement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11449"/>
              </p:ext>
            </p:extLst>
          </p:nvPr>
        </p:nvGraphicFramePr>
        <p:xfrm>
          <a:off x="1100667" y="1524001"/>
          <a:ext cx="5582921" cy="194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7"/>
                <a:gridCol w="1451187"/>
                <a:gridCol w="499533"/>
                <a:gridCol w="1159934"/>
                <a:gridCol w="922866"/>
                <a:gridCol w="1185334"/>
              </a:tblGrid>
              <a:tr h="4592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Expenses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199" y="3911599"/>
            <a:ext cx="7738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 smtClean="0"/>
              <a:t>To start up the company the owner puts $200 in the company bank account.</a:t>
            </a:r>
          </a:p>
          <a:p>
            <a:pPr marL="400050" indent="-400050">
              <a:buAutoNum type="romanLcParenR"/>
            </a:pPr>
            <a:r>
              <a:rPr lang="en-US" dirty="0" smtClean="0"/>
              <a:t>The </a:t>
            </a:r>
            <a:r>
              <a:rPr lang="en-US" b="1" dirty="0" smtClean="0"/>
              <a:t>company</a:t>
            </a:r>
            <a:r>
              <a:rPr lang="en-US" dirty="0" smtClean="0"/>
              <a:t> borrows $1,000 from the bank.</a:t>
            </a:r>
          </a:p>
          <a:p>
            <a:pPr marL="400050" indent="-400050">
              <a:buAutoNum type="romanLcParenR"/>
            </a:pPr>
            <a:r>
              <a:rPr lang="en-US" dirty="0" smtClean="0"/>
              <a:t>The </a:t>
            </a:r>
            <a:r>
              <a:rPr lang="en-US" b="1" dirty="0" smtClean="0"/>
              <a:t>company</a:t>
            </a:r>
            <a:r>
              <a:rPr lang="en-US" dirty="0" smtClean="0"/>
              <a:t> purchases $500 worth of items to stock the selves.</a:t>
            </a:r>
          </a:p>
          <a:p>
            <a:pPr marL="400050" indent="-400050">
              <a:buAutoNum type="romanLcParenR"/>
            </a:pPr>
            <a:r>
              <a:rPr lang="en-US" dirty="0" smtClean="0"/>
              <a:t>Sell half of the inventory purchased in step iii for $300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Consider </a:t>
            </a:r>
            <a:r>
              <a:rPr lang="en-US" b="1" dirty="0" err="1" smtClean="0"/>
              <a:t>BitCo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“IT Made Easy”</a:t>
            </a:r>
          </a:p>
          <a:p>
            <a:r>
              <a:rPr lang="en-US" dirty="0" smtClean="0"/>
              <a:t>Alice and Bob</a:t>
            </a:r>
          </a:p>
          <a:p>
            <a:r>
              <a:rPr lang="en-US" dirty="0" smtClean="0"/>
              <a:t>Corporation owned by A and B</a:t>
            </a:r>
          </a:p>
          <a:p>
            <a:r>
              <a:rPr lang="en-US" dirty="0" smtClean="0"/>
              <a:t>IT products and services to the SMB* market in Hamilton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*Small and Medium sized Business</a:t>
            </a:r>
          </a:p>
        </p:txBody>
      </p:sp>
    </p:spTree>
    <p:extLst>
      <p:ext uri="{BB962C8B-B14F-4D97-AF65-F5344CB8AC3E}">
        <p14:creationId xmlns:p14="http://schemas.microsoft.com/office/powerpoint/2010/main" val="280533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384705"/>
            <a:ext cx="3852333" cy="436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BitCo</a:t>
            </a:r>
            <a:r>
              <a:rPr lang="en-US" dirty="0" smtClean="0"/>
              <a:t>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67"/>
            <a:ext cx="8229600" cy="479213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and B each invest $1,000 in </a:t>
            </a:r>
            <a:r>
              <a:rPr lang="en-US" dirty="0" err="1" smtClean="0"/>
              <a:t>BitCo</a:t>
            </a:r>
            <a:r>
              <a:rPr lang="en-US" dirty="0" smtClean="0"/>
              <a:t> as startup funding.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Buy 4 hard drives @ $100 each to resell.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Sell one hard drive for $140 in cash.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Sell one hard drive for $150 to Sue on account.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Sue pays her invoice for $150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Purchase 10 external hard drive cases for $100, to be invoiced at the end of the 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4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9467" y="384705"/>
            <a:ext cx="3852333" cy="436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BitCo</a:t>
            </a:r>
            <a:r>
              <a:rPr lang="en-US" dirty="0" smtClean="0"/>
              <a:t> Scenario </a:t>
            </a:r>
            <a:r>
              <a:rPr lang="en-US" sz="2300" dirty="0" smtClean="0"/>
              <a:t>(continued)</a:t>
            </a:r>
            <a:endParaRPr lang="en-US" sz="23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667" y="1202267"/>
            <a:ext cx="8229600" cy="479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Pay for HD cases.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Sell one external HD for $100, cash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err="1" smtClean="0"/>
              <a:t>BitCo</a:t>
            </a:r>
            <a:r>
              <a:rPr lang="en-US" dirty="0" smtClean="0"/>
              <a:t> pays $5 rent to A for the use of her garage.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Buy a $2 screw driver to make assembly easier.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Buy a $2,000 assembly robot.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14237</TotalTime>
  <Words>502</Words>
  <Application>Microsoft Macintosh PowerPoint</Application>
  <PresentationFormat>On-screen Show (4:3)</PresentationFormat>
  <Paragraphs>143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Financial Accounting</vt:lpstr>
      <vt:lpstr>Types of Accounting</vt:lpstr>
      <vt:lpstr>The Accounting Equation</vt:lpstr>
      <vt:lpstr>The Other Accounting Equation or The Business Equation</vt:lpstr>
      <vt:lpstr>Balance Sheet</vt:lpstr>
      <vt:lpstr>Income Statement</vt:lpstr>
      <vt:lpstr>All Together now…</vt:lpstr>
      <vt:lpstr>BitCo Scenario</vt:lpstr>
      <vt:lpstr>PowerPoint Presentation</vt:lpstr>
      <vt:lpstr>Chart of Accounts</vt:lpstr>
      <vt:lpstr>Accounts Payable and Receivable </vt:lpstr>
      <vt:lpstr>What’s Next?</vt:lpstr>
    </vt:vector>
  </TitlesOfParts>
  <Company>BSG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 Canada</dc:title>
  <dc:creator>James Long</dc:creator>
  <cp:lastModifiedBy>James Long</cp:lastModifiedBy>
  <cp:revision>38</cp:revision>
  <dcterms:created xsi:type="dcterms:W3CDTF">2012-06-01T15:51:08Z</dcterms:created>
  <dcterms:modified xsi:type="dcterms:W3CDTF">2012-06-13T14:46:31Z</dcterms:modified>
</cp:coreProperties>
</file>