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4" r:id="rId9"/>
    <p:sldId id="265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608" autoAdjust="0"/>
    <p:restoredTop sz="94698" autoAdjust="0"/>
  </p:normalViewPr>
  <p:slideViewPr>
    <p:cSldViewPr snapToGrid="0" snapToObjects="1">
      <p:cViewPr>
        <p:scale>
          <a:sx n="150" d="100"/>
          <a:sy n="150" d="100"/>
        </p:scale>
        <p:origin x="-3728" y="-7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>
      <p:cViewPr varScale="1">
        <p:scale>
          <a:sx n="145" d="100"/>
          <a:sy n="145" d="100"/>
        </p:scale>
        <p:origin x="-645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67550-C38C-544E-A015-53F68BAA0AE7}" type="datetimeFigureOut">
              <a:rPr lang="en-US" smtClean="0"/>
              <a:t>14-01-06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1AB4D-4333-AE49-9176-0DFC13AAF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3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straight line depreciation an item is depreciated by the same absolute amount each year.  This yearly amount is a percentage of the initial value. </a:t>
            </a:r>
          </a:p>
          <a:p>
            <a:endParaRPr lang="en-US" dirty="0"/>
          </a:p>
          <a:p>
            <a:r>
              <a:rPr lang="en-US" dirty="0" smtClean="0"/>
              <a:t>With straight line depreciation the book value of an item eventually goes to zero.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1AB4D-4333-AE49-9176-0DFC13AAF2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7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1AB4D-4333-AE49-9176-0DFC13AAF2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29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using declining balance depreciation, each year’s depreciation is a percentage of the opening book value for that year.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a 20% depreciation rate, a $2000 item will depreciate $400 the first year and close the year with a book value of $1,600.  </a:t>
            </a:r>
          </a:p>
          <a:p>
            <a:endParaRPr lang="en-US" dirty="0" smtClean="0"/>
          </a:p>
          <a:p>
            <a:r>
              <a:rPr lang="en-US" dirty="0" smtClean="0"/>
              <a:t>In year two the item will start with a book value of $1600, depreciate $320, and close the year with a book value of $1,280.</a:t>
            </a:r>
          </a:p>
          <a:p>
            <a:endParaRPr lang="en-US" dirty="0"/>
          </a:p>
          <a:p>
            <a:r>
              <a:rPr lang="en-US" dirty="0" smtClean="0"/>
              <a:t>In year three the item will start with a book value of $1,280, depreciated $256, and close the year with a book value of $1,024.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1AB4D-4333-AE49-9176-0DFC13AAF2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20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14-01-06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2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14-01-06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3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14-01-06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14-01-06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2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14-01-06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14-01-06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3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14-01-06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2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14-01-06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9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14-01-06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0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14-01-06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4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14-01-06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3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9673D-8B2B-C541-AD34-68F4859BC750}" type="datetimeFigureOut">
              <a:rPr lang="en-US" smtClean="0"/>
              <a:t>14-01-06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4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Financial Accounting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/>
              <a:t>B</a:t>
            </a:r>
            <a:r>
              <a:rPr lang="en-US" dirty="0" smtClean="0"/>
              <a:t>: Capital or Operating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08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 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only ½ years depreciation is allowed in the first year, no matter when the asset is purchased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Why do you think this 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38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our screwdriver?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Will it last more than a year?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Is it ‘worth’ the work to maintain a depreciation schedule for a $2 item?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40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from last lecture…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BitCo’s</a:t>
            </a:r>
            <a:r>
              <a:rPr lang="en-US" dirty="0" smtClean="0"/>
              <a:t> purchase of a screwdriver and a robot.  Let us first consider the robot…</a:t>
            </a:r>
          </a:p>
          <a:p>
            <a:pPr marL="0" indent="0">
              <a:buNone/>
            </a:pPr>
            <a:r>
              <a:rPr lang="en-US" dirty="0" smtClean="0"/>
              <a:t>If we record the purchase as an </a:t>
            </a:r>
            <a:r>
              <a:rPr lang="en-US" b="1" dirty="0" smtClean="0"/>
              <a:t>expense</a:t>
            </a:r>
            <a:r>
              <a:rPr lang="en-US" dirty="0" smtClean="0"/>
              <a:t> for this year:</a:t>
            </a:r>
          </a:p>
          <a:p>
            <a:pPr lvl="1"/>
            <a:r>
              <a:rPr lang="en-US" dirty="0" smtClean="0"/>
              <a:t>we will likely have a big loss this year</a:t>
            </a:r>
          </a:p>
          <a:p>
            <a:pPr lvl="1"/>
            <a:r>
              <a:rPr lang="en-US" dirty="0" smtClean="0"/>
              <a:t>we will own a slightly used robot that we could sell, but it won’t show on our books at all</a:t>
            </a:r>
          </a:p>
          <a:p>
            <a:pPr lvl="1"/>
            <a:r>
              <a:rPr lang="en-US" dirty="0" smtClean="0"/>
              <a:t>profit in following years will be higher than it ‘should’ be, because we are getting ‘free’ use of the robot</a:t>
            </a:r>
          </a:p>
        </p:txBody>
      </p:sp>
    </p:spTree>
    <p:extLst>
      <p:ext uri="{BB962C8B-B14F-4D97-AF65-F5344CB8AC3E}">
        <p14:creationId xmlns:p14="http://schemas.microsoft.com/office/powerpoint/2010/main" val="3322755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on statements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look at how </a:t>
            </a:r>
            <a:r>
              <a:rPr lang="en-US" b="1" dirty="0" smtClean="0"/>
              <a:t>expensing</a:t>
            </a:r>
            <a:r>
              <a:rPr lang="en-US" dirty="0" smtClean="0"/>
              <a:t> the robot impacts our Income Statement and our Balance Sheet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3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Capital Equipment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Appears on Balance Sheet as an asset</a:t>
            </a:r>
          </a:p>
          <a:p>
            <a:r>
              <a:rPr lang="en-US" dirty="0" smtClean="0"/>
              <a:t>Appears on the Income Statement as Depreciation</a:t>
            </a:r>
          </a:p>
          <a:p>
            <a:r>
              <a:rPr lang="en-US" dirty="0" smtClean="0"/>
              <a:t>Anything from which you will gain benefit for more than a year.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9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Depreciation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“use up” a portion of a Capital Asset a little each year.</a:t>
            </a:r>
          </a:p>
          <a:p>
            <a:r>
              <a:rPr lang="en-US" dirty="0" smtClean="0"/>
              <a:t>Schemes:</a:t>
            </a:r>
          </a:p>
          <a:p>
            <a:pPr lvl="1"/>
            <a:r>
              <a:rPr lang="en-US" dirty="0" smtClean="0"/>
              <a:t>straight line</a:t>
            </a:r>
          </a:p>
          <a:p>
            <a:pPr lvl="1"/>
            <a:r>
              <a:rPr lang="en-US" dirty="0" smtClean="0"/>
              <a:t>declining balance</a:t>
            </a:r>
          </a:p>
          <a:p>
            <a:r>
              <a:rPr lang="en-US" dirty="0" smtClean="0"/>
              <a:t>Recorded in a depreciation schedule</a:t>
            </a:r>
          </a:p>
        </p:txBody>
      </p:sp>
    </p:spTree>
    <p:extLst>
      <p:ext uri="{BB962C8B-B14F-4D97-AF65-F5344CB8AC3E}">
        <p14:creationId xmlns:p14="http://schemas.microsoft.com/office/powerpoint/2010/main" val="409990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our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Assume the robot will last 10 years and be worth nothing at the end of it’s life.  </a:t>
            </a:r>
            <a:endParaRPr lang="en-US" dirty="0"/>
          </a:p>
          <a:p>
            <a:pPr>
              <a:buFont typeface="Wingdings" charset="0"/>
              <a:buChar char="è"/>
            </a:pPr>
            <a:r>
              <a:rPr lang="en-US" dirty="0" smtClean="0">
                <a:sym typeface="Wingdings"/>
              </a:rPr>
              <a:t>straight line depreciation of 10% per year</a:t>
            </a: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Let’s look at:</a:t>
            </a:r>
          </a:p>
          <a:p>
            <a:pPr lvl="1"/>
            <a:r>
              <a:rPr lang="en-US" dirty="0" smtClean="0">
                <a:sym typeface="Wingdings"/>
              </a:rPr>
              <a:t>the depreciation schedule</a:t>
            </a:r>
          </a:p>
          <a:p>
            <a:pPr lvl="1"/>
            <a:r>
              <a:rPr lang="en-US" dirty="0" smtClean="0">
                <a:sym typeface="Wingdings"/>
              </a:rPr>
              <a:t>impact on balance sheet</a:t>
            </a:r>
          </a:p>
          <a:p>
            <a:pPr lvl="1"/>
            <a:r>
              <a:rPr lang="en-US" dirty="0" smtClean="0">
                <a:sym typeface="Wingdings"/>
              </a:rPr>
              <a:t>impact on income statement</a:t>
            </a:r>
          </a:p>
          <a:p>
            <a:pPr lvl="1"/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53073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452620" y="1417638"/>
            <a:ext cx="2017566" cy="45513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smtClean="0"/>
              <a:t>Year 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97020" y="1417638"/>
            <a:ext cx="1885913" cy="45513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smtClean="0"/>
              <a:t>Year 3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0867" y="1417638"/>
            <a:ext cx="2386349" cy="45513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smtClean="0"/>
              <a:t>Year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Straight Line Depreciation (10%)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0867" y="1571591"/>
            <a:ext cx="8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$2,000</a:t>
            </a:r>
            <a:endParaRPr lang="en-US" dirty="0"/>
          </a:p>
        </p:txBody>
      </p:sp>
      <p:cxnSp>
        <p:nvCxnSpPr>
          <p:cNvPr id="6" name="Elbow Connector 5"/>
          <p:cNvCxnSpPr>
            <a:stCxn id="4" idx="2"/>
          </p:cNvCxnSpPr>
          <p:nvPr/>
        </p:nvCxnSpPr>
        <p:spPr>
          <a:xfrm rot="16200000" flipH="1">
            <a:off x="1978441" y="1416965"/>
            <a:ext cx="418068" cy="14659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67756" y="2050988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$200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38999" y="2149957"/>
            <a:ext cx="8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$1,800</a:t>
            </a:r>
            <a:endParaRPr lang="en-US" dirty="0"/>
          </a:p>
        </p:txBody>
      </p:sp>
      <p:cxnSp>
        <p:nvCxnSpPr>
          <p:cNvPr id="9" name="Elbow Connector 8"/>
          <p:cNvCxnSpPr/>
          <p:nvPr/>
        </p:nvCxnSpPr>
        <p:spPr>
          <a:xfrm rot="16200000" flipH="1">
            <a:off x="3951174" y="1969472"/>
            <a:ext cx="418068" cy="14659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40489" y="2603495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$200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37137" y="2701434"/>
            <a:ext cx="8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$1,600</a:t>
            </a:r>
            <a:endParaRPr lang="en-US" dirty="0"/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5985676" y="2511337"/>
            <a:ext cx="418068" cy="14659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74991" y="3145360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$200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76000" y="3268697"/>
            <a:ext cx="8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$1,400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802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try declining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Each year the robot is worth 20% less</a:t>
            </a:r>
            <a:endParaRPr lang="en-US" dirty="0" smtClean="0">
              <a:sym typeface="Wingdings"/>
            </a:endParaRP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Let’s look at:</a:t>
            </a:r>
          </a:p>
          <a:p>
            <a:pPr lvl="1"/>
            <a:r>
              <a:rPr lang="en-US" dirty="0" smtClean="0">
                <a:sym typeface="Wingdings"/>
              </a:rPr>
              <a:t>the depreciation schedule</a:t>
            </a:r>
          </a:p>
          <a:p>
            <a:pPr lvl="1"/>
            <a:r>
              <a:rPr lang="en-US" dirty="0" smtClean="0">
                <a:sym typeface="Wingdings"/>
              </a:rPr>
              <a:t>impact on balance sheet</a:t>
            </a:r>
          </a:p>
          <a:p>
            <a:pPr lvl="1"/>
            <a:r>
              <a:rPr lang="en-US" dirty="0" smtClean="0">
                <a:sym typeface="Wingdings"/>
              </a:rPr>
              <a:t>impact on income statement</a:t>
            </a:r>
          </a:p>
          <a:p>
            <a:pPr lvl="1"/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598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452620" y="1417638"/>
            <a:ext cx="2017566" cy="45513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smtClean="0"/>
              <a:t>Year 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97020" y="1417638"/>
            <a:ext cx="1885913" cy="45513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smtClean="0"/>
              <a:t>Year 3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0867" y="1417638"/>
            <a:ext cx="2386349" cy="45513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smtClean="0"/>
              <a:t>Year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Declining Balance Depreciation (20%)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0867" y="1571591"/>
            <a:ext cx="8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$2,000</a:t>
            </a:r>
            <a:endParaRPr lang="en-US" dirty="0"/>
          </a:p>
        </p:txBody>
      </p:sp>
      <p:cxnSp>
        <p:nvCxnSpPr>
          <p:cNvPr id="6" name="Elbow Connector 5"/>
          <p:cNvCxnSpPr>
            <a:stCxn id="4" idx="2"/>
          </p:cNvCxnSpPr>
          <p:nvPr/>
        </p:nvCxnSpPr>
        <p:spPr>
          <a:xfrm rot="16200000" flipH="1">
            <a:off x="1978441" y="1416965"/>
            <a:ext cx="418068" cy="14659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67756" y="2050988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$400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38999" y="2149957"/>
            <a:ext cx="8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$1,600</a:t>
            </a:r>
            <a:endParaRPr lang="en-US" dirty="0"/>
          </a:p>
        </p:txBody>
      </p:sp>
      <p:cxnSp>
        <p:nvCxnSpPr>
          <p:cNvPr id="9" name="Elbow Connector 8"/>
          <p:cNvCxnSpPr/>
          <p:nvPr/>
        </p:nvCxnSpPr>
        <p:spPr>
          <a:xfrm rot="16200000" flipH="1">
            <a:off x="3951174" y="1969472"/>
            <a:ext cx="418068" cy="14659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40489" y="2603495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$320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37137" y="2701434"/>
            <a:ext cx="8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$1,280</a:t>
            </a:r>
            <a:endParaRPr lang="en-US" dirty="0"/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5985676" y="2511337"/>
            <a:ext cx="418068" cy="14659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74991" y="3145360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$256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76000" y="3268697"/>
            <a:ext cx="8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$1,024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56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14337</TotalTime>
  <Words>499</Words>
  <Application>Microsoft Macintosh PowerPoint</Application>
  <PresentationFormat>On-screen Show (4:3)</PresentationFormat>
  <Paragraphs>82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Financial Accounting</vt:lpstr>
      <vt:lpstr>Recall from last lecture…</vt:lpstr>
      <vt:lpstr>Impact on statements </vt:lpstr>
      <vt:lpstr>Capital Equipment</vt:lpstr>
      <vt:lpstr>Depreciation</vt:lpstr>
      <vt:lpstr>Back to our robot</vt:lpstr>
      <vt:lpstr>Straight Line Depreciation (10%)</vt:lpstr>
      <vt:lpstr>Now try declining balance</vt:lpstr>
      <vt:lpstr>Declining Balance Depreciation (20%)</vt:lpstr>
      <vt:lpstr>Fine Print</vt:lpstr>
      <vt:lpstr>What about our screwdriver?</vt:lpstr>
    </vt:vector>
  </TitlesOfParts>
  <Company>BSG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 Canada</dc:title>
  <dc:creator>James Long</dc:creator>
  <cp:lastModifiedBy>james</cp:lastModifiedBy>
  <cp:revision>46</cp:revision>
  <dcterms:created xsi:type="dcterms:W3CDTF">2012-06-01T15:51:08Z</dcterms:created>
  <dcterms:modified xsi:type="dcterms:W3CDTF">2014-01-06T17:06:29Z</dcterms:modified>
</cp:coreProperties>
</file>