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98" autoAdjust="0"/>
  </p:normalViewPr>
  <p:slideViewPr>
    <p:cSldViewPr snapToGrid="0" snapToObjects="1">
      <p:cViewPr>
        <p:scale>
          <a:sx n="135" d="100"/>
          <a:sy n="135" d="100"/>
        </p:scale>
        <p:origin x="-1896" y="-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7550-C38C-544E-A015-53F68BAA0AE7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AB4D-4333-AE49-9176-0DFC13AA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673D-8B2B-C541-AD34-68F4859BC750}" type="datetimeFigureOut">
              <a:rPr lang="en-US" smtClean="0"/>
              <a:t>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Management Accounting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 Exercises: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889" y="1625038"/>
            <a:ext cx="7997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 smtClean="0"/>
              <a:t>Use algebra to find the answer.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 smtClean="0"/>
              <a:t>Build a spreadsheet to find the answer.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 smtClean="0"/>
              <a:t>Build a spreadsheet that allows you to see how different parameters in the outsourcing contract impact our answer (monthly costs, per call costs)</a:t>
            </a:r>
            <a:endParaRPr lang="en-C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9224" y="4534510"/>
            <a:ext cx="799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i="1" dirty="0" smtClean="0"/>
              <a:t>Note: Solutions posted on </a:t>
            </a:r>
            <a:r>
              <a:rPr lang="en-CA" sz="2400" i="1" dirty="0" err="1" smtClean="0"/>
              <a:t>eLearn</a:t>
            </a:r>
            <a:r>
              <a:rPr lang="en-CA" sz="2400" i="1" dirty="0" smtClean="0"/>
              <a:t>, please try on your own first.</a:t>
            </a:r>
            <a:endParaRPr lang="en-CA" sz="2400" i="1" dirty="0"/>
          </a:p>
        </p:txBody>
      </p:sp>
    </p:spTree>
    <p:extLst>
      <p:ext uri="{BB962C8B-B14F-4D97-AF65-F5344CB8AC3E}">
        <p14:creationId xmlns:p14="http://schemas.microsoft.com/office/powerpoint/2010/main" val="320801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Graded Exercise: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889" y="1625038"/>
            <a:ext cx="7997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Build a spreadsheet for the Password Reset Application scenario</a:t>
            </a:r>
          </a:p>
          <a:p>
            <a:endParaRPr lang="en-CA" sz="2400" dirty="0"/>
          </a:p>
          <a:p>
            <a:r>
              <a:rPr lang="en-CA" sz="2400" i="1" dirty="0" smtClean="0"/>
              <a:t>Use the solutions to the Practice Exercises as a guide.</a:t>
            </a:r>
            <a:endParaRPr lang="en-CA" sz="2400" i="1" dirty="0"/>
          </a:p>
        </p:txBody>
      </p:sp>
    </p:spTree>
    <p:extLst>
      <p:ext uri="{BB962C8B-B14F-4D97-AF65-F5344CB8AC3E}">
        <p14:creationId xmlns:p14="http://schemas.microsoft.com/office/powerpoint/2010/main" val="291427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 Word Bingo…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756" y="1475023"/>
            <a:ext cx="7586133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Business Case</a:t>
            </a:r>
          </a:p>
          <a:p>
            <a:r>
              <a:rPr lang="en-US" dirty="0" smtClean="0"/>
              <a:t>Break-even Analysis</a:t>
            </a:r>
          </a:p>
          <a:p>
            <a:r>
              <a:rPr lang="en-US" dirty="0" smtClean="0"/>
              <a:t>Contribution Margin</a:t>
            </a:r>
          </a:p>
          <a:p>
            <a:r>
              <a:rPr lang="en-US" dirty="0" smtClean="0"/>
              <a:t>Transfer Pricing </a:t>
            </a:r>
            <a:r>
              <a:rPr lang="en-US" sz="1800" dirty="0" smtClean="0"/>
              <a:t>(often has financial accounting implications)</a:t>
            </a:r>
          </a:p>
          <a:p>
            <a:r>
              <a:rPr lang="en-US" dirty="0" smtClean="0"/>
              <a:t>Buy vs. Lease</a:t>
            </a:r>
          </a:p>
          <a:p>
            <a:r>
              <a:rPr lang="en-US" dirty="0" smtClean="0"/>
              <a:t>Overhead Allocation</a:t>
            </a:r>
          </a:p>
          <a:p>
            <a:r>
              <a:rPr lang="en-US" dirty="0" smtClean="0"/>
              <a:t>Profit-Centre</a:t>
            </a:r>
          </a:p>
          <a:p>
            <a:r>
              <a:rPr lang="en-US" dirty="0" smtClean="0"/>
              <a:t>P&amp;L (profit and loss)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4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798726" cy="3959578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 smtClean="0"/>
              <a:t>Cost </a:t>
            </a:r>
          </a:p>
          <a:p>
            <a:pPr marL="400050" lvl="1" indent="0">
              <a:buNone/>
            </a:pPr>
            <a:r>
              <a:rPr lang="en-US" dirty="0" smtClean="0"/>
              <a:t>Price</a:t>
            </a:r>
          </a:p>
          <a:p>
            <a:pPr marL="400050" lvl="1" indent="0">
              <a:buNone/>
            </a:pPr>
            <a:r>
              <a:rPr lang="en-US" dirty="0" smtClean="0"/>
              <a:t>Fixed Cost</a:t>
            </a:r>
          </a:p>
          <a:p>
            <a:pPr marL="400050" lvl="1" indent="0">
              <a:buNone/>
            </a:pPr>
            <a:r>
              <a:rPr lang="en-US" dirty="0" smtClean="0"/>
              <a:t>Variable Cost</a:t>
            </a:r>
          </a:p>
          <a:p>
            <a:pPr marL="400050" lvl="1" indent="0">
              <a:buNone/>
            </a:pPr>
            <a:r>
              <a:rPr lang="en-US" dirty="0" smtClean="0"/>
              <a:t>Margin</a:t>
            </a:r>
          </a:p>
          <a:p>
            <a:pPr marL="400050" lvl="1" indent="0">
              <a:buNone/>
            </a:pPr>
            <a:r>
              <a:rPr lang="en-US" dirty="0" smtClean="0"/>
              <a:t>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5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987"/>
            <a:ext cx="8229600" cy="40659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You are considering the outsourcing of your help desk.</a:t>
            </a:r>
          </a:p>
          <a:p>
            <a:r>
              <a:rPr lang="en-US" sz="2800" dirty="0" smtClean="0"/>
              <a:t>Your current helpdesk cost you $10,000/month to run</a:t>
            </a:r>
          </a:p>
          <a:p>
            <a:r>
              <a:rPr lang="en-US" sz="2800" dirty="0" smtClean="0"/>
              <a:t>The outsourcer charges $2,000/month plus $20/call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Should you outsource?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0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depends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987"/>
            <a:ext cx="8229600" cy="895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How many calls a month do you expect?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2019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case where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26" y="1559685"/>
            <a:ext cx="7256874" cy="1836383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en-US" sz="2800" dirty="0" smtClean="0"/>
              <a:t>We have 10 calls a month.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We have 100 calls a month.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We have 1,000 calls a month.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0075" y="3744148"/>
            <a:ext cx="628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 smtClean="0"/>
              <a:t>This looks like a job for a spreadsheet.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206580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spreadsheet might look like this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96307"/>
              </p:ext>
            </p:extLst>
          </p:nvPr>
        </p:nvGraphicFramePr>
        <p:xfrm>
          <a:off x="856072" y="1459971"/>
          <a:ext cx="783072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682"/>
                <a:gridCol w="1626542"/>
                <a:gridCol w="2097852"/>
                <a:gridCol w="214865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Calls</a:t>
                      </a:r>
                      <a:r>
                        <a:rPr lang="en-CA" baseline="0" dirty="0" smtClean="0"/>
                        <a:t> per month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Cost:</a:t>
                      </a:r>
                      <a:r>
                        <a:rPr lang="en-CA" baseline="0" dirty="0" smtClean="0"/>
                        <a:t> In house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Cost:</a:t>
                      </a:r>
                      <a:r>
                        <a:rPr lang="en-CA" baseline="0" dirty="0" smtClean="0"/>
                        <a:t> outsourced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Savings</a:t>
                      </a:r>
                      <a:r>
                        <a:rPr lang="en-CA" baseline="0" dirty="0" smtClean="0"/>
                        <a:t> if outsourced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$10,000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$2,200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$7,800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$10,000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$4,000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$6,000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$10,000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$22,000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-$12,000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6518" y="3480740"/>
            <a:ext cx="656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 smtClean="0"/>
              <a:t>What columns should be formulas?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183981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spreadsheet might look like this</a:t>
            </a:r>
            <a:r>
              <a:rPr lang="is-IS" dirty="0" smtClean="0"/>
              <a:t>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8968"/>
              </p:ext>
            </p:extLst>
          </p:nvPr>
        </p:nvGraphicFramePr>
        <p:xfrm>
          <a:off x="856072" y="1459971"/>
          <a:ext cx="783072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682"/>
                <a:gridCol w="1626542"/>
                <a:gridCol w="2097852"/>
                <a:gridCol w="214865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Calls</a:t>
                      </a:r>
                      <a:r>
                        <a:rPr lang="en-CA" baseline="0" dirty="0" smtClean="0"/>
                        <a:t> per month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Cost:</a:t>
                      </a:r>
                      <a:r>
                        <a:rPr lang="en-CA" baseline="0" dirty="0" smtClean="0"/>
                        <a:t> In house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Cost:</a:t>
                      </a:r>
                      <a:r>
                        <a:rPr lang="en-CA" baseline="0" dirty="0" smtClean="0"/>
                        <a:t> outsourced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Savings</a:t>
                      </a:r>
                      <a:r>
                        <a:rPr lang="en-CA" baseline="0" dirty="0" smtClean="0"/>
                        <a:t> if outsourced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$10,000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$2,200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$7,800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$10,000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$4,000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$6,000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$10,000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$22,000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-$12,000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66815" y="3412446"/>
            <a:ext cx="28554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2,000 + 10*</a:t>
            </a:r>
            <a:r>
              <a:rPr lang="en-CA" dirty="0" err="1" smtClean="0"/>
              <a:t>calls_per_month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11839" y="4209436"/>
            <a:ext cx="33597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err="1"/>
              <a:t>c</a:t>
            </a:r>
            <a:r>
              <a:rPr lang="en-CA" dirty="0" err="1" smtClean="0"/>
              <a:t>ost_in_house</a:t>
            </a:r>
            <a:r>
              <a:rPr lang="en-CA" dirty="0" smtClean="0"/>
              <a:t> – </a:t>
            </a:r>
            <a:r>
              <a:rPr lang="en-CA" dirty="0" err="1" smtClean="0"/>
              <a:t>cost_outsourced</a:t>
            </a:r>
            <a:endParaRPr lang="en-CA" dirty="0" smtClean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V="1">
            <a:off x="4494550" y="2943331"/>
            <a:ext cx="453746" cy="469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7291709" y="3010370"/>
            <a:ext cx="347106" cy="1199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2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Breakeven Call Volume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4889" y="1625038"/>
            <a:ext cx="799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i="1" dirty="0" smtClean="0"/>
              <a:t>How many calls per month do we need to have for the outsourced deal to save us money?</a:t>
            </a:r>
            <a:endParaRPr lang="en-CA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74889" y="2841038"/>
            <a:ext cx="7667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Algebra</a:t>
            </a:r>
            <a:r>
              <a:rPr lang="en-CA" sz="2400" dirty="0" smtClean="0"/>
              <a:t>: </a:t>
            </a:r>
            <a:br>
              <a:rPr lang="en-CA" sz="2400" dirty="0" smtClean="0"/>
            </a:br>
            <a:r>
              <a:rPr lang="en-CA" sz="2400" dirty="0" smtClean="0"/>
              <a:t>The correct way, but you have to do some math.</a:t>
            </a:r>
          </a:p>
          <a:p>
            <a:endParaRPr lang="en-CA" sz="2400" dirty="0"/>
          </a:p>
          <a:p>
            <a:r>
              <a:rPr lang="en-CA" sz="2400" b="1" dirty="0" smtClean="0"/>
              <a:t>Estimation</a:t>
            </a:r>
            <a:r>
              <a:rPr lang="en-CA" sz="2400" dirty="0" smtClean="0"/>
              <a:t>: </a:t>
            </a:r>
            <a:br>
              <a:rPr lang="en-CA" sz="2400" dirty="0" smtClean="0"/>
            </a:br>
            <a:r>
              <a:rPr lang="en-CA" sz="2400" dirty="0" smtClean="0"/>
              <a:t>Try a lot of values and see where we go from saving to loosing in the deal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47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14555</TotalTime>
  <Words>343</Words>
  <Application>Microsoft Macintosh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Management Accounting</vt:lpstr>
      <vt:lpstr>Buzz Word Bingo…</vt:lpstr>
      <vt:lpstr>Time for some definitions</vt:lpstr>
      <vt:lpstr>Simple Business Case</vt:lpstr>
      <vt:lpstr>That depends…</vt:lpstr>
      <vt:lpstr>Consider the case where…</vt:lpstr>
      <vt:lpstr>Our spreadsheet might look like this…</vt:lpstr>
      <vt:lpstr>Our spreadsheet might look like this…</vt:lpstr>
      <vt:lpstr>Breakeven Call Volume</vt:lpstr>
      <vt:lpstr>Practice Exercises:</vt:lpstr>
      <vt:lpstr>Graded Exercise:</vt:lpstr>
    </vt:vector>
  </TitlesOfParts>
  <Company>BSG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 Canada</dc:title>
  <dc:creator>James Long</dc:creator>
  <cp:lastModifiedBy>james</cp:lastModifiedBy>
  <cp:revision>70</cp:revision>
  <cp:lastPrinted>2012-06-13T15:33:22Z</cp:lastPrinted>
  <dcterms:created xsi:type="dcterms:W3CDTF">2012-06-01T15:51:08Z</dcterms:created>
  <dcterms:modified xsi:type="dcterms:W3CDTF">2020-04-08T22:20:15Z</dcterms:modified>
</cp:coreProperties>
</file>