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n-CA" sz="2000" spc="-1" strike="noStrike">
                <a:latin typeface="Arial"/>
              </a:rPr>
              <a:t>Click </a:t>
            </a:r>
            <a:r>
              <a:rPr b="0" lang="en-CA" sz="2000" spc="-1" strike="noStrike">
                <a:latin typeface="Arial"/>
              </a:rPr>
              <a:t>to </a:t>
            </a:r>
            <a:r>
              <a:rPr b="0" lang="en-CA" sz="2000" spc="-1" strike="noStrike">
                <a:latin typeface="Arial"/>
              </a:rPr>
              <a:t>edit </a:t>
            </a:r>
            <a:r>
              <a:rPr b="0" lang="en-CA" sz="2000" spc="-1" strike="noStrike">
                <a:latin typeface="Arial"/>
              </a:rPr>
              <a:t>the </a:t>
            </a:r>
            <a:r>
              <a:rPr b="0" lang="en-CA" sz="2000" spc="-1" strike="noStrike">
                <a:latin typeface="Arial"/>
              </a:rPr>
              <a:t>not</a:t>
            </a:r>
            <a:r>
              <a:rPr b="0" lang="en-CA" sz="2000" spc="-1" strike="noStrike">
                <a:latin typeface="Arial"/>
              </a:rPr>
              <a:t>es </a:t>
            </a:r>
            <a:r>
              <a:rPr b="0" lang="en-CA" sz="2000" spc="-1" strike="noStrike">
                <a:latin typeface="Arial"/>
              </a:rPr>
              <a:t>for</a:t>
            </a:r>
            <a:r>
              <a:rPr b="0" lang="en-CA" sz="2000" spc="-1" strike="noStrike">
                <a:latin typeface="Arial"/>
              </a:rPr>
              <a:t>mat</a:t>
            </a:r>
            <a:endParaRPr b="0" lang="en-CA"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n-CA" sz="1400" spc="-1" strike="noStrike">
                <a:latin typeface="Times New Roman"/>
              </a:rPr>
              <a:t>&lt;header&gt;</a:t>
            </a:r>
            <a:endParaRPr b="0" lang="en-CA"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n-CA" sz="1400" spc="-1" strike="noStrike">
                <a:latin typeface="Times New Roman"/>
              </a:rPr>
              <a:t>&lt;date/time&gt;</a:t>
            </a:r>
            <a:endParaRPr b="0" lang="en-CA"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n-CA" sz="1400" spc="-1" strike="noStrike">
                <a:latin typeface="Times New Roman"/>
              </a:rPr>
              <a:t>&lt;footer&gt;</a:t>
            </a:r>
            <a:endParaRPr b="0" lang="en-CA"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34F6A361-E0B9-411D-8D4D-DAB69E6DA77A}"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1143000" y="685800"/>
            <a:ext cx="4571640" cy="342864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This diagrams describes the lifecycle an employee is likely to follow during her career. </a:t>
            </a:r>
            <a:endParaRPr b="0" lang="en-CA" sz="2000" spc="-1" strike="noStrike">
              <a:latin typeface="Arial"/>
            </a:endParaRPr>
          </a:p>
          <a:p>
            <a:pPr marL="216000" indent="-216000">
              <a:lnSpc>
                <a:spcPct val="100000"/>
              </a:lnSpc>
            </a:pPr>
            <a:endParaRPr b="0" lang="en-CA" sz="2000" spc="-1" strike="noStrike">
              <a:latin typeface="Arial"/>
            </a:endParaRPr>
          </a:p>
          <a:p>
            <a:pPr marL="216000" indent="-216000">
              <a:lnSpc>
                <a:spcPct val="100000"/>
              </a:lnSpc>
            </a:pPr>
            <a:r>
              <a:rPr b="0" lang="en-US" sz="2000" spc="-1" strike="noStrike">
                <a:latin typeface="Arial"/>
              </a:rPr>
              <a:t>One enters the cycle through the recruitment and selection process.</a:t>
            </a:r>
            <a:endParaRPr b="0" lang="en-CA" sz="2000" spc="-1" strike="noStrike">
              <a:latin typeface="Arial"/>
            </a:endParaRPr>
          </a:p>
          <a:p>
            <a:pPr marL="216000" indent="-216000">
              <a:lnSpc>
                <a:spcPct val="100000"/>
              </a:lnSpc>
            </a:pPr>
            <a:endParaRPr b="0" lang="en-CA" sz="2000" spc="-1" strike="noStrike">
              <a:latin typeface="Arial"/>
            </a:endParaRPr>
          </a:p>
          <a:p>
            <a:pPr marL="216000" indent="-216000">
              <a:lnSpc>
                <a:spcPct val="100000"/>
              </a:lnSpc>
            </a:pPr>
            <a:r>
              <a:rPr b="0" lang="en-US" sz="2000" spc="-1" strike="noStrike">
                <a:latin typeface="Arial"/>
              </a:rPr>
              <a:t>Once hired you are Managed, Lead, and Supervised.  You will have regularly scheduled performance reviews, if these go well you get raises, if they go poorly you may be put on a PIP, or “performance improvement plan”</a:t>
            </a:r>
            <a:endParaRPr b="0" lang="en-CA" sz="2000" spc="-1" strike="noStrike">
              <a:latin typeface="Arial"/>
            </a:endParaRPr>
          </a:p>
          <a:p>
            <a:pPr marL="216000" indent="-216000">
              <a:lnSpc>
                <a:spcPct val="100000"/>
              </a:lnSpc>
            </a:pPr>
            <a:endParaRPr b="0" lang="en-CA" sz="2000" spc="-1" strike="noStrike">
              <a:latin typeface="Arial"/>
            </a:endParaRPr>
          </a:p>
          <a:p>
            <a:pPr marL="216000" indent="-216000">
              <a:lnSpc>
                <a:spcPct val="100000"/>
              </a:lnSpc>
            </a:pPr>
            <a:r>
              <a:rPr b="0" lang="en-US" sz="2000" spc="-1" strike="noStrike">
                <a:latin typeface="Arial"/>
              </a:rPr>
              <a:t>You leave the employed state one of four ways: dismissal, lay-off, resignation, or retirement.    After leaving the employed state, you start the process over again with recruitment and selection.</a:t>
            </a:r>
            <a:endParaRPr b="0" lang="en-CA" sz="2000" spc="-1" strike="noStrike">
              <a:latin typeface="Arial"/>
            </a:endParaRPr>
          </a:p>
        </p:txBody>
      </p:sp>
      <p:sp>
        <p:nvSpPr>
          <p:cNvPr id="13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23CB16D-3EC7-4552-A1BF-68040EA7F62A}" type="slidenum">
              <a:rPr b="0" lang="en-US" sz="1200" spc="-1" strike="noStrike">
                <a:solidFill>
                  <a:srgbClr val="000000"/>
                </a:solidFill>
                <a:latin typeface="+mn-lt"/>
                <a:ea typeface="+mn-ea"/>
              </a:rPr>
              <a:t>1</a:t>
            </a:fld>
            <a:endParaRPr b="0" lang="en-CA"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1143000" y="685800"/>
            <a:ext cx="4571640" cy="3428640"/>
          </a:xfrm>
          <a:prstGeom prst="rect">
            <a:avLst/>
          </a:prstGeom>
        </p:spPr>
      </p:sp>
      <p:sp>
        <p:nvSpPr>
          <p:cNvPr id="141"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en-US" sz="2000" spc="-1" strike="noStrike">
                <a:latin typeface="Arial"/>
              </a:rPr>
              <a:t>This diagrams describes the lifecycle an employee is likely to follow during her career. </a:t>
            </a:r>
            <a:endParaRPr b="0" lang="en-CA" sz="2000" spc="-1" strike="noStrike">
              <a:latin typeface="Arial"/>
            </a:endParaRPr>
          </a:p>
          <a:p>
            <a:pPr marL="216000" indent="-216000">
              <a:lnSpc>
                <a:spcPct val="100000"/>
              </a:lnSpc>
            </a:pPr>
            <a:endParaRPr b="0" lang="en-CA" sz="2000" spc="-1" strike="noStrike">
              <a:latin typeface="Arial"/>
            </a:endParaRPr>
          </a:p>
          <a:p>
            <a:pPr marL="216000" indent="-216000">
              <a:lnSpc>
                <a:spcPct val="100000"/>
              </a:lnSpc>
            </a:pPr>
            <a:r>
              <a:rPr b="0" lang="en-US" sz="2000" spc="-1" strike="noStrike">
                <a:latin typeface="Arial"/>
              </a:rPr>
              <a:t>One enters the cycle through the recruitment and selection process.</a:t>
            </a:r>
            <a:endParaRPr b="0" lang="en-CA" sz="2000" spc="-1" strike="noStrike">
              <a:latin typeface="Arial"/>
            </a:endParaRPr>
          </a:p>
          <a:p>
            <a:pPr marL="216000" indent="-216000">
              <a:lnSpc>
                <a:spcPct val="100000"/>
              </a:lnSpc>
            </a:pPr>
            <a:endParaRPr b="0" lang="en-CA" sz="2000" spc="-1" strike="noStrike">
              <a:latin typeface="Arial"/>
            </a:endParaRPr>
          </a:p>
          <a:p>
            <a:pPr marL="216000" indent="-216000">
              <a:lnSpc>
                <a:spcPct val="100000"/>
              </a:lnSpc>
            </a:pPr>
            <a:r>
              <a:rPr b="0" lang="en-US" sz="2000" spc="-1" strike="noStrike">
                <a:latin typeface="Arial"/>
              </a:rPr>
              <a:t>Once hired you are Managed, Lead, and Supervised.  You will have regularly scheduled performance reviews, if these go well you get raises, if they go poorly you may be put on a PIP, or “performance improvement plan”</a:t>
            </a:r>
            <a:endParaRPr b="0" lang="en-CA" sz="2000" spc="-1" strike="noStrike">
              <a:latin typeface="Arial"/>
            </a:endParaRPr>
          </a:p>
          <a:p>
            <a:pPr marL="216000" indent="-216000">
              <a:lnSpc>
                <a:spcPct val="100000"/>
              </a:lnSpc>
            </a:pPr>
            <a:endParaRPr b="0" lang="en-CA" sz="2000" spc="-1" strike="noStrike">
              <a:latin typeface="Arial"/>
            </a:endParaRPr>
          </a:p>
          <a:p>
            <a:pPr marL="216000" indent="-216000">
              <a:lnSpc>
                <a:spcPct val="100000"/>
              </a:lnSpc>
            </a:pPr>
            <a:r>
              <a:rPr b="0" lang="en-US" sz="2000" spc="-1" strike="noStrike">
                <a:latin typeface="Arial"/>
              </a:rPr>
              <a:t>You leave the employed state one of four ways: dismissal, lay-off, resignation, or retirement.    After leaving the employed state, you start the process over again with recruitment and selection.</a:t>
            </a:r>
            <a:endParaRPr b="0" lang="en-CA" sz="2000" spc="-1" strike="noStrike">
              <a:latin typeface="Arial"/>
            </a:endParaRPr>
          </a:p>
        </p:txBody>
      </p:sp>
      <p:sp>
        <p:nvSpPr>
          <p:cNvPr id="14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E108D45-386C-4486-8B51-DDEFC78B50D0}" type="slidenum">
              <a:rPr b="0" lang="en-US" sz="1200" spc="-1" strike="noStrike">
                <a:solidFill>
                  <a:srgbClr val="000000"/>
                </a:solidFill>
                <a:latin typeface="+mn-lt"/>
                <a:ea typeface="+mn-ea"/>
              </a:rPr>
              <a:t>1</a:t>
            </a:fld>
            <a:endParaRPr b="0" lang="en-CA"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nSpc>
                <a:spcPct val="100000"/>
              </a:lnSpc>
            </a:pPr>
            <a:r>
              <a:rPr b="0" lang="en-CA" sz="4400" spc="-1" strike="noStrike">
                <a:solidFill>
                  <a:srgbClr val="000000"/>
                </a:solidFill>
                <a:latin typeface="Calibri"/>
              </a:rPr>
              <a:t>C</a:t>
            </a:r>
            <a:r>
              <a:rPr b="0" lang="en-CA" sz="4400" spc="-1" strike="noStrike">
                <a:solidFill>
                  <a:srgbClr val="000000"/>
                </a:solidFill>
                <a:latin typeface="Calibri"/>
              </a:rPr>
              <a:t>l</a:t>
            </a:r>
            <a:r>
              <a:rPr b="0" lang="en-CA" sz="4400" spc="-1" strike="noStrike">
                <a:solidFill>
                  <a:srgbClr val="000000"/>
                </a:solidFill>
                <a:latin typeface="Calibri"/>
              </a:rPr>
              <a:t>i</a:t>
            </a:r>
            <a:r>
              <a:rPr b="0" lang="en-CA" sz="4400" spc="-1" strike="noStrike">
                <a:solidFill>
                  <a:srgbClr val="000000"/>
                </a:solidFill>
                <a:latin typeface="Calibri"/>
              </a:rPr>
              <a:t>c</a:t>
            </a:r>
            <a:r>
              <a:rPr b="0" lang="en-CA" sz="4400" spc="-1" strike="noStrike">
                <a:solidFill>
                  <a:srgbClr val="000000"/>
                </a:solidFill>
                <a:latin typeface="Calibri"/>
              </a:rPr>
              <a:t>k</a:t>
            </a:r>
            <a:r>
              <a:rPr b="0" lang="en-CA" sz="4400" spc="-1" strike="noStrike">
                <a:solidFill>
                  <a:srgbClr val="000000"/>
                </a:solidFill>
                <a:latin typeface="Calibri"/>
              </a:rPr>
              <a:t> </a:t>
            </a:r>
            <a:r>
              <a:rPr b="0" lang="en-CA" sz="4400" spc="-1" strike="noStrike">
                <a:solidFill>
                  <a:srgbClr val="000000"/>
                </a:solidFill>
                <a:latin typeface="Calibri"/>
              </a:rPr>
              <a:t>t</a:t>
            </a:r>
            <a:r>
              <a:rPr b="0" lang="en-CA" sz="4400" spc="-1" strike="noStrike">
                <a:solidFill>
                  <a:srgbClr val="000000"/>
                </a:solidFill>
                <a:latin typeface="Calibri"/>
              </a:rPr>
              <a:t>o</a:t>
            </a:r>
            <a:r>
              <a:rPr b="0" lang="en-CA" sz="4400" spc="-1" strike="noStrike">
                <a:solidFill>
                  <a:srgbClr val="000000"/>
                </a:solidFill>
                <a:latin typeface="Calibri"/>
              </a:rPr>
              <a:t> </a:t>
            </a:r>
            <a:r>
              <a:rPr b="0" lang="en-CA" sz="4400" spc="-1" strike="noStrike">
                <a:solidFill>
                  <a:srgbClr val="000000"/>
                </a:solidFill>
                <a:latin typeface="Calibri"/>
              </a:rPr>
              <a:t>e</a:t>
            </a:r>
            <a:r>
              <a:rPr b="0" lang="en-CA" sz="4400" spc="-1" strike="noStrike">
                <a:solidFill>
                  <a:srgbClr val="000000"/>
                </a:solidFill>
                <a:latin typeface="Calibri"/>
              </a:rPr>
              <a:t>d</a:t>
            </a:r>
            <a:r>
              <a:rPr b="0" lang="en-CA" sz="4400" spc="-1" strike="noStrike">
                <a:solidFill>
                  <a:srgbClr val="000000"/>
                </a:solidFill>
                <a:latin typeface="Calibri"/>
              </a:rPr>
              <a:t>i</a:t>
            </a:r>
            <a:r>
              <a:rPr b="0" lang="en-CA" sz="4400" spc="-1" strike="noStrike">
                <a:solidFill>
                  <a:srgbClr val="000000"/>
                </a:solidFill>
                <a:latin typeface="Calibri"/>
              </a:rPr>
              <a:t>t</a:t>
            </a:r>
            <a:r>
              <a:rPr b="0" lang="en-CA" sz="4400" spc="-1" strike="noStrike">
                <a:solidFill>
                  <a:srgbClr val="000000"/>
                </a:solidFill>
                <a:latin typeface="Calibri"/>
              </a:rPr>
              <a:t> </a:t>
            </a:r>
            <a:r>
              <a:rPr b="0" lang="en-CA" sz="4400" spc="-1" strike="noStrike">
                <a:solidFill>
                  <a:srgbClr val="000000"/>
                </a:solidFill>
                <a:latin typeface="Calibri"/>
              </a:rPr>
              <a:t>M</a:t>
            </a:r>
            <a:r>
              <a:rPr b="0" lang="en-CA" sz="4400" spc="-1" strike="noStrike">
                <a:solidFill>
                  <a:srgbClr val="000000"/>
                </a:solidFill>
                <a:latin typeface="Calibri"/>
              </a:rPr>
              <a:t>a</a:t>
            </a:r>
            <a:r>
              <a:rPr b="0" lang="en-CA" sz="4400" spc="-1" strike="noStrike">
                <a:solidFill>
                  <a:srgbClr val="000000"/>
                </a:solidFill>
                <a:latin typeface="Calibri"/>
              </a:rPr>
              <a:t>s</a:t>
            </a:r>
            <a:r>
              <a:rPr b="0" lang="en-CA" sz="4400" spc="-1" strike="noStrike">
                <a:solidFill>
                  <a:srgbClr val="000000"/>
                </a:solidFill>
                <a:latin typeface="Calibri"/>
              </a:rPr>
              <a:t>t</a:t>
            </a:r>
            <a:r>
              <a:rPr b="0" lang="en-CA" sz="4400" spc="-1" strike="noStrike">
                <a:solidFill>
                  <a:srgbClr val="000000"/>
                </a:solidFill>
                <a:latin typeface="Calibri"/>
              </a:rPr>
              <a:t>e</a:t>
            </a:r>
            <a:r>
              <a:rPr b="0" lang="en-CA" sz="4400" spc="-1" strike="noStrike">
                <a:solidFill>
                  <a:srgbClr val="000000"/>
                </a:solidFill>
                <a:latin typeface="Calibri"/>
              </a:rPr>
              <a:t>r</a:t>
            </a:r>
            <a:r>
              <a:rPr b="0" lang="en-CA" sz="4400" spc="-1" strike="noStrike">
                <a:solidFill>
                  <a:srgbClr val="000000"/>
                </a:solidFill>
                <a:latin typeface="Calibri"/>
              </a:rPr>
              <a:t> </a:t>
            </a:r>
            <a:r>
              <a:rPr b="0" lang="en-CA" sz="4400" spc="-1" strike="noStrike">
                <a:solidFill>
                  <a:srgbClr val="000000"/>
                </a:solidFill>
                <a:latin typeface="Calibri"/>
              </a:rPr>
              <a:t>t</a:t>
            </a:r>
            <a:r>
              <a:rPr b="0" lang="en-CA" sz="4400" spc="-1" strike="noStrike">
                <a:solidFill>
                  <a:srgbClr val="000000"/>
                </a:solidFill>
                <a:latin typeface="Calibri"/>
              </a:rPr>
              <a:t>i</a:t>
            </a:r>
            <a:r>
              <a:rPr b="0" lang="en-CA" sz="4400" spc="-1" strike="noStrike">
                <a:solidFill>
                  <a:srgbClr val="000000"/>
                </a:solidFill>
                <a:latin typeface="Calibri"/>
              </a:rPr>
              <a:t>t</a:t>
            </a:r>
            <a:r>
              <a:rPr b="0" lang="en-CA" sz="4400" spc="-1" strike="noStrike">
                <a:solidFill>
                  <a:srgbClr val="000000"/>
                </a:solidFill>
                <a:latin typeface="Calibri"/>
              </a:rPr>
              <a:t>l</a:t>
            </a:r>
            <a:r>
              <a:rPr b="0" lang="en-CA" sz="4400" spc="-1" strike="noStrike">
                <a:solidFill>
                  <a:srgbClr val="000000"/>
                </a:solidFill>
                <a:latin typeface="Calibri"/>
              </a:rPr>
              <a:t>e</a:t>
            </a:r>
            <a:r>
              <a:rPr b="0" lang="en-CA" sz="4400" spc="-1" strike="noStrike">
                <a:solidFill>
                  <a:srgbClr val="000000"/>
                </a:solidFill>
                <a:latin typeface="Calibri"/>
              </a:rPr>
              <a:t> </a:t>
            </a:r>
            <a:r>
              <a:rPr b="0" lang="en-CA" sz="4400" spc="-1" strike="noStrike">
                <a:solidFill>
                  <a:srgbClr val="000000"/>
                </a:solidFill>
                <a:latin typeface="Calibri"/>
              </a:rPr>
              <a:t>s</a:t>
            </a:r>
            <a:r>
              <a:rPr b="0" lang="en-CA" sz="4400" spc="-1" strike="noStrike">
                <a:solidFill>
                  <a:srgbClr val="000000"/>
                </a:solidFill>
                <a:latin typeface="Calibri"/>
              </a:rPr>
              <a:t>t</a:t>
            </a:r>
            <a:r>
              <a:rPr b="0" lang="en-CA" sz="4400" spc="-1" strike="noStrike">
                <a:solidFill>
                  <a:srgbClr val="000000"/>
                </a:solidFill>
                <a:latin typeface="Calibri"/>
              </a:rPr>
              <a:t>y</a:t>
            </a:r>
            <a:r>
              <a:rPr b="0" lang="en-CA" sz="4400" spc="-1" strike="noStrike">
                <a:solidFill>
                  <a:srgbClr val="000000"/>
                </a:solidFill>
                <a:latin typeface="Calibri"/>
              </a:rPr>
              <a:t>l</a:t>
            </a:r>
            <a:r>
              <a:rPr b="0" lang="en-CA" sz="4400" spc="-1" strike="noStrike">
                <a:solidFill>
                  <a:srgbClr val="000000"/>
                </a:solidFill>
                <a:latin typeface="Calibri"/>
              </a:rPr>
              <a:t>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D77548DF-E903-4B52-AA4B-E6A05A693A2B}" type="datetime">
              <a:rPr b="0" lang="en-US" sz="1200" spc="-1" strike="noStrike">
                <a:solidFill>
                  <a:srgbClr val="8b8b8b"/>
                </a:solidFill>
                <a:latin typeface="Calibri"/>
              </a:rPr>
              <a:t>2/14/22</a:t>
            </a:fld>
            <a:endParaRPr b="0" lang="en-CA"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CA"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D752331F-DD73-4294-9CB3-75DFB91255A2}" type="slidenum">
              <a:rPr b="0" lang="en-US" sz="1200" spc="-1" strike="noStrike">
                <a:solidFill>
                  <a:srgbClr val="8b8b8b"/>
                </a:solidFill>
                <a:latin typeface="Calibri"/>
              </a:rPr>
              <a:t>&lt;number&gt;</a:t>
            </a:fld>
            <a:endParaRPr b="0" lang="en-CA"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nSpc>
                <a:spcPct val="100000"/>
              </a:lnSpc>
            </a:pPr>
            <a:r>
              <a:rPr b="0" lang="en-CA" sz="4400" spc="-1" strike="noStrike">
                <a:solidFill>
                  <a:srgbClr val="000000"/>
                </a:solidFill>
                <a:latin typeface="Calibri"/>
              </a:rPr>
              <a:t>Clic</a:t>
            </a:r>
            <a:r>
              <a:rPr b="0" lang="en-CA" sz="4400" spc="-1" strike="noStrike">
                <a:solidFill>
                  <a:srgbClr val="000000"/>
                </a:solidFill>
                <a:latin typeface="Calibri"/>
              </a:rPr>
              <a:t>k to </a:t>
            </a:r>
            <a:r>
              <a:rPr b="0" lang="en-CA" sz="4400" spc="-1" strike="noStrike">
                <a:solidFill>
                  <a:srgbClr val="000000"/>
                </a:solidFill>
                <a:latin typeface="Calibri"/>
              </a:rPr>
              <a:t>edit </a:t>
            </a:r>
            <a:r>
              <a:rPr b="0" lang="en-CA" sz="4400" spc="-1" strike="noStrike">
                <a:solidFill>
                  <a:srgbClr val="000000"/>
                </a:solidFill>
                <a:latin typeface="Calibri"/>
              </a:rPr>
              <a:t>Mas</a:t>
            </a:r>
            <a:r>
              <a:rPr b="0" lang="en-CA" sz="4400" spc="-1" strike="noStrike">
                <a:solidFill>
                  <a:srgbClr val="000000"/>
                </a:solidFill>
                <a:latin typeface="Calibri"/>
              </a:rPr>
              <a:t>ter </a:t>
            </a:r>
            <a:r>
              <a:rPr b="0" lang="en-CA" sz="4400" spc="-1" strike="noStrike">
                <a:solidFill>
                  <a:srgbClr val="000000"/>
                </a:solidFill>
                <a:latin typeface="Calibri"/>
              </a:rPr>
              <a:t>title </a:t>
            </a:r>
            <a:r>
              <a:rPr b="0" lang="en-CA" sz="4400" spc="-1" strike="noStrike">
                <a:solidFill>
                  <a:srgbClr val="000000"/>
                </a:solidFill>
                <a:latin typeface="Calibri"/>
              </a:rPr>
              <a:t>styl</a:t>
            </a:r>
            <a:r>
              <a:rPr b="0" lang="en-CA" sz="4400" spc="-1" strike="noStrike">
                <a:solidFill>
                  <a:srgbClr val="000000"/>
                </a:solidFill>
                <a:latin typeface="Calibri"/>
              </a:rPr>
              <a:t>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CA"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CA"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CA"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CA"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CA"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FA0AF7C1-240D-4F4B-9306-979DF1951121}" type="datetime">
              <a:rPr b="0" lang="en-US" sz="1200" spc="-1" strike="noStrike">
                <a:solidFill>
                  <a:srgbClr val="8b8b8b"/>
                </a:solidFill>
                <a:latin typeface="Calibri"/>
              </a:rPr>
              <a:t>2/14/22</a:t>
            </a:fld>
            <a:endParaRPr b="0" lang="en-CA"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CA"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17447764-4B95-4EE7-A1C1-A57DC8C16F32}" type="slidenum">
              <a:rPr b="0" lang="en-US" sz="1200" spc="-1" strike="noStrike">
                <a:solidFill>
                  <a:srgbClr val="8b8b8b"/>
                </a:solidFill>
                <a:latin typeface="Calibri"/>
              </a:rPr>
              <a:t>&lt;number&gt;</a:t>
            </a:fld>
            <a:endParaRPr b="0" lang="en-CA"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85800" y="1707120"/>
            <a:ext cx="7772040" cy="18014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Life </a:t>
            </a:r>
            <a:r>
              <a:rPr b="0" lang="en-US" sz="4400" spc="-1" strike="noStrike">
                <a:solidFill>
                  <a:srgbClr val="000000"/>
                </a:solidFill>
                <a:latin typeface="Calibri"/>
              </a:rPr>
              <a:t>Cycles</a:t>
            </a:r>
            <a:endParaRPr b="0" lang="en-US" sz="4400" spc="-1" strike="noStrike">
              <a:solidFill>
                <a:srgbClr val="000000"/>
              </a:solidFill>
              <a:latin typeface="Calibri"/>
            </a:endParaRPr>
          </a:p>
        </p:txBody>
      </p:sp>
      <p:sp>
        <p:nvSpPr>
          <p:cNvPr id="89" name="TextShape 2"/>
          <p:cNvSpPr txBox="1"/>
          <p:nvPr/>
        </p:nvSpPr>
        <p:spPr>
          <a:xfrm>
            <a:off x="1371600" y="3886200"/>
            <a:ext cx="6400440" cy="1752120"/>
          </a:xfrm>
          <a:prstGeom prst="rect">
            <a:avLst/>
          </a:prstGeom>
          <a:noFill/>
          <a:ln>
            <a:noFill/>
          </a:ln>
        </p:spPr>
        <p:txBody>
          <a:bodyPr>
            <a:noAutofit/>
          </a:bodyPr>
          <a:p>
            <a:pPr algn="ctr"/>
            <a:endParaRPr b="0" lang="en-CA"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766160" y="2387160"/>
            <a:ext cx="752040" cy="2014920"/>
          </a:xfrm>
          <a:prstGeom prst="curvedRightArrow">
            <a:avLst>
              <a:gd name="adj1" fmla="val 25000"/>
              <a:gd name="adj2" fmla="val 50000"/>
              <a:gd name="adj3" fmla="val 25000"/>
            </a:avLst>
          </a:prstGeom>
          <a:gradFill rotWithShape="0">
            <a:gsLst>
              <a:gs pos="0">
                <a:srgbClr val="d03f3b"/>
              </a:gs>
              <a:gs pos="100000">
                <a:srgbClr val="ffa7a4"/>
              </a:gs>
            </a:gsLst>
            <a:lin ang="16200000"/>
          </a:gradFill>
          <a:ln>
            <a:solidFill>
              <a:srgbClr val="be4b48"/>
            </a:solidFill>
            <a:round/>
          </a:ln>
          <a:effectLst>
            <a:outerShdw blurRad="4000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91" name="CustomShape 2"/>
          <p:cNvSpPr/>
          <p:nvPr/>
        </p:nvSpPr>
        <p:spPr>
          <a:xfrm>
            <a:off x="6070320" y="4143600"/>
            <a:ext cx="2110680" cy="369000"/>
          </a:xfrm>
          <a:prstGeom prst="roundRect">
            <a:avLst>
              <a:gd name="adj" fmla="val 16667"/>
            </a:avLst>
          </a:prstGeom>
          <a:gradFill rotWithShape="0">
            <a:gsLst>
              <a:gs pos="0">
                <a:srgbClr val="9fc949"/>
              </a:gs>
              <a:gs pos="100000">
                <a:srgbClr val="d9ffa4"/>
              </a:gs>
            </a:gsLst>
            <a:lin ang="16200000"/>
          </a:gradFill>
          <a:ln>
            <a:solidFill>
              <a:srgbClr val="98b855"/>
            </a:solidFill>
            <a:round/>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92" name="CustomShape 3"/>
          <p:cNvSpPr/>
          <p:nvPr/>
        </p:nvSpPr>
        <p:spPr>
          <a:xfrm>
            <a:off x="2709720" y="4133520"/>
            <a:ext cx="2110680" cy="369000"/>
          </a:xfrm>
          <a:prstGeom prst="roundRect">
            <a:avLst>
              <a:gd name="adj" fmla="val 16667"/>
            </a:avLst>
          </a:prstGeom>
          <a:gradFill rotWithShape="0">
            <a:gsLst>
              <a:gs pos="0">
                <a:srgbClr val="d03f3b"/>
              </a:gs>
              <a:gs pos="100000">
                <a:srgbClr val="ffa7a4"/>
              </a:gs>
            </a:gsLst>
            <a:lin ang="16200000"/>
          </a:gradFill>
          <a:ln>
            <a:solidFill>
              <a:srgbClr val="be4b48"/>
            </a:solidFill>
            <a:round/>
          </a:ln>
          <a:effectLst>
            <a:outerShdw blurRad="40000" dir="5400000" dist="2304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93" name="CustomShape 4"/>
          <p:cNvSpPr/>
          <p:nvPr/>
        </p:nvSpPr>
        <p:spPr>
          <a:xfrm>
            <a:off x="1166400" y="1244160"/>
            <a:ext cx="2460600" cy="369000"/>
          </a:xfrm>
          <a:prstGeom prst="roundRect">
            <a:avLst>
              <a:gd name="adj" fmla="val 16667"/>
            </a:avLst>
          </a:prstGeom>
          <a:gradFill rotWithShape="0">
            <a:gsLst>
              <a:gs pos="0">
                <a:srgbClr val="7e5aaa"/>
              </a:gs>
              <a:gs pos="100000">
                <a:srgbClr val="c7aeed"/>
              </a:gs>
            </a:gsLst>
            <a:lin ang="16200000"/>
          </a:gradFill>
          <a:ln>
            <a:noFill/>
          </a:ln>
          <a:effectLst>
            <a:outerShdw blurRad="40000" dir="5400000" dist="23040" rotWithShape="0">
              <a:srgbClr val="000000">
                <a:alpha val="35000"/>
              </a:srgbClr>
            </a:outerShdw>
          </a:effectLst>
        </p:spPr>
        <p:style>
          <a:lnRef idx="0">
            <a:schemeClr val="accent4"/>
          </a:lnRef>
          <a:fillRef idx="3">
            <a:schemeClr val="accent4"/>
          </a:fillRef>
          <a:effectRef idx="3">
            <a:schemeClr val="accent4"/>
          </a:effectRef>
          <a:fontRef idx="minor"/>
        </p:style>
      </p:sp>
      <p:sp>
        <p:nvSpPr>
          <p:cNvPr id="94" name="CustomShape 5"/>
          <p:cNvSpPr/>
          <p:nvPr/>
        </p:nvSpPr>
        <p:spPr>
          <a:xfrm>
            <a:off x="1171800" y="1253160"/>
            <a:ext cx="24228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000000"/>
                </a:solidFill>
                <a:latin typeface="Calibri"/>
              </a:rPr>
              <a:t>Recruitment,Selection</a:t>
            </a:r>
            <a:endParaRPr b="0" lang="en-CA" sz="1600" spc="-1" strike="noStrike">
              <a:latin typeface="Arial"/>
            </a:endParaRPr>
          </a:p>
        </p:txBody>
      </p:sp>
      <p:sp>
        <p:nvSpPr>
          <p:cNvPr id="95" name="CustomShape 6"/>
          <p:cNvSpPr/>
          <p:nvPr/>
        </p:nvSpPr>
        <p:spPr>
          <a:xfrm>
            <a:off x="4788360" y="2047680"/>
            <a:ext cx="1520640" cy="913320"/>
          </a:xfrm>
          <a:prstGeom prst="rect">
            <a:avLst/>
          </a:prstGeom>
          <a:gradFill rotWithShape="0">
            <a:gsLst>
              <a:gs pos="0">
                <a:srgbClr val="000000"/>
              </a:gs>
              <a:gs pos="100000">
                <a:srgbClr val="bcbcbc"/>
              </a:gs>
            </a:gsLst>
            <a:lin ang="16200000"/>
          </a:gradFill>
          <a:ln>
            <a:noFill/>
          </a:ln>
          <a:effectLst>
            <a:outerShdw blurRad="40000" dir="5400000" dist="23040" rotWithShape="0">
              <a:srgbClr val="000000">
                <a:alpha val="35000"/>
              </a:srgbClr>
            </a:outerShdw>
          </a:effectLst>
        </p:spPr>
        <p:style>
          <a:lnRef idx="0">
            <a:schemeClr val="dk1"/>
          </a:lnRef>
          <a:fillRef idx="3">
            <a:schemeClr val="dk1"/>
          </a:fillRef>
          <a:effectRef idx="3">
            <a:schemeClr val="dk1"/>
          </a:effectRef>
          <a:fontRef idx="minor"/>
        </p:style>
        <p:txBody>
          <a:bodyPr wrap="none" lIns="90000" rIns="90000" tIns="45000" bIns="45000">
            <a:spAutoFit/>
          </a:bodyPr>
          <a:p>
            <a:pPr>
              <a:lnSpc>
                <a:spcPct val="100000"/>
              </a:lnSpc>
            </a:pPr>
            <a:r>
              <a:rPr b="0" lang="en-US" sz="1800" spc="-1" strike="noStrike">
                <a:solidFill>
                  <a:srgbClr val="ffffff"/>
                </a:solidFill>
                <a:latin typeface="Calibri"/>
              </a:rPr>
              <a:t>Supervising</a:t>
            </a:r>
            <a:endParaRPr b="0" lang="en-CA" sz="1800" spc="-1" strike="noStrike">
              <a:latin typeface="Arial"/>
            </a:endParaRPr>
          </a:p>
          <a:p>
            <a:pPr>
              <a:lnSpc>
                <a:spcPct val="100000"/>
              </a:lnSpc>
            </a:pPr>
            <a:r>
              <a:rPr b="0" lang="en-US" sz="1800" spc="-1" strike="noStrike">
                <a:solidFill>
                  <a:srgbClr val="ffffff"/>
                </a:solidFill>
                <a:latin typeface="Calibri"/>
              </a:rPr>
              <a:t>Managing</a:t>
            </a:r>
            <a:endParaRPr b="0" lang="en-CA" sz="1800" spc="-1" strike="noStrike">
              <a:latin typeface="Arial"/>
            </a:endParaRPr>
          </a:p>
          <a:p>
            <a:pPr>
              <a:lnSpc>
                <a:spcPct val="100000"/>
              </a:lnSpc>
            </a:pPr>
            <a:r>
              <a:rPr b="0" lang="en-US" sz="1800" spc="-1" strike="noStrike">
                <a:solidFill>
                  <a:srgbClr val="ffffff"/>
                </a:solidFill>
                <a:latin typeface="Calibri"/>
              </a:rPr>
              <a:t>Leading</a:t>
            </a:r>
            <a:endParaRPr b="0" lang="en-CA" sz="1800" spc="-1" strike="noStrike">
              <a:latin typeface="Arial"/>
            </a:endParaRPr>
          </a:p>
        </p:txBody>
      </p:sp>
      <p:sp>
        <p:nvSpPr>
          <p:cNvPr id="96" name="CustomShape 7"/>
          <p:cNvSpPr/>
          <p:nvPr/>
        </p:nvSpPr>
        <p:spPr>
          <a:xfrm>
            <a:off x="7130160" y="4140000"/>
            <a:ext cx="8517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Retire</a:t>
            </a:r>
            <a:endParaRPr b="0" lang="en-CA" sz="1800" spc="-1" strike="noStrike">
              <a:latin typeface="Arial"/>
            </a:endParaRPr>
          </a:p>
        </p:txBody>
      </p:sp>
      <p:sp>
        <p:nvSpPr>
          <p:cNvPr id="97" name="CustomShape 8"/>
          <p:cNvSpPr/>
          <p:nvPr/>
        </p:nvSpPr>
        <p:spPr>
          <a:xfrm>
            <a:off x="6188400" y="4143600"/>
            <a:ext cx="1159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Resign, </a:t>
            </a:r>
            <a:endParaRPr b="0" lang="en-CA" sz="1800" spc="-1" strike="noStrike">
              <a:latin typeface="Arial"/>
            </a:endParaRPr>
          </a:p>
        </p:txBody>
      </p:sp>
      <p:sp>
        <p:nvSpPr>
          <p:cNvPr id="98" name="CustomShape 9"/>
          <p:cNvSpPr/>
          <p:nvPr/>
        </p:nvSpPr>
        <p:spPr>
          <a:xfrm>
            <a:off x="2638800" y="4133520"/>
            <a:ext cx="1341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Dismissal,</a:t>
            </a:r>
            <a:endParaRPr b="0" lang="en-CA" sz="1800" spc="-1" strike="noStrike">
              <a:latin typeface="Arial"/>
            </a:endParaRPr>
          </a:p>
        </p:txBody>
      </p:sp>
      <p:sp>
        <p:nvSpPr>
          <p:cNvPr id="99" name="CustomShape 10"/>
          <p:cNvSpPr/>
          <p:nvPr/>
        </p:nvSpPr>
        <p:spPr>
          <a:xfrm>
            <a:off x="3806640" y="4114440"/>
            <a:ext cx="963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Lay-off</a:t>
            </a:r>
            <a:endParaRPr b="0" lang="en-CA" sz="1800" spc="-1" strike="noStrike">
              <a:latin typeface="Arial"/>
            </a:endParaRPr>
          </a:p>
        </p:txBody>
      </p:sp>
      <p:sp>
        <p:nvSpPr>
          <p:cNvPr id="100" name="CustomShape 11"/>
          <p:cNvSpPr/>
          <p:nvPr/>
        </p:nvSpPr>
        <p:spPr>
          <a:xfrm>
            <a:off x="6403680" y="2057040"/>
            <a:ext cx="2000880" cy="1062720"/>
          </a:xfrm>
          <a:prstGeom prst="curvedLeftArrow">
            <a:avLst>
              <a:gd name="adj1" fmla="val 25000"/>
              <a:gd name="adj2" fmla="val 50000"/>
              <a:gd name="adj3" fmla="val 25000"/>
            </a:avLst>
          </a:prstGeom>
          <a:gradFill rotWithShape="0">
            <a:gsLst>
              <a:gs pos="0">
                <a:srgbClr val="9fc949"/>
              </a:gs>
              <a:gs pos="100000">
                <a:srgbClr val="d9ffa4"/>
              </a:gs>
            </a:gsLst>
            <a:lin ang="16200000"/>
          </a:gradFill>
          <a:ln>
            <a:solidFill>
              <a:srgbClr val="98b855"/>
            </a:solidFill>
            <a:round/>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Performance Review</a:t>
            </a:r>
            <a:endParaRPr b="0" lang="en-CA" sz="1800" spc="-1" strike="noStrike">
              <a:latin typeface="Arial"/>
            </a:endParaRPr>
          </a:p>
        </p:txBody>
      </p:sp>
      <p:sp>
        <p:nvSpPr>
          <p:cNvPr id="101" name="CustomShape 12"/>
          <p:cNvSpPr/>
          <p:nvPr/>
        </p:nvSpPr>
        <p:spPr>
          <a:xfrm>
            <a:off x="2342520" y="2121480"/>
            <a:ext cx="2358360" cy="750600"/>
          </a:xfrm>
          <a:prstGeom prst="curvedRightArrow">
            <a:avLst>
              <a:gd name="adj1" fmla="val 25000"/>
              <a:gd name="adj2" fmla="val 50000"/>
              <a:gd name="adj3" fmla="val 25000"/>
            </a:avLst>
          </a:prstGeom>
          <a:gradFill rotWithShape="0">
            <a:gsLst>
              <a:gs pos="0">
                <a:srgbClr val="d03f3b"/>
              </a:gs>
              <a:gs pos="100000">
                <a:srgbClr val="ffa7a4"/>
              </a:gs>
            </a:gsLst>
            <a:lin ang="16200000"/>
          </a:gradFill>
          <a:ln>
            <a:solidFill>
              <a:srgbClr val="be4b48"/>
            </a:solidFill>
            <a:round/>
          </a:ln>
          <a:effectLst>
            <a:outerShdw blurRad="40000" dir="5400000" dist="23040" rotWithShape="0">
              <a:srgbClr val="000000">
                <a:alpha val="35000"/>
              </a:srgbClr>
            </a:outerShdw>
          </a:effectLst>
        </p:spPr>
        <p:style>
          <a:lnRef idx="1">
            <a:schemeClr val="accent2"/>
          </a:lnRef>
          <a:fillRef idx="3">
            <a:schemeClr val="accent2"/>
          </a:fillRef>
          <a:effectRef idx="2">
            <a:schemeClr val="accent2"/>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rPr>
              <a:t>PIP</a:t>
            </a:r>
            <a:endParaRPr b="0" lang="en-CA" sz="1800" spc="-1" strike="noStrike">
              <a:latin typeface="Arial"/>
            </a:endParaRPr>
          </a:p>
          <a:p>
            <a:pPr algn="ctr">
              <a:lnSpc>
                <a:spcPct val="100000"/>
              </a:lnSpc>
            </a:pPr>
            <a:endParaRPr b="0" lang="en-CA" sz="1800" spc="-1" strike="noStrike">
              <a:latin typeface="Arial"/>
            </a:endParaRPr>
          </a:p>
        </p:txBody>
      </p:sp>
      <p:sp>
        <p:nvSpPr>
          <p:cNvPr id="102" name="CustomShape 13"/>
          <p:cNvSpPr/>
          <p:nvPr/>
        </p:nvSpPr>
        <p:spPr>
          <a:xfrm>
            <a:off x="5616000" y="3024000"/>
            <a:ext cx="1080000" cy="1008000"/>
          </a:xfrm>
          <a:custGeom>
            <a:avLst/>
            <a:gdLst/>
            <a:ahLst/>
            <a:rect l="l" t="t" r="r" b="b"/>
            <a:pathLst>
              <a:path w="21600" h="21600">
                <a:moveTo>
                  <a:pt x="0" y="0"/>
                </a:moveTo>
                <a:lnTo>
                  <a:pt x="21600" y="21600"/>
                </a:lnTo>
              </a:path>
            </a:pathLst>
          </a:custGeom>
          <a:noFill/>
          <a:ln w="57240">
            <a:round/>
            <a:tailEnd len="med" type="arrow" w="med"/>
          </a:ln>
          <a:effectLst>
            <a:outerShdw blurRad="40000" dir="5400000" dist="2016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103" name="CustomShape 14"/>
          <p:cNvSpPr/>
          <p:nvPr/>
        </p:nvSpPr>
        <p:spPr>
          <a:xfrm flipH="1">
            <a:off x="6386760" y="4637880"/>
            <a:ext cx="489960" cy="581400"/>
          </a:xfrm>
          <a:custGeom>
            <a:avLst/>
            <a:gdLst/>
            <a:ahLst/>
            <a:rect l="l" t="t" r="r" b="b"/>
            <a:pathLst>
              <a:path w="21600" h="21600">
                <a:moveTo>
                  <a:pt x="0" y="0"/>
                </a:moveTo>
                <a:lnTo>
                  <a:pt x="21600" y="21600"/>
                </a:lnTo>
              </a:path>
            </a:pathLst>
          </a:custGeom>
          <a:noFill/>
          <a:ln w="57240">
            <a:solidFill>
              <a:schemeClr val="bg1">
                <a:lumMod val="65000"/>
              </a:schemeClr>
            </a:solidFill>
            <a:round/>
            <a:tailEnd len="med" type="arrow"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04" name="CustomShape 15"/>
          <p:cNvSpPr/>
          <p:nvPr/>
        </p:nvSpPr>
        <p:spPr>
          <a:xfrm flipH="1">
            <a:off x="4464000" y="3024000"/>
            <a:ext cx="864000" cy="1008000"/>
          </a:xfrm>
          <a:custGeom>
            <a:avLst/>
            <a:gdLst/>
            <a:ahLst/>
            <a:rect l="l" t="t" r="r" b="b"/>
            <a:pathLst>
              <a:path w="21600" h="21600">
                <a:moveTo>
                  <a:pt x="0" y="0"/>
                </a:moveTo>
                <a:lnTo>
                  <a:pt x="21600" y="21600"/>
                </a:lnTo>
              </a:path>
            </a:pathLst>
          </a:custGeom>
          <a:noFill/>
          <a:ln w="57240">
            <a:solidFill>
              <a:schemeClr val="bg1">
                <a:lumMod val="65000"/>
              </a:schemeClr>
            </a:solidFill>
            <a:round/>
            <a:tailEnd len="med" type="arrow"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05" name="CustomShape 16"/>
          <p:cNvSpPr/>
          <p:nvPr/>
        </p:nvSpPr>
        <p:spPr>
          <a:xfrm rot="10800000">
            <a:off x="1166760" y="1613520"/>
            <a:ext cx="2792880" cy="3906360"/>
          </a:xfrm>
          <a:prstGeom prst="bentConnector2">
            <a:avLst/>
          </a:prstGeom>
          <a:noFill/>
          <a:ln w="57240">
            <a:solidFill>
              <a:srgbClr val="a6a6a6"/>
            </a:solidFill>
            <a:round/>
            <a:tailEnd len="med" type="arrow"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6" name="CustomShape 17"/>
          <p:cNvSpPr/>
          <p:nvPr/>
        </p:nvSpPr>
        <p:spPr>
          <a:xfrm>
            <a:off x="3875400" y="1406880"/>
            <a:ext cx="1565280" cy="640440"/>
          </a:xfrm>
          <a:prstGeom prst="bentConnector2">
            <a:avLst/>
          </a:prstGeom>
          <a:noFill/>
          <a:ln w="57240">
            <a:solidFill>
              <a:srgbClr val="a6a6a6"/>
            </a:solidFill>
            <a:round/>
            <a:tailEnd len="med" type="arrow"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7" name="CustomShape 18"/>
          <p:cNvSpPr/>
          <p:nvPr/>
        </p:nvSpPr>
        <p:spPr>
          <a:xfrm>
            <a:off x="338040" y="501840"/>
            <a:ext cx="409032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00"/>
                </a:solidFill>
                <a:latin typeface="Calibri"/>
              </a:rPr>
              <a:t>Employment Life Cycle</a:t>
            </a:r>
            <a:endParaRPr b="0" lang="en-CA" sz="2400" spc="-1" strike="noStrike">
              <a:latin typeface="Arial"/>
            </a:endParaRPr>
          </a:p>
        </p:txBody>
      </p:sp>
      <p:sp>
        <p:nvSpPr>
          <p:cNvPr id="108" name="CustomShape 19"/>
          <p:cNvSpPr/>
          <p:nvPr/>
        </p:nvSpPr>
        <p:spPr>
          <a:xfrm>
            <a:off x="3960000" y="5219280"/>
            <a:ext cx="2520000" cy="468720"/>
          </a:xfrm>
          <a:prstGeom prst="roundRect">
            <a:avLst>
              <a:gd name="adj" fmla="val 16667"/>
            </a:avLst>
          </a:prstGeom>
          <a:gradFill rotWithShape="0">
            <a:gsLst>
              <a:gs pos="33000">
                <a:srgbClr val="ffbf00"/>
              </a:gs>
              <a:gs pos="100000">
                <a:srgbClr val="784b04"/>
              </a:gs>
            </a:gsLst>
            <a:lin ang="5400000"/>
          </a:gradFill>
          <a:ln>
            <a:solidFill>
              <a:srgbClr val="98b855"/>
            </a:solidFill>
            <a:round/>
          </a:ln>
          <a:effectLst>
            <a:outerShdw blurRad="40000" dir="5400000" dist="2304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109" name="TextShape 20"/>
          <p:cNvSpPr txBox="1"/>
          <p:nvPr/>
        </p:nvSpPr>
        <p:spPr>
          <a:xfrm>
            <a:off x="3960000" y="5219280"/>
            <a:ext cx="2664000" cy="486720"/>
          </a:xfrm>
          <a:prstGeom prst="rect">
            <a:avLst/>
          </a:prstGeom>
          <a:noFill/>
          <a:ln>
            <a:noFill/>
          </a:ln>
        </p:spPr>
        <p:txBody>
          <a:bodyPr lIns="90000" rIns="90000" tIns="45000" bIns="45000">
            <a:noAutofit/>
          </a:bodyPr>
          <a:p>
            <a:r>
              <a:rPr b="0" lang="en-CA" sz="2800" spc="-1" strike="noStrike">
                <a:latin typeface="Arial"/>
              </a:rPr>
              <a:t>On The Beach</a:t>
            </a:r>
            <a:endParaRPr b="0" lang="en-CA"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flipH="1">
            <a:off x="3959640" y="1665000"/>
            <a:ext cx="360" cy="603000"/>
          </a:xfrm>
          <a:custGeom>
            <a:avLst/>
            <a:gdLst/>
            <a:ahLst/>
            <a:rect l="l" t="t" r="r" b="b"/>
            <a:pathLst>
              <a:path w="21600" h="21600">
                <a:moveTo>
                  <a:pt x="0" y="0"/>
                </a:moveTo>
                <a:lnTo>
                  <a:pt x="21600" y="21600"/>
                </a:lnTo>
              </a:path>
            </a:pathLst>
          </a:custGeom>
          <a:noFill/>
          <a:ln w="57240">
            <a:solidFill>
              <a:schemeClr val="bg1">
                <a:lumMod val="65000"/>
              </a:schemeClr>
            </a:solidFill>
            <a:round/>
            <a:tailEnd len="med" type="arrow"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11" name="CustomShape 2"/>
          <p:cNvSpPr/>
          <p:nvPr/>
        </p:nvSpPr>
        <p:spPr>
          <a:xfrm>
            <a:off x="1584000" y="1440000"/>
            <a:ext cx="1152000" cy="360"/>
          </a:xfrm>
          <a:custGeom>
            <a:avLst/>
            <a:gdLst/>
            <a:ahLst/>
            <a:rect l="l" t="t" r="r" b="b"/>
            <a:pathLst>
              <a:path w="21600" h="21600">
                <a:moveTo>
                  <a:pt x="0" y="0"/>
                </a:moveTo>
                <a:lnTo>
                  <a:pt x="21600" y="21600"/>
                </a:lnTo>
              </a:path>
            </a:pathLst>
          </a:custGeom>
          <a:noFill/>
          <a:ln w="57240">
            <a:solidFill>
              <a:schemeClr val="bg1">
                <a:lumMod val="65000"/>
              </a:schemeClr>
            </a:solidFill>
            <a:round/>
            <a:tailEnd len="med" type="arrow"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12" name="CustomShape 3"/>
          <p:cNvSpPr/>
          <p:nvPr/>
        </p:nvSpPr>
        <p:spPr>
          <a:xfrm>
            <a:off x="549720" y="501840"/>
            <a:ext cx="366804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00"/>
                </a:solidFill>
                <a:latin typeface="Calibri"/>
              </a:rPr>
              <a:t>Corporate Life Cycle</a:t>
            </a:r>
            <a:endParaRPr b="0" lang="en-CA" sz="2400" spc="-1" strike="noStrike">
              <a:latin typeface="Arial"/>
            </a:endParaRPr>
          </a:p>
        </p:txBody>
      </p:sp>
      <p:sp>
        <p:nvSpPr>
          <p:cNvPr id="113" name="CustomShape 4"/>
          <p:cNvSpPr/>
          <p:nvPr/>
        </p:nvSpPr>
        <p:spPr>
          <a:xfrm flipH="1" flipV="1">
            <a:off x="4679280" y="1764000"/>
            <a:ext cx="360" cy="684000"/>
          </a:xfrm>
          <a:custGeom>
            <a:avLst/>
            <a:gdLst/>
            <a:ahLst/>
            <a:rect l="l" t="t" r="r" b="b"/>
            <a:pathLst>
              <a:path w="21600" h="21600">
                <a:moveTo>
                  <a:pt x="0" y="0"/>
                </a:moveTo>
                <a:lnTo>
                  <a:pt x="21600" y="21600"/>
                </a:lnTo>
              </a:path>
            </a:pathLst>
          </a:custGeom>
          <a:noFill/>
          <a:ln w="57240">
            <a:solidFill>
              <a:schemeClr val="bg1">
                <a:lumMod val="65000"/>
              </a:schemeClr>
            </a:solidFill>
            <a:round/>
            <a:tailEnd len="med" type="arrow"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14" name="CustomShape 5"/>
          <p:cNvSpPr/>
          <p:nvPr/>
        </p:nvSpPr>
        <p:spPr>
          <a:xfrm>
            <a:off x="3227400" y="2376000"/>
            <a:ext cx="3396600" cy="369000"/>
          </a:xfrm>
          <a:prstGeom prst="roundRect">
            <a:avLst>
              <a:gd name="adj" fmla="val 16667"/>
            </a:avLst>
          </a:prstGeom>
          <a:gradFill rotWithShape="0">
            <a:gsLst>
              <a:gs pos="0">
                <a:srgbClr val="7e5aaa"/>
              </a:gs>
              <a:gs pos="100000">
                <a:srgbClr val="c7aeed"/>
              </a:gs>
            </a:gsLst>
            <a:lin ang="16200000"/>
          </a:gradFill>
          <a:ln>
            <a:noFill/>
          </a:ln>
          <a:effectLst>
            <a:outerShdw blurRad="4000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a:r>
              <a:rPr b="0" lang="en-CA" sz="1800" spc="-1" strike="noStrike">
                <a:latin typeface="Arial"/>
              </a:rPr>
              <a:t>Public Corporation</a:t>
            </a:r>
            <a:endParaRPr b="0" lang="en-CA" sz="1800" spc="-1" strike="noStrike">
              <a:latin typeface="Arial"/>
            </a:endParaRPr>
          </a:p>
        </p:txBody>
      </p:sp>
      <p:sp>
        <p:nvSpPr>
          <p:cNvPr id="115" name="CustomShape 6"/>
          <p:cNvSpPr/>
          <p:nvPr/>
        </p:nvSpPr>
        <p:spPr>
          <a:xfrm>
            <a:off x="3227400" y="1296000"/>
            <a:ext cx="3431880" cy="369000"/>
          </a:xfrm>
          <a:prstGeom prst="roundRect">
            <a:avLst>
              <a:gd name="adj" fmla="val 16667"/>
            </a:avLst>
          </a:prstGeom>
          <a:gradFill rotWithShape="0">
            <a:gsLst>
              <a:gs pos="0">
                <a:srgbClr val="7e5aaa"/>
              </a:gs>
              <a:gs pos="100000">
                <a:srgbClr val="c7aeed"/>
              </a:gs>
            </a:gsLst>
            <a:lin ang="16200000"/>
          </a:gradFill>
          <a:ln>
            <a:noFill/>
          </a:ln>
          <a:effectLst>
            <a:outerShdw blurRad="4000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a:r>
              <a:rPr b="0" lang="en-CA" sz="1800" spc="-1" strike="noStrike">
                <a:latin typeface="Arial"/>
              </a:rPr>
              <a:t>Private Corporation</a:t>
            </a:r>
            <a:endParaRPr b="0" lang="en-CA" sz="1800" spc="-1" strike="noStrike">
              <a:latin typeface="Arial"/>
            </a:endParaRPr>
          </a:p>
        </p:txBody>
      </p:sp>
      <p:sp>
        <p:nvSpPr>
          <p:cNvPr id="116" name="CustomShape 7"/>
          <p:cNvSpPr/>
          <p:nvPr/>
        </p:nvSpPr>
        <p:spPr>
          <a:xfrm>
            <a:off x="6696000" y="1440000"/>
            <a:ext cx="1152000" cy="360"/>
          </a:xfrm>
          <a:custGeom>
            <a:avLst/>
            <a:gdLst/>
            <a:ahLst/>
            <a:rect l="l" t="t" r="r" b="b"/>
            <a:pathLst>
              <a:path w="21600" h="21600">
                <a:moveTo>
                  <a:pt x="0" y="0"/>
                </a:moveTo>
                <a:lnTo>
                  <a:pt x="21600" y="21600"/>
                </a:lnTo>
              </a:path>
            </a:pathLst>
          </a:custGeom>
          <a:noFill/>
          <a:ln w="57240">
            <a:solidFill>
              <a:schemeClr val="bg1">
                <a:lumMod val="65000"/>
              </a:schemeClr>
            </a:solidFill>
            <a:round/>
            <a:tailEnd len="med" type="arrow"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17" name="TextShape 8"/>
          <p:cNvSpPr txBox="1"/>
          <p:nvPr/>
        </p:nvSpPr>
        <p:spPr>
          <a:xfrm>
            <a:off x="1402920" y="4644000"/>
            <a:ext cx="756720" cy="513720"/>
          </a:xfrm>
          <a:prstGeom prst="rect">
            <a:avLst/>
          </a:prstGeom>
          <a:noFill/>
          <a:ln>
            <a:noFill/>
          </a:ln>
        </p:spPr>
        <p:txBody>
          <a:bodyPr lIns="90000" rIns="90000" tIns="45000" bIns="45000">
            <a:noAutofit/>
          </a:bodyPr>
          <a:p>
            <a:r>
              <a:rPr b="0" lang="en-CA" sz="1500" spc="-1" strike="noStrike">
                <a:solidFill>
                  <a:srgbClr val="000000"/>
                </a:solidFill>
                <a:latin typeface="Arial"/>
              </a:rPr>
              <a:t>Sell</a:t>
            </a:r>
            <a:endParaRPr b="0" lang="en-CA" sz="1500" spc="-1" strike="noStrike">
              <a:solidFill>
                <a:srgbClr val="000000"/>
              </a:solidFill>
              <a:latin typeface="Arial"/>
            </a:endParaRPr>
          </a:p>
          <a:p>
            <a:r>
              <a:rPr b="0" lang="en-CA" sz="1500" spc="-1" strike="noStrike">
                <a:solidFill>
                  <a:srgbClr val="000000"/>
                </a:solidFill>
                <a:latin typeface="Arial"/>
              </a:rPr>
              <a:t>shares</a:t>
            </a:r>
            <a:endParaRPr b="0" lang="en-CA" sz="1500" spc="-1" strike="noStrike">
              <a:solidFill>
                <a:srgbClr val="000000"/>
              </a:solidFill>
              <a:latin typeface="Arial"/>
            </a:endParaRPr>
          </a:p>
        </p:txBody>
      </p:sp>
      <p:sp>
        <p:nvSpPr>
          <p:cNvPr id="118" name="TextShape 9"/>
          <p:cNvSpPr txBox="1"/>
          <p:nvPr/>
        </p:nvSpPr>
        <p:spPr>
          <a:xfrm>
            <a:off x="1366920" y="1080000"/>
            <a:ext cx="1334520" cy="346320"/>
          </a:xfrm>
          <a:prstGeom prst="rect">
            <a:avLst/>
          </a:prstGeom>
          <a:noFill/>
          <a:ln>
            <a:noFill/>
          </a:ln>
        </p:spPr>
        <p:txBody>
          <a:bodyPr lIns="90000" rIns="90000" tIns="45000" bIns="45000">
            <a:noAutofit/>
          </a:bodyPr>
          <a:p>
            <a:r>
              <a:rPr b="0" lang="en-CA" sz="1800" spc="-1" strike="noStrike">
                <a:latin typeface="Arial"/>
              </a:rPr>
              <a:t>Incorporate</a:t>
            </a:r>
            <a:endParaRPr b="0" lang="en-CA" sz="1800" spc="-1" strike="noStrike">
              <a:latin typeface="Arial"/>
            </a:endParaRPr>
          </a:p>
        </p:txBody>
      </p:sp>
      <p:sp>
        <p:nvSpPr>
          <p:cNvPr id="119" name="TextShape 10"/>
          <p:cNvSpPr txBox="1"/>
          <p:nvPr/>
        </p:nvSpPr>
        <p:spPr>
          <a:xfrm>
            <a:off x="6659280" y="1116000"/>
            <a:ext cx="1152720" cy="602280"/>
          </a:xfrm>
          <a:prstGeom prst="rect">
            <a:avLst/>
          </a:prstGeom>
          <a:noFill/>
          <a:ln>
            <a:noFill/>
          </a:ln>
        </p:spPr>
        <p:txBody>
          <a:bodyPr lIns="90000" rIns="90000" tIns="45000" bIns="45000">
            <a:noAutofit/>
          </a:bodyPr>
          <a:p>
            <a:r>
              <a:rPr b="0" lang="en-CA" sz="1800" spc="-1" strike="noStrike">
                <a:latin typeface="Arial"/>
              </a:rPr>
              <a:t>Dissolve</a:t>
            </a:r>
            <a:endParaRPr b="0" lang="en-CA" sz="1800" spc="-1" strike="noStrike">
              <a:latin typeface="Arial"/>
            </a:endParaRPr>
          </a:p>
        </p:txBody>
      </p:sp>
      <p:sp>
        <p:nvSpPr>
          <p:cNvPr id="120" name="TextShape 11"/>
          <p:cNvSpPr txBox="1"/>
          <p:nvPr/>
        </p:nvSpPr>
        <p:spPr>
          <a:xfrm>
            <a:off x="3443400" y="1737720"/>
            <a:ext cx="1152720" cy="602280"/>
          </a:xfrm>
          <a:prstGeom prst="rect">
            <a:avLst/>
          </a:prstGeom>
          <a:noFill/>
          <a:ln>
            <a:noFill/>
          </a:ln>
        </p:spPr>
        <p:txBody>
          <a:bodyPr lIns="90000" rIns="90000" tIns="45000" bIns="45000">
            <a:noAutofit/>
          </a:bodyPr>
          <a:p>
            <a:r>
              <a:rPr b="0" lang="en-CA" sz="1800" spc="-1" strike="noStrike">
                <a:latin typeface="Arial"/>
              </a:rPr>
              <a:t>IPO</a:t>
            </a:r>
            <a:endParaRPr b="0" lang="en-CA" sz="1800" spc="-1" strike="noStrike">
              <a:latin typeface="Arial"/>
            </a:endParaRPr>
          </a:p>
        </p:txBody>
      </p:sp>
      <p:sp>
        <p:nvSpPr>
          <p:cNvPr id="121" name="TextShape 12"/>
          <p:cNvSpPr txBox="1"/>
          <p:nvPr/>
        </p:nvSpPr>
        <p:spPr>
          <a:xfrm>
            <a:off x="4667400" y="1990080"/>
            <a:ext cx="1560600" cy="602280"/>
          </a:xfrm>
          <a:prstGeom prst="rect">
            <a:avLst/>
          </a:prstGeom>
          <a:noFill/>
          <a:ln>
            <a:noFill/>
          </a:ln>
        </p:spPr>
        <p:txBody>
          <a:bodyPr lIns="90000" rIns="90000" tIns="45000" bIns="45000">
            <a:noAutofit/>
          </a:bodyPr>
          <a:p>
            <a:r>
              <a:rPr b="0" lang="en-CA" sz="1800" spc="-1" strike="noStrike">
                <a:latin typeface="Arial"/>
              </a:rPr>
              <a:t>Take private</a:t>
            </a:r>
            <a:endParaRPr b="0" lang="en-CA" sz="1800" spc="-1" strike="noStrike">
              <a:latin typeface="Arial"/>
            </a:endParaRPr>
          </a:p>
        </p:txBody>
      </p:sp>
      <p:sp>
        <p:nvSpPr>
          <p:cNvPr id="122" name="TextShape 13"/>
          <p:cNvSpPr txBox="1"/>
          <p:nvPr/>
        </p:nvSpPr>
        <p:spPr>
          <a:xfrm>
            <a:off x="3203280" y="4572000"/>
            <a:ext cx="959400" cy="725400"/>
          </a:xfrm>
          <a:prstGeom prst="rect">
            <a:avLst/>
          </a:prstGeom>
          <a:noFill/>
          <a:ln>
            <a:noFill/>
          </a:ln>
        </p:spPr>
        <p:txBody>
          <a:bodyPr lIns="90000" rIns="90000" tIns="45000" bIns="45000">
            <a:noAutofit/>
          </a:bodyPr>
          <a:p>
            <a:r>
              <a:rPr b="0" lang="en-CA" sz="1500" spc="-1" strike="noStrike">
                <a:solidFill>
                  <a:srgbClr val="000000"/>
                </a:solidFill>
                <a:latin typeface="Arial"/>
              </a:rPr>
              <a:t>Sell or</a:t>
            </a:r>
            <a:endParaRPr b="0" lang="en-CA" sz="1500" spc="-1" strike="noStrike">
              <a:solidFill>
                <a:srgbClr val="000000"/>
              </a:solidFill>
              <a:latin typeface="Arial"/>
            </a:endParaRPr>
          </a:p>
          <a:p>
            <a:r>
              <a:rPr b="0" lang="en-CA" sz="1500" spc="-1" strike="noStrike">
                <a:solidFill>
                  <a:srgbClr val="000000"/>
                </a:solidFill>
                <a:latin typeface="Arial"/>
              </a:rPr>
              <a:t>buy-back</a:t>
            </a:r>
            <a:endParaRPr b="0" lang="en-CA" sz="1500" spc="-1" strike="noStrike">
              <a:solidFill>
                <a:srgbClr val="000000"/>
              </a:solidFill>
              <a:latin typeface="Arial"/>
            </a:endParaRPr>
          </a:p>
          <a:p>
            <a:r>
              <a:rPr b="0" lang="en-CA" sz="1500" spc="-1" strike="noStrike">
                <a:solidFill>
                  <a:srgbClr val="000000"/>
                </a:solidFill>
                <a:latin typeface="Arial"/>
              </a:rPr>
              <a:t>shares</a:t>
            </a:r>
            <a:endParaRPr b="0" lang="en-CA" sz="1500" spc="-1" strike="noStrike">
              <a:solidFill>
                <a:srgbClr val="000000"/>
              </a:solidFill>
              <a:latin typeface="Arial"/>
            </a:endParaRPr>
          </a:p>
        </p:txBody>
      </p:sp>
      <p:sp>
        <p:nvSpPr>
          <p:cNvPr id="123" name="CustomShape 14"/>
          <p:cNvSpPr/>
          <p:nvPr/>
        </p:nvSpPr>
        <p:spPr>
          <a:xfrm flipV="1">
            <a:off x="4752000" y="3121200"/>
            <a:ext cx="360" cy="1522440"/>
          </a:xfrm>
          <a:custGeom>
            <a:avLst/>
            <a:gdLst/>
            <a:ahLst/>
            <a:rect l="l" t="t" r="r" b="b"/>
            <a:pathLst>
              <a:path w="21600" h="21600">
                <a:moveTo>
                  <a:pt x="0" y="0"/>
                </a:moveTo>
                <a:lnTo>
                  <a:pt x="21600" y="21600"/>
                </a:lnTo>
              </a:path>
            </a:pathLst>
          </a:custGeom>
          <a:noFill/>
          <a:ln w="57240">
            <a:solidFill>
              <a:srgbClr val="00a933"/>
            </a:solidFill>
            <a:round/>
            <a:headEnd len="med" type="triangle" w="med"/>
            <a:tailEnd len="med" type="triangle"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24" name="TextShape 15"/>
          <p:cNvSpPr txBox="1"/>
          <p:nvPr/>
        </p:nvSpPr>
        <p:spPr>
          <a:xfrm>
            <a:off x="4319280" y="4608000"/>
            <a:ext cx="1224720" cy="513720"/>
          </a:xfrm>
          <a:prstGeom prst="rect">
            <a:avLst/>
          </a:prstGeom>
          <a:noFill/>
          <a:ln>
            <a:noFill/>
          </a:ln>
        </p:spPr>
        <p:txBody>
          <a:bodyPr lIns="90000" rIns="90000" tIns="45000" bIns="45000">
            <a:noAutofit/>
          </a:bodyPr>
          <a:p>
            <a:r>
              <a:rPr b="0" lang="en-CA" sz="1500" spc="-1" strike="noStrike">
                <a:solidFill>
                  <a:srgbClr val="000000"/>
                </a:solidFill>
                <a:latin typeface="Arial"/>
              </a:rPr>
              <a:t>Shareholder</a:t>
            </a:r>
            <a:endParaRPr b="0" lang="en-CA" sz="1500" spc="-1" strike="noStrike">
              <a:solidFill>
                <a:srgbClr val="000000"/>
              </a:solidFill>
              <a:latin typeface="Arial"/>
            </a:endParaRPr>
          </a:p>
          <a:p>
            <a:r>
              <a:rPr b="0" lang="en-CA" sz="1500" spc="-1" strike="noStrike">
                <a:solidFill>
                  <a:srgbClr val="000000"/>
                </a:solidFill>
                <a:latin typeface="Arial"/>
              </a:rPr>
              <a:t>loan</a:t>
            </a:r>
            <a:endParaRPr b="0" lang="en-CA" sz="1500" spc="-1" strike="noStrike">
              <a:solidFill>
                <a:srgbClr val="000000"/>
              </a:solidFill>
              <a:latin typeface="Arial"/>
            </a:endParaRPr>
          </a:p>
        </p:txBody>
      </p:sp>
      <p:sp>
        <p:nvSpPr>
          <p:cNvPr id="125" name="CustomShape 16"/>
          <p:cNvSpPr/>
          <p:nvPr/>
        </p:nvSpPr>
        <p:spPr>
          <a:xfrm flipV="1">
            <a:off x="3564000" y="3131280"/>
            <a:ext cx="360" cy="1522440"/>
          </a:xfrm>
          <a:custGeom>
            <a:avLst/>
            <a:gdLst/>
            <a:ahLst/>
            <a:rect l="l" t="t" r="r" b="b"/>
            <a:pathLst>
              <a:path w="21600" h="21600">
                <a:moveTo>
                  <a:pt x="0" y="0"/>
                </a:moveTo>
                <a:lnTo>
                  <a:pt x="21600" y="21600"/>
                </a:lnTo>
              </a:path>
            </a:pathLst>
          </a:custGeom>
          <a:noFill/>
          <a:ln w="57240">
            <a:solidFill>
              <a:srgbClr val="00a933"/>
            </a:solidFill>
            <a:round/>
            <a:headEnd len="med" type="triangle" w="med"/>
            <a:tailEnd len="med" type="triangle"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26" name="CustomShape 17"/>
          <p:cNvSpPr/>
          <p:nvPr/>
        </p:nvSpPr>
        <p:spPr>
          <a:xfrm flipV="1">
            <a:off x="1620000" y="3141360"/>
            <a:ext cx="360" cy="1522440"/>
          </a:xfrm>
          <a:custGeom>
            <a:avLst/>
            <a:gdLst/>
            <a:ahLst/>
            <a:rect l="l" t="t" r="r" b="b"/>
            <a:pathLst>
              <a:path w="21600" h="21600">
                <a:moveTo>
                  <a:pt x="0" y="0"/>
                </a:moveTo>
                <a:lnTo>
                  <a:pt x="21600" y="21600"/>
                </a:lnTo>
              </a:path>
            </a:pathLst>
          </a:custGeom>
          <a:noFill/>
          <a:ln w="57240">
            <a:solidFill>
              <a:srgbClr val="00a933"/>
            </a:solidFill>
            <a:round/>
            <a:tailEnd len="med" type="triangle"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27" name="CustomShape 18"/>
          <p:cNvSpPr/>
          <p:nvPr/>
        </p:nvSpPr>
        <p:spPr>
          <a:xfrm flipV="1">
            <a:off x="5832000" y="3095640"/>
            <a:ext cx="360" cy="1522440"/>
          </a:xfrm>
          <a:custGeom>
            <a:avLst/>
            <a:gdLst/>
            <a:ahLst/>
            <a:rect l="l" t="t" r="r" b="b"/>
            <a:pathLst>
              <a:path w="21600" h="21600">
                <a:moveTo>
                  <a:pt x="0" y="0"/>
                </a:moveTo>
                <a:lnTo>
                  <a:pt x="21600" y="21600"/>
                </a:lnTo>
              </a:path>
            </a:pathLst>
          </a:custGeom>
          <a:noFill/>
          <a:ln w="57240">
            <a:solidFill>
              <a:srgbClr val="00a933"/>
            </a:solidFill>
            <a:round/>
            <a:headEnd len="med" type="triangle"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28" name="TextShape 19"/>
          <p:cNvSpPr txBox="1"/>
          <p:nvPr/>
        </p:nvSpPr>
        <p:spPr>
          <a:xfrm>
            <a:off x="5615280" y="4608360"/>
            <a:ext cx="925920" cy="302040"/>
          </a:xfrm>
          <a:prstGeom prst="rect">
            <a:avLst/>
          </a:prstGeom>
          <a:noFill/>
          <a:ln>
            <a:noFill/>
          </a:ln>
        </p:spPr>
        <p:txBody>
          <a:bodyPr lIns="90000" rIns="90000" tIns="45000" bIns="45000">
            <a:noAutofit/>
          </a:bodyPr>
          <a:p>
            <a:r>
              <a:rPr b="0" lang="en-CA" sz="1500" spc="-1" strike="noStrike">
                <a:solidFill>
                  <a:srgbClr val="000000"/>
                </a:solidFill>
                <a:latin typeface="Arial"/>
              </a:rPr>
              <a:t>Dividend</a:t>
            </a:r>
            <a:endParaRPr b="0" lang="en-CA" sz="1500" spc="-1" strike="noStrike">
              <a:solidFill>
                <a:srgbClr val="000000"/>
              </a:solidFill>
              <a:latin typeface="Arial"/>
            </a:endParaRPr>
          </a:p>
        </p:txBody>
      </p:sp>
      <p:sp>
        <p:nvSpPr>
          <p:cNvPr id="129" name="CustomShape 20"/>
          <p:cNvSpPr/>
          <p:nvPr/>
        </p:nvSpPr>
        <p:spPr>
          <a:xfrm flipV="1">
            <a:off x="7704000" y="1512000"/>
            <a:ext cx="36360" cy="3960000"/>
          </a:xfrm>
          <a:custGeom>
            <a:avLst/>
            <a:gdLst/>
            <a:ahLst/>
            <a:rect l="l" t="t" r="r" b="b"/>
            <a:pathLst>
              <a:path w="21600" h="21600">
                <a:moveTo>
                  <a:pt x="0" y="0"/>
                </a:moveTo>
                <a:lnTo>
                  <a:pt x="21600" y="21600"/>
                </a:lnTo>
              </a:path>
            </a:pathLst>
          </a:custGeom>
          <a:noFill/>
          <a:ln w="57240">
            <a:solidFill>
              <a:srgbClr val="00a933"/>
            </a:solidFill>
            <a:round/>
            <a:headEnd len="med" type="triangle"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30" name="CustomShape 21"/>
          <p:cNvSpPr/>
          <p:nvPr/>
        </p:nvSpPr>
        <p:spPr>
          <a:xfrm flipV="1">
            <a:off x="5832000" y="3091320"/>
            <a:ext cx="360" cy="1522440"/>
          </a:xfrm>
          <a:custGeom>
            <a:avLst/>
            <a:gdLst/>
            <a:ahLst/>
            <a:rect l="l" t="t" r="r" b="b"/>
            <a:pathLst>
              <a:path w="21600" h="21600">
                <a:moveTo>
                  <a:pt x="0" y="0"/>
                </a:moveTo>
                <a:lnTo>
                  <a:pt x="21600" y="21600"/>
                </a:lnTo>
              </a:path>
            </a:pathLst>
          </a:custGeom>
          <a:noFill/>
          <a:ln w="57240">
            <a:solidFill>
              <a:srgbClr val="00a933"/>
            </a:solidFill>
            <a:round/>
            <a:headEnd len="med" type="triangle" w="med"/>
          </a:ln>
          <a:effectLst>
            <a:outerShdw blurRad="4000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131" name="TextShape 22"/>
          <p:cNvSpPr txBox="1"/>
          <p:nvPr/>
        </p:nvSpPr>
        <p:spPr>
          <a:xfrm>
            <a:off x="7307280" y="5400720"/>
            <a:ext cx="1476720" cy="937080"/>
          </a:xfrm>
          <a:prstGeom prst="rect">
            <a:avLst/>
          </a:prstGeom>
          <a:noFill/>
          <a:ln>
            <a:noFill/>
          </a:ln>
        </p:spPr>
        <p:txBody>
          <a:bodyPr lIns="90000" rIns="90000" tIns="45000" bIns="45000">
            <a:noAutofit/>
          </a:bodyPr>
          <a:p>
            <a:r>
              <a:rPr b="0" lang="en-CA" sz="1500" spc="-1" strike="noStrike">
                <a:solidFill>
                  <a:srgbClr val="000000"/>
                </a:solidFill>
                <a:latin typeface="Arial"/>
              </a:rPr>
              <a:t>All assets sold.</a:t>
            </a:r>
            <a:endParaRPr b="0" lang="en-CA" sz="1500" spc="-1" strike="noStrike">
              <a:solidFill>
                <a:srgbClr val="000000"/>
              </a:solidFill>
              <a:latin typeface="Arial"/>
            </a:endParaRPr>
          </a:p>
          <a:p>
            <a:r>
              <a:rPr b="0" lang="en-CA" sz="1500" spc="-1" strike="noStrike">
                <a:solidFill>
                  <a:srgbClr val="000000"/>
                </a:solidFill>
                <a:latin typeface="Arial"/>
              </a:rPr>
              <a:t>Cash, if any, goes to shareholders</a:t>
            </a:r>
            <a:endParaRPr b="0" lang="en-CA" sz="1500" spc="-1" strike="noStrike">
              <a:solidFill>
                <a:srgbClr val="000000"/>
              </a:solidFill>
              <a:latin typeface="Arial"/>
            </a:endParaRPr>
          </a:p>
        </p:txBody>
      </p:sp>
      <p:sp>
        <p:nvSpPr>
          <p:cNvPr id="132" name="CustomShape 23"/>
          <p:cNvSpPr/>
          <p:nvPr/>
        </p:nvSpPr>
        <p:spPr>
          <a:xfrm>
            <a:off x="1287360" y="3597840"/>
            <a:ext cx="3927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a933"/>
                </a:solidFill>
                <a:latin typeface="Calibri"/>
              </a:rPr>
              <a:t>$</a:t>
            </a:r>
            <a:endParaRPr b="0" lang="en-CA" sz="2400" spc="-1" strike="noStrike">
              <a:solidFill>
                <a:srgbClr val="00a933"/>
              </a:solidFill>
              <a:latin typeface="Arial"/>
            </a:endParaRPr>
          </a:p>
        </p:txBody>
      </p:sp>
      <p:sp>
        <p:nvSpPr>
          <p:cNvPr id="133" name="CustomShape 24"/>
          <p:cNvSpPr/>
          <p:nvPr/>
        </p:nvSpPr>
        <p:spPr>
          <a:xfrm>
            <a:off x="3231360" y="3597840"/>
            <a:ext cx="3927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a933"/>
                </a:solidFill>
                <a:latin typeface="Calibri"/>
              </a:rPr>
              <a:t>$</a:t>
            </a:r>
            <a:endParaRPr b="0" lang="en-CA" sz="2400" spc="-1" strike="noStrike">
              <a:solidFill>
                <a:srgbClr val="00a933"/>
              </a:solidFill>
              <a:latin typeface="Arial"/>
            </a:endParaRPr>
          </a:p>
        </p:txBody>
      </p:sp>
      <p:sp>
        <p:nvSpPr>
          <p:cNvPr id="134" name="CustomShape 25"/>
          <p:cNvSpPr/>
          <p:nvPr/>
        </p:nvSpPr>
        <p:spPr>
          <a:xfrm>
            <a:off x="4419360" y="3597840"/>
            <a:ext cx="3927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a933"/>
                </a:solidFill>
                <a:latin typeface="Calibri"/>
              </a:rPr>
              <a:t>$</a:t>
            </a:r>
            <a:endParaRPr b="0" lang="en-CA" sz="2400" spc="-1" strike="noStrike">
              <a:solidFill>
                <a:srgbClr val="00a933"/>
              </a:solidFill>
              <a:latin typeface="Arial"/>
            </a:endParaRPr>
          </a:p>
        </p:txBody>
      </p:sp>
      <p:sp>
        <p:nvSpPr>
          <p:cNvPr id="135" name="CustomShape 26"/>
          <p:cNvSpPr/>
          <p:nvPr/>
        </p:nvSpPr>
        <p:spPr>
          <a:xfrm>
            <a:off x="5499360" y="3597840"/>
            <a:ext cx="3927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a933"/>
                </a:solidFill>
                <a:latin typeface="Calibri"/>
              </a:rPr>
              <a:t>$</a:t>
            </a:r>
            <a:endParaRPr b="0" lang="en-CA" sz="2400" spc="-1" strike="noStrike">
              <a:solidFill>
                <a:srgbClr val="00a933"/>
              </a:solidFill>
              <a:latin typeface="Arial"/>
            </a:endParaRPr>
          </a:p>
        </p:txBody>
      </p:sp>
      <p:sp>
        <p:nvSpPr>
          <p:cNvPr id="136" name="CustomShape 27"/>
          <p:cNvSpPr/>
          <p:nvPr/>
        </p:nvSpPr>
        <p:spPr>
          <a:xfrm>
            <a:off x="7371360" y="3597840"/>
            <a:ext cx="39276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a933"/>
                </a:solidFill>
                <a:latin typeface="Calibri"/>
              </a:rPr>
              <a:t>$</a:t>
            </a:r>
            <a:endParaRPr b="0" lang="en-CA" sz="2400" spc="-1" strike="noStrike">
              <a:solidFill>
                <a:srgbClr val="00a933"/>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14676</TotalTime>
  <Application>LibreOffice/6.4.7.2$Linux_X86_64 LibreOffice_project/40$Build-2</Application>
  <Words>133</Words>
  <Paragraphs>22</Paragraphs>
  <Company>BSG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2012-06-01T15:51:08Z</dcterms:created>
  <dc:creator>James Long</dc:creator>
  <dc:description/>
  <dc:language>en-CA</dc:language>
  <cp:lastModifiedBy/>
  <cp:lastPrinted>2012-06-13T15:33:22Z</cp:lastPrinted>
  <dcterms:modified xsi:type="dcterms:W3CDTF">2022-02-14T12:47:11Z</dcterms:modified>
  <cp:revision>92</cp:revision>
  <dc:subject/>
  <dc:title>Business in Canada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BSG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