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86"/>
  </p:notesMasterIdLst>
  <p:handoutMasterIdLst>
    <p:handoutMasterId r:id="rId87"/>
  </p:handoutMasterIdLst>
  <p:sldIdLst>
    <p:sldId id="274" r:id="rId2"/>
    <p:sldId id="276" r:id="rId3"/>
    <p:sldId id="530" r:id="rId4"/>
    <p:sldId id="469" r:id="rId5"/>
    <p:sldId id="470" r:id="rId6"/>
    <p:sldId id="471" r:id="rId7"/>
    <p:sldId id="506" r:id="rId8"/>
    <p:sldId id="472" r:id="rId9"/>
    <p:sldId id="517" r:id="rId10"/>
    <p:sldId id="484" r:id="rId11"/>
    <p:sldId id="518" r:id="rId12"/>
    <p:sldId id="485" r:id="rId13"/>
    <p:sldId id="474" r:id="rId14"/>
    <p:sldId id="508" r:id="rId15"/>
    <p:sldId id="502" r:id="rId16"/>
    <p:sldId id="503" r:id="rId17"/>
    <p:sldId id="509" r:id="rId18"/>
    <p:sldId id="510" r:id="rId19"/>
    <p:sldId id="511" r:id="rId20"/>
    <p:sldId id="519" r:id="rId21"/>
    <p:sldId id="521" r:id="rId22"/>
    <p:sldId id="512" r:id="rId23"/>
    <p:sldId id="513" r:id="rId24"/>
    <p:sldId id="514" r:id="rId25"/>
    <p:sldId id="515" r:id="rId26"/>
    <p:sldId id="526" r:id="rId27"/>
    <p:sldId id="527" r:id="rId28"/>
    <p:sldId id="486" r:id="rId29"/>
    <p:sldId id="487" r:id="rId30"/>
    <p:sldId id="488" r:id="rId31"/>
    <p:sldId id="522" r:id="rId32"/>
    <p:sldId id="489" r:id="rId33"/>
    <p:sldId id="523" r:id="rId34"/>
    <p:sldId id="524" r:id="rId35"/>
    <p:sldId id="531" r:id="rId36"/>
    <p:sldId id="525" r:id="rId37"/>
    <p:sldId id="494" r:id="rId38"/>
    <p:sldId id="496" r:id="rId39"/>
    <p:sldId id="497" r:id="rId40"/>
    <p:sldId id="532" r:id="rId41"/>
    <p:sldId id="533" r:id="rId42"/>
    <p:sldId id="534" r:id="rId43"/>
    <p:sldId id="535" r:id="rId44"/>
    <p:sldId id="536" r:id="rId45"/>
    <p:sldId id="541" r:id="rId46"/>
    <p:sldId id="542" r:id="rId47"/>
    <p:sldId id="543" r:id="rId48"/>
    <p:sldId id="544" r:id="rId49"/>
    <p:sldId id="539" r:id="rId50"/>
    <p:sldId id="545" r:id="rId51"/>
    <p:sldId id="546" r:id="rId52"/>
    <p:sldId id="547" r:id="rId53"/>
    <p:sldId id="537" r:id="rId54"/>
    <p:sldId id="538" r:id="rId55"/>
    <p:sldId id="576" r:id="rId56"/>
    <p:sldId id="574" r:id="rId57"/>
    <p:sldId id="575" r:id="rId58"/>
    <p:sldId id="577" r:id="rId59"/>
    <p:sldId id="649" r:id="rId60"/>
    <p:sldId id="501" r:id="rId61"/>
    <p:sldId id="548" r:id="rId62"/>
    <p:sldId id="551" r:id="rId63"/>
    <p:sldId id="552" r:id="rId64"/>
    <p:sldId id="553" r:id="rId65"/>
    <p:sldId id="549" r:id="rId66"/>
    <p:sldId id="550" r:id="rId67"/>
    <p:sldId id="554" r:id="rId68"/>
    <p:sldId id="566" r:id="rId69"/>
    <p:sldId id="567" r:id="rId70"/>
    <p:sldId id="556" r:id="rId71"/>
    <p:sldId id="568" r:id="rId72"/>
    <p:sldId id="569" r:id="rId73"/>
    <p:sldId id="570" r:id="rId74"/>
    <p:sldId id="571" r:id="rId75"/>
    <p:sldId id="559" r:id="rId76"/>
    <p:sldId id="562" r:id="rId77"/>
    <p:sldId id="563" r:id="rId78"/>
    <p:sldId id="565" r:id="rId79"/>
    <p:sldId id="349" r:id="rId80"/>
    <p:sldId id="528" r:id="rId81"/>
    <p:sldId id="492" r:id="rId82"/>
    <p:sldId id="493" r:id="rId83"/>
    <p:sldId id="529" r:id="rId84"/>
    <p:sldId id="400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30"/>
          </p14:sldIdLst>
        </p14:section>
        <p14:section name="Synchronous Programming" id="{B2115837-DCA9-46A8-ADAD-6E3138ECCEC2}">
          <p14:sldIdLst>
            <p14:sldId id="469"/>
            <p14:sldId id="470"/>
            <p14:sldId id="471"/>
            <p14:sldId id="506"/>
            <p14:sldId id="472"/>
          </p14:sldIdLst>
        </p14:section>
        <p14:section name="Asynchronous Programming" id="{93FC89DF-414B-4AF7-8DA1-D3100AF6FA66}">
          <p14:sldIdLst>
            <p14:sldId id="517"/>
            <p14:sldId id="484"/>
            <p14:sldId id="518"/>
            <p14:sldId id="485"/>
            <p14:sldId id="474"/>
          </p14:sldIdLst>
        </p14:section>
        <p14:section name="Threads" id="{05BCF34A-8661-4AD7-B202-63D8D0FD3326}">
          <p14:sldIdLst>
            <p14:sldId id="508"/>
            <p14:sldId id="502"/>
            <p14:sldId id="503"/>
            <p14:sldId id="509"/>
            <p14:sldId id="510"/>
            <p14:sldId id="511"/>
            <p14:sldId id="519"/>
            <p14:sldId id="521"/>
            <p14:sldId id="512"/>
            <p14:sldId id="513"/>
            <p14:sldId id="514"/>
            <p14:sldId id="515"/>
            <p14:sldId id="526"/>
            <p14:sldId id="527"/>
          </p14:sldIdLst>
        </p14:section>
        <p14:section name="Tasks" id="{B94A8AAE-9ED2-4F9D-874F-DA5F5D81C1F2}">
          <p14:sldIdLst>
            <p14:sldId id="486"/>
            <p14:sldId id="487"/>
            <p14:sldId id="488"/>
            <p14:sldId id="522"/>
            <p14:sldId id="489"/>
            <p14:sldId id="523"/>
            <p14:sldId id="524"/>
            <p14:sldId id="531"/>
            <p14:sldId id="525"/>
            <p14:sldId id="494"/>
            <p14:sldId id="496"/>
            <p14:sldId id="497"/>
            <p14:sldId id="532"/>
            <p14:sldId id="533"/>
            <p14:sldId id="534"/>
            <p14:sldId id="535"/>
            <p14:sldId id="536"/>
            <p14:sldId id="541"/>
            <p14:sldId id="542"/>
            <p14:sldId id="543"/>
            <p14:sldId id="544"/>
            <p14:sldId id="539"/>
            <p14:sldId id="545"/>
            <p14:sldId id="546"/>
            <p14:sldId id="547"/>
            <p14:sldId id="537"/>
            <p14:sldId id="538"/>
          </p14:sldIdLst>
        </p14:section>
        <p14:section name="Data Parallelism &amp; Concurrency" id="{426D3E19-0A28-45D2-A4F7-13B5B6F30FE2}">
          <p14:sldIdLst>
            <p14:sldId id="576"/>
            <p14:sldId id="574"/>
            <p14:sldId id="575"/>
            <p14:sldId id="577"/>
            <p14:sldId id="649"/>
          </p14:sldIdLst>
        </p14:section>
        <p14:section name="TCP Networking" id="{7C5AEC48-4E9F-41C4-AC32-AC098E3E183B}">
          <p14:sldIdLst>
            <p14:sldId id="501"/>
            <p14:sldId id="548"/>
            <p14:sldId id="551"/>
            <p14:sldId id="552"/>
            <p14:sldId id="553"/>
            <p14:sldId id="549"/>
            <p14:sldId id="550"/>
            <p14:sldId id="554"/>
            <p14:sldId id="566"/>
            <p14:sldId id="567"/>
            <p14:sldId id="556"/>
            <p14:sldId id="568"/>
            <p14:sldId id="569"/>
            <p14:sldId id="570"/>
            <p14:sldId id="571"/>
            <p14:sldId id="559"/>
            <p14:sldId id="562"/>
            <p14:sldId id="563"/>
            <p14:sldId id="565"/>
          </p14:sldIdLst>
        </p14:section>
        <p14:section name="Conclusion" id="{10E03AB1-9AA8-4E86-9A64-D741901E50A2}">
          <p14:sldIdLst>
            <p14:sldId id="349"/>
            <p14:sldId id="528"/>
            <p14:sldId id="492"/>
            <p14:sldId id="493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117" d="100"/>
          <a:sy n="117" d="100"/>
        </p:scale>
        <p:origin x="132" y="3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21.9.2018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92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53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87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33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26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92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4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50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8.png"/><Relationship Id="rId5" Type="http://schemas.openxmlformats.org/officeDocument/2006/relationships/image" Target="../media/image67.wmf"/><Relationship Id="rId4" Type="http://schemas.openxmlformats.org/officeDocument/2006/relationships/oleObject" Target="../embeddings/oleObject1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svg"/><Relationship Id="rId4" Type="http://schemas.openxmlformats.org/officeDocument/2006/relationships/image" Target="../media/image7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svg"/><Relationship Id="rId4" Type="http://schemas.openxmlformats.org/officeDocument/2006/relationships/image" Target="../media/image7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4" Type="http://schemas.openxmlformats.org/officeDocument/2006/relationships/image" Target="../media/image72.sv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svg"/><Relationship Id="rId4" Type="http://schemas.openxmlformats.org/officeDocument/2006/relationships/image" Target="../media/image7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83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8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82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8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86.png"/><Relationship Id="rId10" Type="http://schemas.openxmlformats.org/officeDocument/2006/relationships/image" Target="../media/image8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7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87.jpe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91.gif"/><Relationship Id="rId5" Type="http://schemas.openxmlformats.org/officeDocument/2006/relationships/image" Target="../media/image88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90.jpe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9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9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Concurrent Code in C#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Processing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1DEC50-4F99-41AE-94EB-2FEB7FC12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775" y="1963497"/>
            <a:ext cx="4301469" cy="30329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Program components can execute in parallel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actions run alongside other actions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action can happen in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separate</a:t>
            </a:r>
            <a:r>
              <a:rPr lang="en-US" dirty="0"/>
              <a:t> thread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Independent</a:t>
            </a:r>
            <a:r>
              <a:rPr lang="en-US" dirty="0"/>
              <a:t> components don't wait for each other</a:t>
            </a:r>
          </a:p>
          <a:p>
            <a:pPr>
              <a:lnSpc>
                <a:spcPct val="100000"/>
              </a:lnSpc>
            </a:pPr>
            <a:r>
              <a:rPr lang="en-US" dirty="0"/>
              <a:t>Program resources shared between threads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one thread uses a resources, others shouldn't use it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spcAft>
                <a:spcPts val="0"/>
              </a:spcAft>
              <a:buClr>
                <a:schemeClr val="accent1"/>
              </a:buClr>
            </a:pPr>
            <a:r>
              <a:rPr lang="en-US" dirty="0"/>
              <a:t>If a component is blocked, other</a:t>
            </a:r>
            <a:br>
              <a:rPr lang="en-US" dirty="0"/>
            </a:br>
            <a:r>
              <a:rPr lang="en-US" dirty="0"/>
              <a:t>components still run</a:t>
            </a:r>
          </a:p>
          <a:p>
            <a:pPr lvl="1"/>
            <a:r>
              <a:rPr lang="en-US" dirty="0"/>
              <a:t>UI runs separately and always</a:t>
            </a:r>
            <a:br>
              <a:rPr lang="en-US" dirty="0"/>
            </a:br>
            <a:r>
              <a:rPr lang="en-US" dirty="0"/>
              <a:t>remains responsive</a:t>
            </a:r>
            <a:endParaRPr lang="bg-BG" dirty="0"/>
          </a:p>
          <a:p>
            <a:pPr marL="342900" indent="-342900">
              <a:buClr>
                <a:schemeClr val="accent1"/>
              </a:buClr>
            </a:pPr>
            <a:r>
              <a:rPr lang="en-US" dirty="0"/>
              <a:t>Utilization of multi-core systems</a:t>
            </a:r>
          </a:p>
          <a:p>
            <a:pPr marL="647646" lvl="1" indent="-342900"/>
            <a:r>
              <a:rPr lang="en-US" dirty="0"/>
              <a:t>Each core executes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one or more </a:t>
            </a:r>
            <a:r>
              <a:rPr lang="en-US" dirty="0"/>
              <a:t>threads</a:t>
            </a:r>
            <a:endParaRPr lang="bg-BG" dirty="0"/>
          </a:p>
          <a:p>
            <a:pPr marL="342900" indent="-342900">
              <a:buClr>
                <a:schemeClr val="accent1"/>
              </a:buClr>
            </a:pPr>
            <a:r>
              <a:rPr lang="en-US" dirty="0"/>
              <a:t>CPU-demanding tasks run on "background" threads</a:t>
            </a:r>
            <a:endParaRPr lang="bg-BG" dirty="0"/>
          </a:p>
          <a:p>
            <a:pPr marL="342900" indent="-342900">
              <a:buClr>
                <a:schemeClr val="accent1"/>
              </a:buClr>
            </a:pPr>
            <a:r>
              <a:rPr lang="en-US" dirty="0"/>
              <a:t>Resource access runs on "background" threads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– Benefits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2" name="Picture 4" descr="http://imagenes.es.sftcdn.net/es/scrn/43000/43961/utorrent-21-700x38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666" y="1294814"/>
            <a:ext cx="5249330" cy="2894631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64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chemeClr val="accent1"/>
              </a:buClr>
            </a:pPr>
            <a:r>
              <a:rPr lang="en-US" dirty="0"/>
              <a:t>Hard to know which code parts are running at a specific time</a:t>
            </a:r>
          </a:p>
          <a:p>
            <a:pPr marL="342900" indent="-342900">
              <a:buClr>
                <a:schemeClr val="accent1"/>
              </a:buClr>
            </a:pPr>
            <a:r>
              <a:rPr lang="en-US" dirty="0"/>
              <a:t>Harder than usual to debug</a:t>
            </a:r>
            <a:endParaRPr lang="bg-BG" dirty="0"/>
          </a:p>
          <a:p>
            <a:pPr marL="342900" indent="-342900">
              <a:buClr>
                <a:schemeClr val="accent1"/>
              </a:buClr>
            </a:pPr>
            <a:r>
              <a:rPr lang="en-US" dirty="0"/>
              <a:t>Have to protect resources</a:t>
            </a:r>
          </a:p>
          <a:p>
            <a:pPr marL="647646" lvl="1" indent="-342900"/>
            <a:r>
              <a:rPr lang="en-US" dirty="0"/>
              <a:t>One thread uses a resource</a:t>
            </a:r>
            <a:endParaRPr lang="bg-BG" dirty="0"/>
          </a:p>
          <a:p>
            <a:pPr marL="647646" lvl="1" indent="-342900"/>
            <a:r>
              <a:rPr lang="en-US" dirty="0"/>
              <a:t>Other threads must wait for the resource</a:t>
            </a:r>
            <a:endParaRPr lang="bg-BG" dirty="0"/>
          </a:p>
          <a:p>
            <a:pPr marL="342900" indent="-342900">
              <a:buClr>
                <a:schemeClr val="accent1"/>
              </a:buClr>
            </a:pPr>
            <a:r>
              <a:rPr lang="en-US" dirty="0"/>
              <a:t>Hard to synchronize resource access</a:t>
            </a:r>
          </a:p>
          <a:p>
            <a:pPr marL="647646" lvl="1" indent="-3429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Deadlocks</a:t>
            </a:r>
            <a:r>
              <a:rPr lang="en-US" dirty="0"/>
              <a:t> can occur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– Drawbacks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715C6-A8A1-4D6E-BBB3-58B0935A7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230" y="4394718"/>
            <a:ext cx="3498443" cy="2002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19D94E-2E85-4C3E-9412-E856A9373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712" y="1862244"/>
            <a:ext cx="2191961" cy="231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0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programming allows the execution of code</a:t>
            </a:r>
            <a:br>
              <a:rPr lang="en-US" dirty="0"/>
            </a:br>
            <a:r>
              <a:rPr lang="en-US" dirty="0"/>
              <a:t>simultaneously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473436" y="2706994"/>
            <a:ext cx="3818564" cy="551925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n = int.Parse(..)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73435" y="3658213"/>
            <a:ext cx="2064348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(0..100)</a:t>
            </a:r>
          </a:p>
        </p:txBody>
      </p:sp>
      <p:cxnSp>
        <p:nvCxnSpPr>
          <p:cNvPr id="29" name="Straight Arrow Connector 28"/>
          <p:cNvCxnSpPr>
            <a:cxnSpLocks/>
            <a:endCxn id="27" idx="0"/>
          </p:cNvCxnSpPr>
          <p:nvPr/>
        </p:nvCxnSpPr>
        <p:spPr>
          <a:xfrm>
            <a:off x="8505609" y="3286749"/>
            <a:ext cx="0" cy="371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27" idx="2"/>
          </p:cNvCxnSpPr>
          <p:nvPr/>
        </p:nvCxnSpPr>
        <p:spPr>
          <a:xfrm>
            <a:off x="8505609" y="4164110"/>
            <a:ext cx="0" cy="422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720472" y="4563404"/>
            <a:ext cx="2162128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(100..200)</a:t>
            </a:r>
          </a:p>
        </p:txBody>
      </p:sp>
      <p:cxnSp>
        <p:nvCxnSpPr>
          <p:cNvPr id="13" name="Elbow Connector 12"/>
          <p:cNvCxnSpPr>
            <a:cxnSpLocks/>
            <a:stCxn id="27" idx="3"/>
            <a:endCxn id="33" idx="0"/>
          </p:cNvCxnSpPr>
          <p:nvPr/>
        </p:nvCxnSpPr>
        <p:spPr>
          <a:xfrm>
            <a:off x="9537784" y="3911162"/>
            <a:ext cx="1263753" cy="65224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03660" y="2510384"/>
            <a:ext cx="6592697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 = int.Parse(Console.ReadLine());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PrintNumbersInRange(0, 100);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task =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Task.Run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PrintNumbersInRange(100, 200));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Console.WriteLine("Done.");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73436" y="5580391"/>
            <a:ext cx="2712985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Wait()</a:t>
            </a:r>
          </a:p>
        </p:txBody>
      </p:sp>
      <p:cxnSp>
        <p:nvCxnSpPr>
          <p:cNvPr id="16" name="Elbow Connector 15"/>
          <p:cNvCxnSpPr>
            <a:cxnSpLocks/>
            <a:stCxn id="33" idx="2"/>
            <a:endCxn id="15" idx="3"/>
          </p:cNvCxnSpPr>
          <p:nvPr/>
        </p:nvCxnSpPr>
        <p:spPr>
          <a:xfrm rot="5400000">
            <a:off x="10111960" y="5143761"/>
            <a:ext cx="764039" cy="61511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701C17F-9F3E-4D3B-9A69-B2321FFA24B4}"/>
              </a:ext>
            </a:extLst>
          </p:cNvPr>
          <p:cNvSpPr/>
          <p:nvPr/>
        </p:nvSpPr>
        <p:spPr>
          <a:xfrm>
            <a:off x="6547501" y="4586802"/>
            <a:ext cx="2990357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Console.WriteLine(…)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CD248D-0240-4262-B2A3-03C15E2FD303}"/>
              </a:ext>
            </a:extLst>
          </p:cNvPr>
          <p:cNvCxnSpPr>
            <a:cxnSpLocks/>
          </p:cNvCxnSpPr>
          <p:nvPr/>
        </p:nvCxnSpPr>
        <p:spPr>
          <a:xfrm>
            <a:off x="8521613" y="5092699"/>
            <a:ext cx="0" cy="487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36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3" grpId="0" animBg="1"/>
      <p:bldP spid="39" grpId="0" animBg="1"/>
      <p:bldP spid="15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1E86E-9BE6-4CAF-AA4D-9286905941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D31BC8-ACF6-401D-A11A-FE3E64D19C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658389"/>
            <a:ext cx="10961783" cy="499819"/>
          </a:xfrm>
        </p:spPr>
        <p:txBody>
          <a:bodyPr/>
          <a:lstStyle/>
          <a:p>
            <a:r>
              <a:rPr lang="en-US" dirty="0"/>
              <a:t>Call Stack, Thread-Safety, Exception Handling</a:t>
            </a:r>
          </a:p>
        </p:txBody>
      </p:sp>
      <p:pic>
        <p:nvPicPr>
          <p:cNvPr id="7" name="Graphic 6" descr="Atom">
            <a:extLst>
              <a:ext uri="{FF2B5EF4-FFF2-40B4-BE49-F238E27FC236}">
                <a16:creationId xmlns:a16="http://schemas.microsoft.com/office/drawing/2014/main" id="{35085194-2993-4C28-AA6E-5650530DC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2640" y="1109183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09348" y="3639358"/>
            <a:ext cx="2391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Program.exe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28361"/>
          </a:xfrm>
        </p:spPr>
        <p:txBody>
          <a:bodyPr/>
          <a:lstStyle/>
          <a:p>
            <a:r>
              <a:rPr lang="en-US" dirty="0"/>
              <a:t>Each program's code is translated to CPU instructions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Execution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204860"/>
            <a:ext cx="7037899" cy="1807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00DA2655  mov   dword ptr [ebp-40h],5  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00DA265C  mov   dword ptr [ebp-44h],4  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00DA2663  mov   ecx,dword ptr [ebp-40h]  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00DA2666  add   ecx,dword ptr [ebp-44h] 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00DA2669  call  73B5A920 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00DA266E 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nop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2317197"/>
            <a:ext cx="5715000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int a = 5;</a:t>
            </a:r>
          </a:p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int b = 4;</a:t>
            </a:r>
          </a:p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Console.WriteLine(a + b);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114800" y="3514660"/>
            <a:ext cx="254652" cy="466984"/>
          </a:xfrm>
          <a:prstGeom prst="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4369452" y="3447064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Compilation</a:t>
            </a:r>
          </a:p>
        </p:txBody>
      </p:sp>
      <p:pic>
        <p:nvPicPr>
          <p:cNvPr id="1026" name="Picture 2" descr="http://www.cepco.ru/images/icons2/png/cp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738598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458200" y="3761856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Single-Core CPU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9348" y="1734358"/>
            <a:ext cx="320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>
                <a:solidFill>
                  <a:schemeClr val="accent1">
                    <a:lumMod val="75000"/>
                  </a:schemeClr>
                </a:solidFill>
              </a:rPr>
              <a:t>Program.cs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430861" y="4702938"/>
            <a:ext cx="3326599" cy="1012172"/>
          </a:xfrm>
          <a:prstGeom prst="wedgeRoundRectCallout">
            <a:avLst>
              <a:gd name="adj1" fmla="val -70885"/>
              <a:gd name="adj2" fmla="val -22061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Instructions are executed one by one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8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  <p:bldP spid="6" grpId="0" animBg="1"/>
      <p:bldP spid="8" grpId="0" animBg="1"/>
      <p:bldP spid="9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computer can run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many processes </a:t>
            </a:r>
            <a:r>
              <a:rPr lang="en-US" dirty="0"/>
              <a:t>(applications) at once</a:t>
            </a:r>
          </a:p>
          <a:p>
            <a:pPr lvl="1"/>
            <a:r>
              <a:rPr lang="en-US" dirty="0"/>
              <a:t>But each CPU core can only execute one instruction at a time</a:t>
            </a:r>
          </a:p>
          <a:p>
            <a:pPr lvl="1"/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Parellelism</a:t>
            </a:r>
            <a:r>
              <a:rPr lang="en-US" noProof="1"/>
              <a:t> is achieved by the operating system's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scheduler</a:t>
            </a:r>
          </a:p>
          <a:p>
            <a:pPr lvl="2"/>
            <a:r>
              <a:rPr lang="en-US" noProof="1"/>
              <a:t>Grants each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thread</a:t>
            </a:r>
            <a:r>
              <a:rPr lang="en-US" noProof="1"/>
              <a:t> a small interval of time to run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Multi-Tasking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545437" y="4525350"/>
            <a:ext cx="11125200" cy="129540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sz="15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97837" y="5363550"/>
            <a:ext cx="1074420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1637" y="5420640"/>
            <a:ext cx="109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	          5	                     10	            15	                        20	               25	            </a:t>
            </a:r>
            <a:r>
              <a:rPr lang="en-US" sz="2000" b="1" noProof="1"/>
              <a:t>ms  </a:t>
            </a:r>
          </a:p>
        </p:txBody>
      </p:sp>
      <p:graphicFrame>
        <p:nvGraphicFramePr>
          <p:cNvPr id="25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2232"/>
              </p:ext>
            </p:extLst>
          </p:nvPr>
        </p:nvGraphicFramePr>
        <p:xfrm>
          <a:off x="697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program.exe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4030074"/>
              </p:ext>
            </p:extLst>
          </p:nvPr>
        </p:nvGraphicFramePr>
        <p:xfrm>
          <a:off x="2602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chrome.exe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446443"/>
              </p:ext>
            </p:extLst>
          </p:nvPr>
        </p:nvGraphicFramePr>
        <p:xfrm>
          <a:off x="4507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winamp.exe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425539"/>
              </p:ext>
            </p:extLst>
          </p:nvPr>
        </p:nvGraphicFramePr>
        <p:xfrm>
          <a:off x="6412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system.exe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891278"/>
              </p:ext>
            </p:extLst>
          </p:nvPr>
        </p:nvGraphicFramePr>
        <p:xfrm>
          <a:off x="8317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program.exe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653103"/>
              </p:ext>
            </p:extLst>
          </p:nvPr>
        </p:nvGraphicFramePr>
        <p:xfrm>
          <a:off x="10256259" y="4753950"/>
          <a:ext cx="652378" cy="381000"/>
        </p:xfrm>
        <a:graphic>
          <a:graphicData uri="http://schemas.openxmlformats.org/drawingml/2006/table">
            <a:tbl>
              <a:tblPr/>
              <a:tblGrid>
                <a:gridCol w="652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3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6978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26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31637" y="5294157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336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41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146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53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43001"/>
            <a:ext cx="11685039" cy="557035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thread</a:t>
            </a:r>
            <a:r>
              <a:rPr lang="en-US" dirty="0"/>
              <a:t> is a fundamental unit of code execution</a:t>
            </a:r>
          </a:p>
          <a:p>
            <a:r>
              <a:rPr lang="en-US" dirty="0"/>
              <a:t>Commonly, processes (programs) use more than one thread</a:t>
            </a:r>
          </a:p>
          <a:p>
            <a:pPr lvl="1"/>
            <a:r>
              <a:rPr lang="en-US" dirty="0"/>
              <a:t>In .NET, there is always more than one thread (e.g. GC)</a:t>
            </a:r>
          </a:p>
          <a:p>
            <a:r>
              <a:rPr lang="en-US" dirty="0"/>
              <a:t>Each thread has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memory area </a:t>
            </a:r>
            <a:r>
              <a:rPr lang="en-US" dirty="0"/>
              <a:t>associated with it known </a:t>
            </a:r>
            <a:br>
              <a:rPr lang="en-US" dirty="0"/>
            </a:br>
            <a:r>
              <a:rPr lang="en-US" dirty="0"/>
              <a:t>as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Call Stack</a:t>
            </a:r>
          </a:p>
          <a:p>
            <a:pPr lvl="1"/>
            <a:r>
              <a:rPr lang="en-US" dirty="0"/>
              <a:t>Stores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local variables</a:t>
            </a:r>
          </a:p>
          <a:p>
            <a:pPr lvl="1"/>
            <a:r>
              <a:rPr lang="en-US" dirty="0"/>
              <a:t>Stores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currently invoked methods 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/>
              <a:t>in order of invocation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pic>
        <p:nvPicPr>
          <p:cNvPr id="5" name="Picture 2" descr="https://pbs.twimg.com/media/B4rVC4ICQAAr65m.jpg:large">
            <a:extLst>
              <a:ext uri="{FF2B5EF4-FFF2-40B4-BE49-F238E27FC236}">
                <a16:creationId xmlns:a16="http://schemas.microsoft.com/office/drawing/2014/main" id="{CDF4AE94-BDE5-46E8-B165-A006B67ED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608257" y="3928178"/>
            <a:ext cx="4391742" cy="2266224"/>
          </a:xfrm>
          <a:prstGeom prst="roundRect">
            <a:avLst>
              <a:gd name="adj" fmla="val 51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1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C#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5DC17C-AE1A-46DF-A4DA-50A776ED4981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197307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Threads in C# can be created </a:t>
            </a:r>
            <a:r>
              <a:rPr lang="en-US" noProof="1"/>
              <a:t>using the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System.Thread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noProof="1"/>
              <a:t>class</a:t>
            </a:r>
          </a:p>
          <a:p>
            <a:r>
              <a:rPr lang="en-US" noProof="1"/>
              <a:t>Constructor accepts a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-US" noProof="1"/>
              <a:t> (delegate) to execute on a </a:t>
            </a:r>
            <a:br>
              <a:rPr lang="en-US" noProof="1"/>
            </a:br>
            <a:r>
              <a:rPr lang="en-US" noProof="1"/>
              <a:t>separate thread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CCB3C-4CB1-4DD3-A325-0CA602E4A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27" y="3291917"/>
            <a:ext cx="10499793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thread = new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 =&gt;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182880"/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{</a:t>
            </a:r>
          </a:p>
          <a:p>
            <a:pPr marL="182880"/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Console.WriteLine(i);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pPr marL="182880"/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93315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Start()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/>
              <a:t>– schedules the thread for execution</a:t>
            </a:r>
          </a:p>
          <a:p>
            <a:r>
              <a:rPr lang="en-US" sz="32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Join()</a:t>
            </a:r>
            <a:r>
              <a:rPr lang="en-US" sz="3200" b="1" noProof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noProof="1"/>
              <a:t>– waits for the thread to finish its work (blocks the calling thread)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System.Thread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9667" y="3238884"/>
            <a:ext cx="1152949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 primes = new Thread(() =&gt; 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PrintPrimesInRange(1, 10000));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primes.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Console.WriteLine("Waiting for thread to finish work...");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primes.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6206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5"/>
            <a:ext cx="8723299" cy="5385646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Synchronous Programming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Asynchronous Programming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Threads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Call Stack and Thread-Safety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Tasks in C# (async and await)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 Parallelism &amp; Concurrency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TCP Networking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Print all even numbers in a given range</a:t>
            </a:r>
          </a:p>
          <a:p>
            <a:r>
              <a:rPr lang="en-US" sz="3200" dirty="0"/>
              <a:t>Printing should be executed on a separate thread</a:t>
            </a:r>
          </a:p>
          <a:p>
            <a:r>
              <a:rPr lang="en-US" sz="3200" dirty="0"/>
              <a:t>After all numbers are printed print "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Thread finished work</a:t>
            </a:r>
            <a:r>
              <a:rPr lang="en-US" sz="3200" dirty="0"/>
              <a:t>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 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38401" y="4671091"/>
            <a:ext cx="1441485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1884C-0854-4757-B313-A0D0BA42D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542" y="3593872"/>
            <a:ext cx="41910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 finished work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F8C9AD1-2927-49A9-BE4C-D5192302438B}"/>
              </a:ext>
            </a:extLst>
          </p:cNvPr>
          <p:cNvSpPr/>
          <p:nvPr/>
        </p:nvSpPr>
        <p:spPr>
          <a:xfrm>
            <a:off x="4280535" y="4770205"/>
            <a:ext cx="799491" cy="378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9457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 Thread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1884C-0854-4757-B313-A0D0BA42D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00" y="1945641"/>
            <a:ext cx="10729800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TODO: read start and end numbers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Thread evens = new Thread(() =&gt;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PrintEvenNumbers(start, end));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evens.Start();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evens.Join();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Console.WriteLine("Thread finished work");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TODO: implement method PrintEvenNumbers</a:t>
            </a:r>
          </a:p>
        </p:txBody>
      </p:sp>
    </p:spTree>
    <p:extLst>
      <p:ext uri="{BB962C8B-B14F-4D97-AF65-F5344CB8AC3E}">
        <p14:creationId xmlns:p14="http://schemas.microsoft.com/office/powerpoint/2010/main" val="5158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D1A8713-18AC-4C8D-9CE4-FF32075D4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10" y="1295952"/>
            <a:ext cx="11529490" cy="53468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List&lt;long&gt; numbers = new List&lt;long&gt;();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 t = new Thread(() =&gt; 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SumOddNumbers(numbers, 10, 100000000L));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t.Start();            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Console.WriteLine("What should I do?");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(true)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command = Console.ReadLine();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(command == "exit") break;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t.Join();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4EC0AD-FAE6-44E5-AA3E-0EE1928812FB}"/>
              </a:ext>
            </a:extLst>
          </p:cNvPr>
          <p:cNvSpPr/>
          <p:nvPr/>
        </p:nvSpPr>
        <p:spPr>
          <a:xfrm>
            <a:off x="281510" y="3157332"/>
            <a:ext cx="7848600" cy="2786268"/>
          </a:xfrm>
          <a:prstGeom prst="roundRect">
            <a:avLst>
              <a:gd name="adj" fmla="val 8526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– Example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834200" y="5437514"/>
            <a:ext cx="3733800" cy="1012172"/>
          </a:xfrm>
          <a:prstGeom prst="wedgeRoundRectCallout">
            <a:avLst>
              <a:gd name="adj1" fmla="val -39179"/>
              <a:gd name="adj2" fmla="val -110666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Console interface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remains unblocked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0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thread has its own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stack</a:t>
            </a:r>
          </a:p>
          <a:p>
            <a:pPr lvl="1"/>
            <a:r>
              <a:rPr lang="en-US" dirty="0"/>
              <a:t>The start (bottom) of the stack is the method from which the </a:t>
            </a:r>
            <a:br>
              <a:rPr lang="bg-BG" dirty="0"/>
            </a:br>
            <a:r>
              <a:rPr lang="en-US" dirty="0"/>
              <a:t>thread began execution</a:t>
            </a:r>
          </a:p>
          <a:p>
            <a:pPr lvl="1"/>
            <a:r>
              <a:rPr lang="en-US" dirty="0"/>
              <a:t>Each method (frame) stores local variables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A127F3-D55B-4A9A-8D67-0C7E3BF21A8C}"/>
              </a:ext>
            </a:extLst>
          </p:cNvPr>
          <p:cNvGrpSpPr/>
          <p:nvPr/>
        </p:nvGrpSpPr>
        <p:grpSpPr>
          <a:xfrm>
            <a:off x="1630743" y="3961978"/>
            <a:ext cx="3505200" cy="2589640"/>
            <a:chOff x="1783702" y="3961978"/>
            <a:chExt cx="3505200" cy="2589640"/>
          </a:xfrm>
        </p:grpSpPr>
        <p:graphicFrame>
          <p:nvGraphicFramePr>
            <p:cNvPr id="5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67687672"/>
                </p:ext>
              </p:extLst>
            </p:nvPr>
          </p:nvGraphicFramePr>
          <p:xfrm>
            <a:off x="1783702" y="3961978"/>
            <a:ext cx="3505200" cy="1981200"/>
          </p:xfrm>
          <a:graphic>
            <a:graphicData uri="http://schemas.openxmlformats.org/drawingml/2006/table">
              <a:tbl>
                <a:tblPr/>
                <a:tblGrid>
                  <a:gridCol w="3505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...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IsPrime()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PrintAllPrimes()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Main()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2545702" y="6028398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main thread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23405-1A10-4B29-9B45-88CC31484579}"/>
              </a:ext>
            </a:extLst>
          </p:cNvPr>
          <p:cNvGrpSpPr/>
          <p:nvPr/>
        </p:nvGrpSpPr>
        <p:grpSpPr>
          <a:xfrm>
            <a:off x="7056057" y="3961978"/>
            <a:ext cx="3505200" cy="2173606"/>
            <a:chOff x="6019800" y="3961978"/>
            <a:chExt cx="3505200" cy="2173606"/>
          </a:xfrm>
        </p:grpSpPr>
        <p:graphicFrame>
          <p:nvGraphicFramePr>
            <p:cNvPr id="7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9192307"/>
                </p:ext>
              </p:extLst>
            </p:nvPr>
          </p:nvGraphicFramePr>
          <p:xfrm>
            <a:off x="6019800" y="3961978"/>
            <a:ext cx="3505200" cy="1485900"/>
          </p:xfrm>
          <a:graphic>
            <a:graphicData uri="http://schemas.openxmlformats.org/drawingml/2006/table">
              <a:tbl>
                <a:tblPr/>
                <a:tblGrid>
                  <a:gridCol w="3505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...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IsValidUrl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DownloadAsync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294855" y="5612364"/>
              <a:ext cx="295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background thread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486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race condition </a:t>
            </a:r>
            <a:r>
              <a:rPr lang="en-US" sz="3200" dirty="0"/>
              <a:t>occurs when two or more threads access shared </a:t>
            </a:r>
            <a:br>
              <a:rPr lang="en-US" sz="3200" dirty="0"/>
            </a:br>
            <a:r>
              <a:rPr lang="en-US" sz="3200" dirty="0"/>
              <a:t>data and they try to change it at the same time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Race Conditions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1" y="2667000"/>
            <a:ext cx="10750505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 numbers = Enumerable.Range(0, 10000).ToList();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nn-NO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0; i &lt; 4; i++)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new Thread(() =&gt;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(numbers.Count &gt; 0)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numbers.RemoveAt(numbers.Count - 1);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}).Start();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https://cdn3.iconfinder.com/data/icons/musthave/256/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902" y="3854396"/>
            <a:ext cx="1371600" cy="13716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19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052389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thread-safe</a:t>
            </a:r>
            <a:r>
              <a:rPr lang="en-US" sz="3200" dirty="0"/>
              <a:t> resource can be safely accessed by multiple </a:t>
            </a:r>
            <a:br>
              <a:rPr lang="en-US" sz="3200" dirty="0"/>
            </a:br>
            <a:r>
              <a:rPr lang="en-US" sz="3200" dirty="0"/>
              <a:t>threads</a:t>
            </a: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sz="3200" dirty="0"/>
              <a:t> keyword grants access to only one thread at a time</a:t>
            </a:r>
          </a:p>
          <a:p>
            <a:pPr lvl="1"/>
            <a:r>
              <a:rPr lang="en-US" sz="3000" dirty="0"/>
              <a:t>Avoids race conditions</a:t>
            </a:r>
          </a:p>
          <a:p>
            <a:pPr lvl="1"/>
            <a:r>
              <a:rPr lang="en-US" sz="3000" dirty="0"/>
              <a:t>Blocks any other threads until the lock is released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0100" y="4248514"/>
            <a:ext cx="105918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(numbers)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(numbers.Count == 0) break;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lastIndex = numbers.Count - 1;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numbers.RemoveAt(lastIndex);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2054" name="Picture 6" descr="http://png-4.findicons.com/files/icons/1008/quiet/256/y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781513"/>
            <a:ext cx="1295400" cy="12954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05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746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Exceptions cannot be handled outside a thread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5064" y="1805138"/>
            <a:ext cx="10896600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new Thread(DoWork).Start();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catch (Exception ex)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Console.WriteLine("Exception!");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EEB5A9-72C8-403F-9063-3E67FF0481A2}"/>
              </a:ext>
            </a:extLst>
          </p:cNvPr>
          <p:cNvSpPr/>
          <p:nvPr/>
        </p:nvSpPr>
        <p:spPr>
          <a:xfrm>
            <a:off x="914400" y="4022510"/>
            <a:ext cx="5715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B4A210-CE3C-4EAB-B955-CE2B7940F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64" y="4987202"/>
            <a:ext cx="108966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static void DoWork()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throw new ArgumentNullException();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4285429-7A1E-457D-85AC-1BF2763E0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020842"/>
            <a:ext cx="3733800" cy="1012172"/>
          </a:xfrm>
          <a:prstGeom prst="wedgeRoundRectCallout">
            <a:avLst>
              <a:gd name="adj1" fmla="val -63491"/>
              <a:gd name="adj2" fmla="val 67920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part will never be reached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2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– the Right Way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5987" y="1257551"/>
            <a:ext cx="10896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Thread(DoWork).Start();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B4A210-CE3C-4EAB-B955-CE2B7940F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87" y="2057400"/>
            <a:ext cx="10896600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static void DoWork()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try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throw new ArgumentNullException();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catch (Exception ex)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Console.WriteLine("Exception handled!");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          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D42BC9-13D9-41EA-9A5C-AEF91C9582A0}"/>
              </a:ext>
            </a:extLst>
          </p:cNvPr>
          <p:cNvSpPr/>
          <p:nvPr/>
        </p:nvSpPr>
        <p:spPr>
          <a:xfrm>
            <a:off x="838200" y="2819400"/>
            <a:ext cx="7467600" cy="3032760"/>
          </a:xfrm>
          <a:prstGeom prst="roundRect">
            <a:avLst>
              <a:gd name="adj" fmla="val 5519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C799F456-5BCF-4865-80FE-2B1F024D4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8013" y="1408084"/>
            <a:ext cx="3388809" cy="1437820"/>
          </a:xfrm>
          <a:prstGeom prst="wedgeRoundRectCallout">
            <a:avLst>
              <a:gd name="adj1" fmla="val -58188"/>
              <a:gd name="adj2" fmla="val 10067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Exceptions should be handled inside the executed method(s)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73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5109" y="4975416"/>
            <a:ext cx="10961783" cy="768084"/>
          </a:xfrm>
        </p:spPr>
        <p:txBody>
          <a:bodyPr/>
          <a:lstStyle/>
          <a:p>
            <a:r>
              <a:rPr lang="en-US" dirty="0"/>
              <a:t>Tasks in C#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7D2112-AB05-4213-8572-E1B110B5CE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761029"/>
            <a:ext cx="10961783" cy="499819"/>
          </a:xfrm>
        </p:spPr>
        <p:txBody>
          <a:bodyPr/>
          <a:lstStyle/>
          <a:p>
            <a:r>
              <a:rPr lang="en-US" dirty="0"/>
              <a:t>Task Parallel Library</a:t>
            </a:r>
          </a:p>
        </p:txBody>
      </p:sp>
      <p:pic>
        <p:nvPicPr>
          <p:cNvPr id="4" name="Graphic 3" descr="Checklist">
            <a:extLst>
              <a:ext uri="{FF2B5EF4-FFF2-40B4-BE49-F238E27FC236}">
                <a16:creationId xmlns:a16="http://schemas.microsoft.com/office/drawing/2014/main" id="{5242EEB4-7F81-4511-8710-C5125CBB5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7922" y="1350739"/>
            <a:ext cx="2516156" cy="251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9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dirty="0"/>
              <a:t> is a high-level representation of concurrent work</a:t>
            </a:r>
          </a:p>
          <a:p>
            <a:pPr lvl="1"/>
            <a:r>
              <a:rPr lang="en-US" dirty="0"/>
              <a:t>Runs in parallel with the main thread</a:t>
            </a:r>
          </a:p>
          <a:p>
            <a:pPr lvl="1"/>
            <a:r>
              <a:rPr lang="en-US" dirty="0"/>
              <a:t>May not run on a new thread (the CLR decides)</a:t>
            </a:r>
          </a:p>
          <a:p>
            <a:pPr lvl="1"/>
            <a:r>
              <a:rPr lang="en-US" dirty="0"/>
              <a:t>Offers several operations</a:t>
            </a:r>
          </a:p>
          <a:p>
            <a:pPr lvl="2"/>
            <a:r>
              <a:rPr lang="en-US" dirty="0"/>
              <a:t>Creating, running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returning</a:t>
            </a:r>
            <a:r>
              <a:rPr lang="en-US" dirty="0"/>
              <a:t> result</a:t>
            </a:r>
          </a:p>
          <a:p>
            <a:pPr lvl="2"/>
            <a:r>
              <a:rPr lang="en-US" dirty="0"/>
              <a:t>Continuing with another task (chaining several operations)</a:t>
            </a:r>
          </a:p>
          <a:p>
            <a:pPr lvl="2"/>
            <a:r>
              <a:rPr lang="en-US" dirty="0"/>
              <a:t>Proper exception handling</a:t>
            </a:r>
          </a:p>
          <a:p>
            <a:pPr lvl="2"/>
            <a:r>
              <a:rPr lang="en-US" dirty="0"/>
              <a:t>Progress/state reports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in C#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tasks can be done in several ways</a:t>
            </a:r>
          </a:p>
          <a:p>
            <a:pPr lvl="1"/>
            <a:r>
              <a:rPr lang="en-US" sz="3000" noProof="1"/>
              <a:t>Initialize a new </a:t>
            </a:r>
            <a:r>
              <a:rPr lang="en-US" sz="30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3000" noProof="1"/>
              <a:t> object</a:t>
            </a:r>
          </a:p>
          <a:p>
            <a:pPr lvl="1"/>
            <a:endParaRPr lang="en-US" noProof="1"/>
          </a:p>
          <a:p>
            <a:pPr lvl="1"/>
            <a:r>
              <a:rPr lang="en-US" sz="30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Task.Run()</a:t>
            </a:r>
          </a:p>
          <a:p>
            <a:pPr lvl="1"/>
            <a:endParaRPr lang="en-US" noProof="1"/>
          </a:p>
          <a:p>
            <a:pPr lvl="1"/>
            <a:r>
              <a:rPr lang="en-US" sz="30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Task.Factory.StartNew()</a:t>
            </a:r>
            <a:r>
              <a:rPr lang="en-US" sz="3000" noProof="1"/>
              <a:t> – enables additional task customization</a:t>
            </a:r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Tasks in C#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79430"/>
            <a:ext cx="105918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 = new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{ Console.WriteLine(""); });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808322"/>
            <a:ext cx="105918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TraverseMatrix()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3" y="5568362"/>
            <a:ext cx="10958399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Factory.StartNew(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CopyFileContents("got-s03ep1.avi"),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TaskCreationOptions.LongRunning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8747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6E8094-DD58-4481-8BFB-3F0F71E47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Slice given file into given number of pieces</a:t>
            </a:r>
          </a:p>
          <a:p>
            <a:r>
              <a:rPr lang="en-US" dirty="0"/>
              <a:t>Save the pieces in a given directory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Slice File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CC08DF2-7C63-4882-8CAC-1ECB75E73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20" y="2885596"/>
            <a:ext cx="3200847" cy="34390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A8AEE7B-D9F2-4D04-9FB0-8231FDD39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3647595"/>
            <a:ext cx="3086531" cy="1343212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728B540D-FBBB-442C-B6BD-213BC0218E22}"/>
              </a:ext>
            </a:extLst>
          </p:cNvPr>
          <p:cNvSpPr/>
          <p:nvPr/>
        </p:nvSpPr>
        <p:spPr>
          <a:xfrm>
            <a:off x="5182266" y="4133703"/>
            <a:ext cx="1142196" cy="4713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1329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Slice a File to Pieces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7046" y="1384853"/>
            <a:ext cx="110490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Main(string[] args)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videoPath = Console.ReadLine();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destination = Console.ReadLine();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pieces = int.Parse(Console.ReadLine());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SliceAsync(videoPath, destination, pieces);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Console.WriteLine("Anything else?");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(true) Console.ReadLine();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61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Slice a File to Pieces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9000" y="1151122"/>
            <a:ext cx="110490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void SliceAsync(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string sourceFile, string destinationPath, int parts)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Task.Run(() =&gt;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Slice(sourceFile, destinationPath, parts);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void Slice(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string sourceFile, string destinationPath, int parts)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TODO: Implement slice logic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9015696" y="3321995"/>
            <a:ext cx="2768441" cy="1012172"/>
          </a:xfrm>
          <a:prstGeom prst="wedgeRoundRectCallout">
            <a:avLst>
              <a:gd name="adj1" fmla="val -66884"/>
              <a:gd name="adj2" fmla="val -65910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Executes on a separate thread 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81BED6-8294-40D8-A7BF-F9D49012F6A3}"/>
              </a:ext>
            </a:extLst>
          </p:cNvPr>
          <p:cNvSpPr/>
          <p:nvPr/>
        </p:nvSpPr>
        <p:spPr>
          <a:xfrm>
            <a:off x="898683" y="2261901"/>
            <a:ext cx="7635717" cy="1600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0541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232875"/>
          </a:xfrm>
        </p:spPr>
        <p:txBody>
          <a:bodyPr/>
          <a:lstStyle/>
          <a:p>
            <a:r>
              <a:rPr lang="en-US" noProof="1"/>
              <a:t>Read all images from a given directory</a:t>
            </a:r>
          </a:p>
          <a:p>
            <a:r>
              <a:rPr lang="en-US" noProof="1"/>
              <a:t>Flip the images upside down</a:t>
            </a:r>
          </a:p>
          <a:p>
            <a:r>
              <a:rPr lang="en-US" noProof="1"/>
              <a:t>Save the flipped images in a given directory</a:t>
            </a:r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Demo: Parallel Image Flips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E24DC7-E7D5-411C-BD13-B15B19150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593" y="3673154"/>
            <a:ext cx="3276600" cy="27500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B09F95-247B-41E3-9F9C-FC191759A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194" y="3631798"/>
            <a:ext cx="3254553" cy="2791358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8755C1C1-1671-481A-B956-43257CBD672D}"/>
              </a:ext>
            </a:extLst>
          </p:cNvPr>
          <p:cNvSpPr/>
          <p:nvPr/>
        </p:nvSpPr>
        <p:spPr>
          <a:xfrm>
            <a:off x="5512892" y="4819554"/>
            <a:ext cx="990600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546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is a task that will return a result sometime in the </a:t>
            </a:r>
            <a:br>
              <a:rPr lang="en-US" dirty="0"/>
            </a:br>
            <a:r>
              <a:rPr lang="en-US" dirty="0"/>
              <a:t>future</a:t>
            </a:r>
            <a:endParaRPr lang="en-US" sz="3000" noProof="1"/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Tasks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0100" y="2621202"/>
            <a:ext cx="10591800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 = Task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.Run(() =&gt;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long sum = 0;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(int i = 0; i &lt; 10000; i++) sum += i; 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sum;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Console.WriteLine(task.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772401" y="4953042"/>
            <a:ext cx="3326599" cy="1437820"/>
          </a:xfrm>
          <a:prstGeom prst="wedgeRoundRectCallout">
            <a:avLst>
              <a:gd name="adj1" fmla="val -90906"/>
              <a:gd name="adj2" fmla="val -167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Blocks the calling thread until the task returns a result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6F5011-AD31-4FDB-9F3A-CF570DF921E0}"/>
              </a:ext>
            </a:extLst>
          </p:cNvPr>
          <p:cNvSpPr/>
          <p:nvPr/>
        </p:nvSpPr>
        <p:spPr>
          <a:xfrm>
            <a:off x="4101504" y="5464095"/>
            <a:ext cx="2286000" cy="4317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9707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noProof="1"/>
              <a:t>Sum all prime numbers in given range</a:t>
            </a:r>
          </a:p>
          <a:p>
            <a:r>
              <a:rPr lang="en-US" sz="3000" noProof="1"/>
              <a:t>Leave the console interface unblocked while calculating the sum</a:t>
            </a:r>
          </a:p>
          <a:p>
            <a:r>
              <a:rPr lang="en-US" sz="3000" noProof="1"/>
              <a:t>Read commands and print the result only on command "</a:t>
            </a:r>
            <a:r>
              <a:rPr lang="en-US" sz="30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Show</a:t>
            </a:r>
            <a:r>
              <a:rPr lang="en-US" sz="3000" noProof="1"/>
              <a:t>"</a:t>
            </a:r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Demo: Sum Primes in Range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CC8EEB-5159-482B-BF33-B4480C86B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05201"/>
            <a:ext cx="3124200" cy="29461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5736397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5736397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5736397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E816F4-475A-47A7-A160-E242CEB9D617}"/>
              </a:ext>
            </a:extLst>
          </p:cNvPr>
          <p:cNvSpPr/>
          <p:nvPr/>
        </p:nvSpPr>
        <p:spPr>
          <a:xfrm>
            <a:off x="1003852" y="3976457"/>
            <a:ext cx="1447800" cy="40710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23">
            <a:extLst>
              <a:ext uri="{FF2B5EF4-FFF2-40B4-BE49-F238E27FC236}">
                <a16:creationId xmlns:a16="http://schemas.microsoft.com/office/drawing/2014/main" id="{B99B95AC-ECB1-420A-A5EE-76BB760F2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350" y="3511827"/>
            <a:ext cx="5746250" cy="1863469"/>
          </a:xfrm>
          <a:prstGeom prst="wedgeRoundRectCallout">
            <a:avLst>
              <a:gd name="adj1" fmla="val -89236"/>
              <a:gd name="adj2" fmla="val -20658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If the operation time is too long, you will have to wait for the calculations to finish before you can continue reading next command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89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>
                <a:latin typeface="+mj-lt"/>
                <a:cs typeface="Consolas" panose="020B0609020204030204" pitchFamily="49" charset="0"/>
              </a:rPr>
              <a:t>Exceptions that have occurred within the body of a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3200" dirty="0">
                <a:latin typeface="+mj-lt"/>
                <a:cs typeface="Consolas" panose="020B0609020204030204" pitchFamily="49" charset="0"/>
              </a:rPr>
              <a:t> can be </a:t>
            </a:r>
            <a:br>
              <a:rPr lang="en-US" sz="3200" dirty="0">
                <a:latin typeface="+mj-lt"/>
                <a:cs typeface="Consolas" panose="020B0609020204030204" pitchFamily="49" charset="0"/>
              </a:rPr>
            </a:br>
            <a:r>
              <a:rPr lang="en-US" sz="3200" dirty="0">
                <a:latin typeface="+mj-lt"/>
                <a:cs typeface="Consolas" panose="020B0609020204030204" pitchFamily="49" charset="0"/>
              </a:rPr>
              <a:t>captured and handled outside of it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Exception Handling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2590800"/>
            <a:ext cx="10515600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task = SliceAsync(VideoPath, DestinationPath, 5);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task.Wait();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AggregateException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exception...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23">
            <a:extLst>
              <a:ext uri="{FF2B5EF4-FFF2-40B4-BE49-F238E27FC236}">
                <a16:creationId xmlns:a16="http://schemas.microsoft.com/office/drawing/2014/main" id="{8B7BA4C7-7D25-4869-8DCA-71B5D87E3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479944"/>
            <a:ext cx="3352800" cy="2289117"/>
          </a:xfrm>
          <a:prstGeom prst="wedgeRoundRectCallout">
            <a:avLst>
              <a:gd name="adj1" fmla="val -97195"/>
              <a:gd name="adj2" fmla="val -150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You can use the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AggregateException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to wrap all exceptions thrown by different threads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A925E0-ACDE-425C-9C2D-DC5D8440B2ED}"/>
              </a:ext>
            </a:extLst>
          </p:cNvPr>
          <p:cNvSpPr/>
          <p:nvPr/>
        </p:nvSpPr>
        <p:spPr>
          <a:xfrm>
            <a:off x="2083904" y="4648200"/>
            <a:ext cx="3352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679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+mj-lt"/>
                <a:cs typeface="Consolas" panose="020B0609020204030204" pitchFamily="49" charset="0"/>
              </a:rPr>
              <a:t>The keywords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and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are always used together</a:t>
            </a:r>
          </a:p>
          <a:p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hints the compiler that the method might run in parallel</a:t>
            </a:r>
          </a:p>
          <a:p>
            <a:pPr lvl="1"/>
            <a:r>
              <a:rPr lang="en-US" noProof="1"/>
              <a:t>Does not make a method run asynchronously (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</a:t>
            </a:r>
            <a:r>
              <a:rPr lang="en-US" dirty="0"/>
              <a:t>makes it)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Tells the compiler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this method could wait for a resource or </a:t>
            </a:r>
            <a:br>
              <a:rPr lang="bg-BG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operation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it starts waiting, return to the calling method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When the wait is over, go back to called method</a:t>
            </a:r>
            <a:endParaRPr lang="bg-BG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Tasks with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and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3210359"/>
            <a:ext cx="10515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SliceFileAsync(string file, int parts)</a:t>
            </a:r>
          </a:p>
        </p:txBody>
      </p:sp>
    </p:spTree>
    <p:extLst>
      <p:ext uri="{BB962C8B-B14F-4D97-AF65-F5344CB8AC3E}">
        <p14:creationId xmlns:p14="http://schemas.microsoft.com/office/powerpoint/2010/main" val="220949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is used in a method which has the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Saves the context in a state machine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Marks waiting for a resource (a task to complete)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Resource should be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result from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when it completes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Tasks with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and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>
                <a:cs typeface="Consolas" panose="020B0609020204030204" pitchFamily="49" charset="0"/>
              </a:rPr>
              <a:t>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4522656"/>
            <a:ext cx="99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DownloadStringAsync("http://softuni.bg");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93561" y="5616951"/>
            <a:ext cx="4038600" cy="586523"/>
          </a:xfrm>
          <a:prstGeom prst="wedgeRoundRectCallout">
            <a:avLst>
              <a:gd name="adj1" fmla="val 23482"/>
              <a:gd name="adj2" fmla="val -113601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Returns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Task&lt;string&gt;</a:t>
            </a:r>
            <a:endParaRPr lang="bg-BG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7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D2BD6-E965-4EEF-84A1-4F8EA1E347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938505"/>
            <a:ext cx="10961783" cy="768084"/>
          </a:xfrm>
        </p:spPr>
        <p:txBody>
          <a:bodyPr/>
          <a:lstStyle/>
          <a:p>
            <a:r>
              <a:rPr lang="en-US" dirty="0"/>
              <a:t>Synchronous Programming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72F0EE-36CC-44E9-97B7-B1753BB628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724118"/>
            <a:ext cx="10961783" cy="499819"/>
          </a:xfrm>
        </p:spPr>
        <p:txBody>
          <a:bodyPr/>
          <a:lstStyle/>
          <a:p>
            <a:r>
              <a:rPr lang="en-US" dirty="0"/>
              <a:t>Benefits and Drawbacks</a:t>
            </a:r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E2BDEF00-D7D9-4471-AC10-A5DDFF428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0140" y="1533761"/>
            <a:ext cx="2331720" cy="23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and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>
                <a:cs typeface="Consolas" panose="020B0609020204030204" pitchFamily="49" charset="0"/>
              </a:rPr>
              <a:t> – Example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8539" y="1341666"/>
            <a:ext cx="11110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DownloadFileAsync(FileUrl, "book.pdf");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some other work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DownloadFileAsync(string url, 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Task.Run(() =&gt;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Download the file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 successful.");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D00B36-3CA1-4957-86CE-585FFA8380C4}"/>
              </a:ext>
            </a:extLst>
          </p:cNvPr>
          <p:cNvSpPr/>
          <p:nvPr/>
        </p:nvSpPr>
        <p:spPr>
          <a:xfrm>
            <a:off x="832239" y="4354804"/>
            <a:ext cx="3949700" cy="1485900"/>
          </a:xfrm>
          <a:prstGeom prst="roundRect">
            <a:avLst>
              <a:gd name="adj" fmla="val 9829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FA471E-41B4-4412-B1B5-7B920EF12EB4}"/>
              </a:ext>
            </a:extLst>
          </p:cNvPr>
          <p:cNvSpPr/>
          <p:nvPr/>
        </p:nvSpPr>
        <p:spPr>
          <a:xfrm>
            <a:off x="883039" y="2513304"/>
            <a:ext cx="38100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id="{36ED5212-B05C-4A46-872A-0A6978DB7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165600"/>
            <a:ext cx="3886198" cy="1012172"/>
          </a:xfrm>
          <a:prstGeom prst="wedgeRoundRectCallout">
            <a:avLst>
              <a:gd name="adj1" fmla="val -114069"/>
              <a:gd name="adj2" fmla="val 6506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calling thread exits the method on 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4BE297A-578D-49AA-B292-D6C5D21F15D5}"/>
              </a:ext>
            </a:extLst>
          </p:cNvPr>
          <p:cNvCxnSpPr>
            <a:stCxn id="5" idx="1"/>
            <a:endCxn id="8" idx="1"/>
          </p:cNvCxnSpPr>
          <p:nvPr/>
        </p:nvCxnSpPr>
        <p:spPr>
          <a:xfrm rot="10800000" flipH="1">
            <a:off x="832239" y="2703804"/>
            <a:ext cx="50800" cy="2393950"/>
          </a:xfrm>
          <a:prstGeom prst="bentConnector3">
            <a:avLst>
              <a:gd name="adj1" fmla="val -1225000"/>
            </a:avLst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1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and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>
                <a:cs typeface="Consolas" panose="020B0609020204030204" pitchFamily="49" charset="0"/>
              </a:rPr>
              <a:t> – Example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7203" y="1233287"/>
            <a:ext cx="11110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DownloadFileAsync(FileUrl, "book.pdf");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Do some other work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void DownloadFileAsync(string url, 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Task.Run(() =&gt;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Download the file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 successful.");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D00B36-3CA1-4957-86CE-585FFA8380C4}"/>
              </a:ext>
            </a:extLst>
          </p:cNvPr>
          <p:cNvSpPr/>
          <p:nvPr/>
        </p:nvSpPr>
        <p:spPr>
          <a:xfrm>
            <a:off x="773850" y="5665118"/>
            <a:ext cx="7251700" cy="435289"/>
          </a:xfrm>
          <a:prstGeom prst="roundRect">
            <a:avLst>
              <a:gd name="adj" fmla="val 9829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FA471E-41B4-4412-B1B5-7B920EF12EB4}"/>
              </a:ext>
            </a:extLst>
          </p:cNvPr>
          <p:cNvSpPr/>
          <p:nvPr/>
        </p:nvSpPr>
        <p:spPr>
          <a:xfrm>
            <a:off x="773850" y="2392006"/>
            <a:ext cx="38100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id="{36ED5212-B05C-4A46-872A-0A6978DB7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285" y="3891314"/>
            <a:ext cx="4481512" cy="1437820"/>
          </a:xfrm>
          <a:prstGeom prst="wedgeRoundRectCallout">
            <a:avLst>
              <a:gd name="adj1" fmla="val -103017"/>
              <a:gd name="adj2" fmla="val 64803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When the waiting is over, the calling thread proceeds with method execution</a:t>
            </a:r>
            <a:endParaRPr lang="bg-BG" sz="2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A369D3A-7158-4FAC-9745-754832060026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773850" y="2582506"/>
            <a:ext cx="12700" cy="3225800"/>
          </a:xfrm>
          <a:prstGeom prst="bentConnector4">
            <a:avLst>
              <a:gd name="adj1" fmla="val 5100000"/>
              <a:gd name="adj2" fmla="val 100198"/>
            </a:avLst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707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and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>
                <a:cs typeface="Consolas" panose="020B0609020204030204" pitchFamily="49" charset="0"/>
              </a:rPr>
              <a:t> – Example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9589" y="1228173"/>
            <a:ext cx="11110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DownloadFileAsync(FileUrl, "book.pdf");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Do some other work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void DownloadFileAsync(string url, 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Task.Run(() =&gt;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Download the file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 successful.");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FA471E-41B4-4412-B1B5-7B920EF12EB4}"/>
              </a:ext>
            </a:extLst>
          </p:cNvPr>
          <p:cNvSpPr/>
          <p:nvPr/>
        </p:nvSpPr>
        <p:spPr>
          <a:xfrm>
            <a:off x="883039" y="2401337"/>
            <a:ext cx="38100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id="{36ED5212-B05C-4A46-872A-0A6978DB7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899" y="3886200"/>
            <a:ext cx="4481512" cy="1437820"/>
          </a:xfrm>
          <a:prstGeom prst="wedgeRoundRectCallout">
            <a:avLst>
              <a:gd name="adj1" fmla="val -107076"/>
              <a:gd name="adj2" fmla="val -134276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After the method is over the calling thread gets back to the calling method </a:t>
            </a:r>
            <a:endParaRPr lang="bg-BG" sz="2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767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a long running operation</a:t>
            </a:r>
          </a:p>
          <a:p>
            <a:r>
              <a:rPr lang="en-US" dirty="0"/>
              <a:t>Handle user input while executing the operation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Live Demo: Tasks with Async and Await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97F2D1-A7EF-4FCE-B976-776669AB0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360" y="2870413"/>
            <a:ext cx="1111080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You typed: Hello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Hello again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You typed: Hello again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Compute: 588889000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Compute: 588889000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You typed: Await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Compute: 588889000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27B4F85D-20BA-4242-909A-CC19B1F40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974" y="3192889"/>
            <a:ext cx="4481512" cy="586523"/>
          </a:xfrm>
          <a:prstGeom prst="wedgeRoundRectCallout">
            <a:avLst>
              <a:gd name="adj1" fmla="val -90245"/>
              <a:gd name="adj2" fmla="val -1246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User input handling</a:t>
            </a:r>
            <a:endParaRPr lang="bg-BG" sz="2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69DB07E7-AD86-4ACB-9F5B-AB5A294C6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913" y="4787431"/>
            <a:ext cx="4481512" cy="586523"/>
          </a:xfrm>
          <a:prstGeom prst="wedgeRoundRectCallout">
            <a:avLst>
              <a:gd name="adj1" fmla="val -76900"/>
              <a:gd name="adj2" fmla="val -8255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Long running operation result</a:t>
            </a:r>
            <a:endParaRPr lang="bg-BG" sz="2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C56C47-3ED5-424A-B7B1-8A46C543F313}"/>
              </a:ext>
            </a:extLst>
          </p:cNvPr>
          <p:cNvSpPr/>
          <p:nvPr/>
        </p:nvSpPr>
        <p:spPr>
          <a:xfrm>
            <a:off x="520700" y="3295650"/>
            <a:ext cx="28956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C37440F-596C-443A-82C1-824466BBCBAA}"/>
              </a:ext>
            </a:extLst>
          </p:cNvPr>
          <p:cNvSpPr/>
          <p:nvPr/>
        </p:nvSpPr>
        <p:spPr>
          <a:xfrm>
            <a:off x="520700" y="4406430"/>
            <a:ext cx="32131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0811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5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 to web resources with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HttpClient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dirty="0"/>
              <a:t>Web access with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HttpClient</a:t>
            </a:r>
            <a:r>
              <a:rPr lang="en-US" dirty="0"/>
              <a:t> class</a:t>
            </a:r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File processing with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FileStream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 - GetStringAsync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4826B9-8F1C-45DD-AF0F-0B0E42517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12" y="1802184"/>
            <a:ext cx="11347899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GetStringAsync();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FC0132-0F48-4D65-96FF-72BBD6CEA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12" y="5340312"/>
            <a:ext cx="11347899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ReadAsync();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WriteAsync();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1F8793-7525-4CDF-98DD-4024FD2D3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63" y="3222303"/>
            <a:ext cx="11347899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GetAsync();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PostAsync();</a:t>
            </a:r>
          </a:p>
        </p:txBody>
      </p:sp>
    </p:spTree>
    <p:extLst>
      <p:ext uri="{BB962C8B-B14F-4D97-AF65-F5344CB8AC3E}">
        <p14:creationId xmlns:p14="http://schemas.microsoft.com/office/powerpoint/2010/main" val="27220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882654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 Async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1947613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GetAsync(string uri =       	"https://httpbin.org/get")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 = new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using ( var r = await client.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Uri(uri)))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result = await r.Content.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6453" y="1947613"/>
            <a:ext cx="3190658" cy="1846940"/>
          </a:xfrm>
          <a:prstGeom prst="wedgeRoundRectCallout">
            <a:avLst>
              <a:gd name="adj1" fmla="val -67511"/>
              <a:gd name="adj2" fmla="val -20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bg2"/>
                </a:solidFill>
              </a:rPr>
              <a:t>Base class for sending HTTP requests and receiving HTTP responses</a:t>
            </a:r>
            <a:endParaRPr lang="bg-BG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1981200" y="3114031"/>
            <a:ext cx="66294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36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31521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 Async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1947613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GetAsync(string uri =       	"https://httpbin.org/get")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 = new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using ( var r = await client.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Uri(uri)))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result = await r.Content.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2455" y="2333734"/>
            <a:ext cx="2964656" cy="1012172"/>
          </a:xfrm>
          <a:prstGeom prst="wedgeRoundRectCallout">
            <a:avLst>
              <a:gd name="adj1" fmla="val -47721"/>
              <a:gd name="adj2" fmla="val 8718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Sends a GET request to the specified Uri</a:t>
            </a:r>
            <a:endParaRPr lang="bg-BG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4953000" y="3851994"/>
            <a:ext cx="51816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0945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51488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 Async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1947613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GetAsync(string uri =       	"https://httpbin.org/get")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 = new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using ( var r = await client.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Uri(uri)))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result = await r.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2322" y="5301455"/>
            <a:ext cx="5331980" cy="1012172"/>
          </a:xfrm>
          <a:prstGeom prst="wedgeRoundRectCallout">
            <a:avLst>
              <a:gd name="adj1" fmla="val -44912"/>
              <a:gd name="adj2" fmla="val -76889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</a:rPr>
              <a:t>Base class representing an HTTP entity body and content headers</a:t>
            </a:r>
            <a:endParaRPr lang="bg-BG" sz="2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5294244" y="4580268"/>
            <a:ext cx="1716156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1189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83249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Post Async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96" y="1879374"/>
            <a:ext cx="11533722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PostAsync(string url, string data)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HttpClient client = new HttpClient();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StringContent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queryString = new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StringContent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var response = await client.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Uri(url), queryString);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responseBody = await response.Content.ReadAsStringAsync();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Console.WriteLine(responseBody);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909" y="2433357"/>
            <a:ext cx="5063500" cy="995643"/>
          </a:xfrm>
          <a:prstGeom prst="wedgeRoundRectCallout">
            <a:avLst>
              <a:gd name="adj1" fmla="val 12100"/>
              <a:gd name="adj2" fmla="val 10439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Sends a POST request to the specified Uri with the specified query string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4259925" y="4157112"/>
            <a:ext cx="7598618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45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882654"/>
          </a:xfrm>
        </p:spPr>
        <p:txBody>
          <a:bodyPr/>
          <a:lstStyle/>
          <a:p>
            <a:r>
              <a:rPr lang="en-US" dirty="0"/>
              <a:t>Download the HTML of a given URL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GetStringAsync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2261902"/>
            <a:ext cx="11262623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async Task&lt;string&gt; GetWebsiteHtmlAsync(string websiteUrl)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HttpClient client = new HttpClient();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websiteHtml = await client.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(websiteUrl);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Console.WriteLine("Downloaded html");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websiteHtml;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008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Executing program components sequentially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i.e. "Sequential programming"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Actions happen one after another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Uses a single thread of a single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Components wait for previous components to finish</a:t>
            </a:r>
          </a:p>
          <a:p>
            <a:pPr>
              <a:lnSpc>
                <a:spcPct val="100000"/>
              </a:lnSpc>
            </a:pPr>
            <a:r>
              <a:rPr lang="en-US" dirty="0"/>
              <a:t>Program resources are accessible at all points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Programming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6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90703"/>
          </a:xfrm>
        </p:spPr>
        <p:txBody>
          <a:bodyPr/>
          <a:lstStyle/>
          <a:p>
            <a:r>
              <a:rPr lang="en-US" dirty="0"/>
              <a:t>Read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ReadAsync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49" y="1886828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Task&lt;string&gt; ReadFileAsync(string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byte[] result;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Console.WriteLine("Reading...");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(FileStream reader = File.Open(filename, FileMode.Open))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result = new byte[reader.Length];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await reader.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(result, 0, (int)reader.Length);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Console.WriteLine("File readed");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System.Text.Encoding.UTF8.GetString(result);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700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WriteAsync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49" y="1886827"/>
            <a:ext cx="11262623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async Task SaveFile(string filename, byte[] data)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(FileStream stream = new FileStream(filename, 	FileMode.OpenOrCreate))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length = data.Length;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await stream.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(data, 0, length);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766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E67F297-A65D-405D-A023-9F71FE8EE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95353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Example: Download File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8B083C-BE8B-4661-ABB3-737B7A79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187" y="1868102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async Task DownloadFileAsync(string url, 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 = new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var response = await client.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(FileUrl);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Console.WriteLine("File downloaded");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Task writeFile = SaveFile(fileName, response);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writeFile.Wait();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(fileName);                      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AutoShape 23">
            <a:extLst>
              <a:ext uri="{FF2B5EF4-FFF2-40B4-BE49-F238E27FC236}">
                <a16:creationId xmlns:a16="http://schemas.microsoft.com/office/drawing/2014/main" id="{012A6D30-3192-4CE8-8444-A9F524B18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410201"/>
            <a:ext cx="4481512" cy="586523"/>
          </a:xfrm>
          <a:prstGeom prst="wedgeRoundRectCallout">
            <a:avLst>
              <a:gd name="adj1" fmla="val -69212"/>
              <a:gd name="adj2" fmla="val -48663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Opens the downloaded file</a:t>
            </a:r>
            <a:endParaRPr lang="bg-BG" sz="2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3D811CD-FCB5-4537-BCA3-A2D20EAADEFC}"/>
              </a:ext>
            </a:extLst>
          </p:cNvPr>
          <p:cNvSpPr/>
          <p:nvPr/>
        </p:nvSpPr>
        <p:spPr>
          <a:xfrm>
            <a:off x="1182756" y="5231296"/>
            <a:ext cx="42672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6384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E67F297-A65D-405D-A023-9F71FE8EE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Download the HTML of given website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Example: Download HTML(1)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8B083C-BE8B-4661-ABB3-737B7A79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2603401"/>
            <a:ext cx="11262623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async void GetWebsiteHtmlAsync(string websiteUrl)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HttpClient client = new HttpClient();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websiteHtml =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client.GetStringAsync(websiteUrl);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Console.WriteLine("Downloaded html");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347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Example: Download HTML(2)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8B083C-BE8B-4661-ABB3-737B7A79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81" y="1208950"/>
            <a:ext cx="11262623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url = Console.ReadLine();</a:t>
            </a:r>
          </a:p>
          <a:p>
            <a:pPr marL="182880"/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GetWebsiteHtmlAsync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(url);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(true)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userInput = Console.ReadLine();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(userInput == "Print")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(websiteHtml != null) Console.WriteLine(websiteHtml);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 Console.WriteLine("Loading...");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else Console.WriteLine("Unknown command. Try again...");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782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9D746-1BED-4278-AE3D-2B5BB11FE8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385960"/>
            <a:ext cx="10961783" cy="768084"/>
          </a:xfrm>
        </p:spPr>
        <p:txBody>
          <a:bodyPr/>
          <a:lstStyle/>
          <a:p>
            <a:r>
              <a:rPr lang="en-US" dirty="0"/>
              <a:t>Data Parallelism &amp; Concurrency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1A7E1-BE16-47D0-AC8F-F1E8B12360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D996CA90-3771-480E-985B-3979112E0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1877" y="1584649"/>
            <a:ext cx="2208245" cy="220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8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BBD9AF-8776-47B6-A7C9-FDD896374E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530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Data parallelism</a:t>
            </a:r>
            <a:r>
              <a:rPr lang="en-US" sz="3200" dirty="0"/>
              <a:t> - scenarios in which the same operation is </a:t>
            </a:r>
            <a:br>
              <a:rPr lang="en-US" sz="3200" dirty="0"/>
            </a:br>
            <a:r>
              <a:rPr lang="en-US" sz="3200" dirty="0"/>
              <a:t>performed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concurrently</a:t>
            </a:r>
            <a:r>
              <a:rPr lang="en-US" sz="3200" dirty="0"/>
              <a:t> on elements in a collection</a:t>
            </a:r>
            <a:endParaRPr lang="bg-BG" sz="3200" dirty="0"/>
          </a:p>
          <a:p>
            <a:pPr lvl="1"/>
            <a:r>
              <a:rPr lang="en-US" sz="3000" dirty="0"/>
              <a:t>The Task Parallel Library (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TPL</a:t>
            </a:r>
            <a:r>
              <a:rPr lang="en-US" sz="3000" dirty="0"/>
              <a:t>) supports data parallelism through </a:t>
            </a:r>
            <a:br>
              <a:rPr lang="en-US" sz="3000" dirty="0"/>
            </a:br>
            <a:r>
              <a:rPr lang="en-US" sz="3000" dirty="0"/>
              <a:t>the 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System.Threading.Tasks.Parallel</a:t>
            </a:r>
            <a:r>
              <a:rPr lang="en-US" sz="3000" dirty="0"/>
              <a:t> class</a:t>
            </a:r>
            <a:endParaRPr lang="bg-BG" sz="3000" dirty="0"/>
          </a:p>
          <a:p>
            <a:r>
              <a:rPr lang="en-US" sz="3200" dirty="0"/>
              <a:t>This class provides method-based parallel implementations of</a:t>
            </a:r>
            <a:br>
              <a:rPr lang="en-US" sz="3200" dirty="0"/>
            </a:b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foreach</a:t>
            </a:r>
            <a:r>
              <a:rPr lang="en-US" sz="3200" dirty="0"/>
              <a:t> loops.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3EB6547-40F5-489F-A290-AD644737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2" y="212717"/>
            <a:ext cx="9506047" cy="882654"/>
          </a:xfrm>
        </p:spPr>
        <p:txBody>
          <a:bodyPr/>
          <a:lstStyle/>
          <a:p>
            <a:r>
              <a:rPr lang="en-US" dirty="0"/>
              <a:t>Data Parallelism (Task Parallel Library)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DDC6E35-E782-48B7-BB0D-D538F7F73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8819" y="4763395"/>
          <a:ext cx="4297374" cy="179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Bitmap Image" r:id="rId4" imgW="3025080" imgH="1265040" progId="Paint.Picture">
                  <p:embed/>
                </p:oleObj>
              </mc:Choice>
              <mc:Fallback>
                <p:oleObj name="Bitmap Image" r:id="rId4" imgW="3025080" imgH="126504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DDC6E35-E782-48B7-BB0D-D538F7F731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8819" y="4763395"/>
                        <a:ext cx="4297374" cy="179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95B5B13-5728-481E-806E-9EDE6A98C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390" y="4471208"/>
            <a:ext cx="4023886" cy="216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1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E9992-1AC9-4764-8C15-437B8A663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Parallel.For()</a:t>
            </a:r>
          </a:p>
          <a:p>
            <a:pPr marL="0" indent="0">
              <a:buNone/>
            </a:pPr>
            <a:endParaRPr lang="en-US" b="1" noProof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noProof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noProof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Parallel.ForEach()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32DBFF-6ADE-4C5E-A847-4A1D04B0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Parallelism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54A30-E548-4A2D-A1D3-196E35C94DC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2D547-514B-4691-89DB-ADE19F715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75" y="1894274"/>
            <a:ext cx="8827333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elements = ...; // Some Collection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 elements.Length, i =&gt;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Process(elements[i]);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5990A-4A39-4EAE-A143-709C344C3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75" y="4617846"/>
            <a:ext cx="8827333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elements = ...; // Some Collection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elements, item =&gt;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Process(item);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6995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B499C-B891-4ACA-9A9E-A6EA136D9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noProof="1">
                <a:solidFill>
                  <a:schemeClr val="accent1">
                    <a:lumMod val="75000"/>
                  </a:schemeClr>
                </a:solidFill>
              </a:rPr>
              <a:t>System.Collections.Concurrent </a:t>
            </a:r>
            <a:r>
              <a:rPr lang="en-US" sz="3200" dirty="0"/>
              <a:t>namespace provides </a:t>
            </a:r>
            <a:br>
              <a:rPr lang="en-US" sz="3200" dirty="0"/>
            </a:br>
            <a:r>
              <a:rPr lang="en-US" sz="3200" dirty="0"/>
              <a:t>several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thread-safe</a:t>
            </a:r>
            <a:r>
              <a:rPr lang="en-US" sz="3200" dirty="0"/>
              <a:t> collection classes</a:t>
            </a:r>
          </a:p>
          <a:p>
            <a:pPr lvl="1"/>
            <a:r>
              <a:rPr lang="en-US" sz="3000" b="1" noProof="1">
                <a:solidFill>
                  <a:schemeClr val="accent1">
                    <a:lumMod val="75000"/>
                  </a:schemeClr>
                </a:solidFill>
              </a:rPr>
              <a:t>ConcurrentDictionary&lt;TKey, TValue&gt;</a:t>
            </a:r>
          </a:p>
          <a:p>
            <a:pPr lvl="1"/>
            <a:r>
              <a:rPr lang="en-US" sz="3000" b="1" noProof="1">
                <a:solidFill>
                  <a:schemeClr val="accent1">
                    <a:lumMod val="75000"/>
                  </a:schemeClr>
                </a:solidFill>
              </a:rPr>
              <a:t>ConcurrentBag&lt;T&gt;</a:t>
            </a:r>
          </a:p>
          <a:p>
            <a:pPr lvl="1"/>
            <a:r>
              <a:rPr lang="en-US" sz="3000" b="1" noProof="1">
                <a:solidFill>
                  <a:schemeClr val="accent1">
                    <a:lumMod val="75000"/>
                  </a:schemeClr>
                </a:solidFill>
              </a:rPr>
              <a:t>ConcurrentStack&lt;T&gt;</a:t>
            </a:r>
          </a:p>
          <a:p>
            <a:pPr lvl="1"/>
            <a:r>
              <a:rPr lang="en-US" sz="3000" b="1" noProof="1">
                <a:solidFill>
                  <a:schemeClr val="accent1">
                    <a:lumMod val="75000"/>
                  </a:schemeClr>
                </a:solidFill>
              </a:rPr>
              <a:t>ConcurrentQue&lt;T&gt;</a:t>
            </a:r>
          </a:p>
          <a:p>
            <a:r>
              <a:rPr lang="en-US" sz="3200" dirty="0"/>
              <a:t>Access to the elements of those collections is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NOT </a:t>
            </a:r>
            <a:r>
              <a:rPr lang="en-US" sz="3200" dirty="0"/>
              <a:t>always </a:t>
            </a:r>
            <a:br>
              <a:rPr lang="en-US" sz="3200" dirty="0"/>
            </a:br>
            <a:r>
              <a:rPr lang="en-US" sz="3200" dirty="0"/>
              <a:t>guaranteed to be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thread-safe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189A9-5981-4D68-B8A8-F0A6DEFF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Collections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D367B-21A8-456B-BEB1-234E419C0C1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5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B499C-B891-4ACA-9A9E-A6EA136D9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>
            <a:normAutofit/>
          </a:bodyPr>
          <a:lstStyle/>
          <a:p>
            <a:r>
              <a:rPr lang="en-US" sz="3200" dirty="0"/>
              <a:t>Parallel LINQ operations can be done</a:t>
            </a:r>
          </a:p>
          <a:p>
            <a:r>
              <a:rPr lang="en-US" sz="3200" dirty="0"/>
              <a:t>PLINQ is an extension to LINQ to Objects</a:t>
            </a:r>
          </a:p>
          <a:p>
            <a:pPr lvl="1"/>
            <a:r>
              <a:rPr lang="en-US" sz="3000" dirty="0"/>
              <a:t>Not the same as LINQ to SQL!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r>
              <a:rPr lang="en-US" sz="3200" dirty="0"/>
              <a:t>Just call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AsParallel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en-US" sz="3200" dirty="0"/>
              <a:t> on the collection</a:t>
            </a:r>
          </a:p>
          <a:p>
            <a:pPr lvl="1"/>
            <a:r>
              <a:rPr lang="en-US" sz="3000" dirty="0"/>
              <a:t>The compiler does the rest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189A9-5981-4D68-B8A8-F0A6DEFF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Parallel LINQ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D367B-21A8-456B-BEB1-234E419C0C1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454F1-D7F0-4B07-B1A4-0A2CB6B3B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403" y="3229917"/>
            <a:ext cx="930436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nums = new int[] { 1, 2, 3, 4, 5 };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evenNumsParallel = from num in nums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.AsParallel()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where num % 2 == 0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select num;</a:t>
            </a:r>
          </a:p>
        </p:txBody>
      </p:sp>
    </p:spTree>
    <p:extLst>
      <p:ext uri="{BB962C8B-B14F-4D97-AF65-F5344CB8AC3E}">
        <p14:creationId xmlns:p14="http://schemas.microsoft.com/office/powerpoint/2010/main" val="9414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Synchronous code is executed step by step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Code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9853" y="1727598"/>
            <a:ext cx="7602612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n = int.Parse(Console.ReadLine());</a:t>
            </a:r>
          </a:p>
          <a:p>
            <a:pPr marL="182880"/>
            <a:r>
              <a:rPr lang="nn-NO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PrintNumbersInRange(0, 10);</a:t>
            </a:r>
            <a:endParaRPr lang="en-US" sz="22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Console.WriteLine("Done.");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PrintNumbersInRange(int a, int b)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n-NO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a; i &lt;= b; i++)</a:t>
            </a:r>
          </a:p>
          <a:p>
            <a:pPr marL="182880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Console.WriteLine(i);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460820" y="1727597"/>
            <a:ext cx="3201326" cy="6096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n = int.Parse(..)</a:t>
            </a:r>
          </a:p>
        </p:txBody>
      </p:sp>
      <p:sp>
        <p:nvSpPr>
          <p:cNvPr id="8" name="Rectangle 7"/>
          <p:cNvSpPr/>
          <p:nvPr/>
        </p:nvSpPr>
        <p:spPr>
          <a:xfrm>
            <a:off x="8457501" y="3122315"/>
            <a:ext cx="3201326" cy="6096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PrintNumbersInRange()</a:t>
            </a:r>
          </a:p>
        </p:txBody>
      </p:sp>
      <p:sp>
        <p:nvSpPr>
          <p:cNvPr id="9" name="Rectangle 8"/>
          <p:cNvSpPr/>
          <p:nvPr/>
        </p:nvSpPr>
        <p:spPr>
          <a:xfrm>
            <a:off x="8460820" y="4517033"/>
            <a:ext cx="3201326" cy="6096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Console.WriteLine(..)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24363" y="6034351"/>
            <a:ext cx="667602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A8123AF-5DD2-4093-A6CE-3D796B1F1B8B}"/>
              </a:ext>
            </a:extLst>
          </p:cNvPr>
          <p:cNvSpPr/>
          <p:nvPr/>
        </p:nvSpPr>
        <p:spPr>
          <a:xfrm>
            <a:off x="9912964" y="3908026"/>
            <a:ext cx="290400" cy="4228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2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8780B8B-FEBA-47FF-8060-6E7AC1E428CB}"/>
              </a:ext>
            </a:extLst>
          </p:cNvPr>
          <p:cNvSpPr/>
          <p:nvPr/>
        </p:nvSpPr>
        <p:spPr>
          <a:xfrm>
            <a:off x="9912964" y="2518318"/>
            <a:ext cx="290400" cy="4228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2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EECCD10A-0048-46EF-9032-A722BEEF1B21}"/>
              </a:ext>
            </a:extLst>
          </p:cNvPr>
          <p:cNvSpPr/>
          <p:nvPr/>
        </p:nvSpPr>
        <p:spPr>
          <a:xfrm>
            <a:off x="9922437" y="5369054"/>
            <a:ext cx="290400" cy="4228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05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6" grpId="0" animBg="1"/>
      <p:bldP spid="21" grpId="0" animBg="1"/>
      <p:bldP spid="22" grpId="0" animBg="1"/>
      <p:bldP spid="2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A2B10-1783-4F53-8DE1-F86D56474C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994074"/>
            <a:ext cx="10961783" cy="768084"/>
          </a:xfrm>
        </p:spPr>
        <p:txBody>
          <a:bodyPr/>
          <a:lstStyle/>
          <a:p>
            <a:r>
              <a:rPr lang="en-US" dirty="0"/>
              <a:t>TCP Networking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EE667-6BED-4428-8847-F2ACE211FE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779687"/>
            <a:ext cx="10961783" cy="499819"/>
          </a:xfrm>
        </p:spPr>
        <p:txBody>
          <a:bodyPr/>
          <a:lstStyle/>
          <a:p>
            <a:r>
              <a:rPr lang="en-US" dirty="0"/>
              <a:t>TCP Handshake, TCP Listener and Sockets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BB04CE4D-872C-4B29-BB3C-B805CD0C8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726" y="1018357"/>
            <a:ext cx="3458548" cy="345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9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37" y="1151123"/>
            <a:ext cx="11998412" cy="2105262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three-way handshake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CD94D8-E897-4333-8F86-8EAFDD643AC5}"/>
              </a:ext>
            </a:extLst>
          </p:cNvPr>
          <p:cNvSpPr/>
          <p:nvPr/>
        </p:nvSpPr>
        <p:spPr>
          <a:xfrm>
            <a:off x="4461779" y="4670201"/>
            <a:ext cx="308201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5626084" y="4171149"/>
            <a:ext cx="753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BF3B6-2A66-4B7A-8A1B-0E1E01E6DE8E}"/>
              </a:ext>
            </a:extLst>
          </p:cNvPr>
          <p:cNvSpPr txBox="1"/>
          <p:nvPr/>
        </p:nvSpPr>
        <p:spPr>
          <a:xfrm>
            <a:off x="4578753" y="5057827"/>
            <a:ext cx="297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Synchronize packet</a:t>
            </a:r>
          </a:p>
        </p:txBody>
      </p:sp>
    </p:spTree>
    <p:extLst>
      <p:ext uri="{BB962C8B-B14F-4D97-AF65-F5344CB8AC3E}">
        <p14:creationId xmlns:p14="http://schemas.microsoft.com/office/powerpoint/2010/main" val="243216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37" y="1151122"/>
            <a:ext cx="11998412" cy="5570355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three-way handshake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CD94D8-E897-4333-8F86-8EAFDD643AC5}"/>
              </a:ext>
            </a:extLst>
          </p:cNvPr>
          <p:cNvSpPr/>
          <p:nvPr/>
        </p:nvSpPr>
        <p:spPr>
          <a:xfrm rot="10800000">
            <a:off x="4461779" y="4670201"/>
            <a:ext cx="308201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5197791" y="4146978"/>
            <a:ext cx="1609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 - 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BF3B6-2A66-4B7A-8A1B-0E1E01E6DE8E}"/>
              </a:ext>
            </a:extLst>
          </p:cNvPr>
          <p:cNvSpPr txBox="1"/>
          <p:nvPr/>
        </p:nvSpPr>
        <p:spPr>
          <a:xfrm>
            <a:off x="4550145" y="5057828"/>
            <a:ext cx="2905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Synchronize</a:t>
            </a:r>
          </a:p>
          <a:p>
            <a:pPr algn="ctr"/>
            <a:r>
              <a:rPr lang="en-US" sz="2800" dirty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22700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37" y="1151123"/>
            <a:ext cx="11998412" cy="2217776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three-way handshake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5619219" y="4146981"/>
            <a:ext cx="76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BF3B6-2A66-4B7A-8A1B-0E1E01E6DE8E}"/>
              </a:ext>
            </a:extLst>
          </p:cNvPr>
          <p:cNvSpPr txBox="1"/>
          <p:nvPr/>
        </p:nvSpPr>
        <p:spPr>
          <a:xfrm>
            <a:off x="4550145" y="5057827"/>
            <a:ext cx="2905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Acknowledgement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8E3C302-62DD-493B-AF0E-BFBE99794CD4}"/>
              </a:ext>
            </a:extLst>
          </p:cNvPr>
          <p:cNvSpPr/>
          <p:nvPr/>
        </p:nvSpPr>
        <p:spPr>
          <a:xfrm>
            <a:off x="4461779" y="4670201"/>
            <a:ext cx="308201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9003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37" y="1151122"/>
            <a:ext cx="11998412" cy="2077329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three-way handshake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3898584" y="4306270"/>
            <a:ext cx="4065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Connection</a:t>
            </a:r>
            <a:r>
              <a:rPr lang="en-US" sz="2800" dirty="0"/>
              <a:t>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Established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CFA8CD-3929-4A3B-A94A-8307483B9817}"/>
              </a:ext>
            </a:extLst>
          </p:cNvPr>
          <p:cNvSpPr/>
          <p:nvPr/>
        </p:nvSpPr>
        <p:spPr>
          <a:xfrm>
            <a:off x="4440282" y="5090140"/>
            <a:ext cx="3069856" cy="387626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608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75C3F-61F9-4394-BF80-A2D2950DC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02" y="1151122"/>
            <a:ext cx="11804821" cy="5570355"/>
          </a:xfrm>
        </p:spPr>
        <p:txBody>
          <a:bodyPr/>
          <a:lstStyle/>
          <a:p>
            <a:r>
              <a:rPr lang="en-US" sz="3200" dirty="0"/>
              <a:t>Provides methods that listen for and accept incoming connection </a:t>
            </a:r>
            <a:br>
              <a:rPr lang="bg-BG" sz="3200" dirty="0"/>
            </a:br>
            <a:r>
              <a:rPr lang="en-US" sz="3200" dirty="0"/>
              <a:t>requests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Listener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34073D-1C4E-497B-8902-2B712AF92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50" y="2590801"/>
            <a:ext cx="11262623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static async Task ServerListen()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port = 8000;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ipAddress = </a:t>
            </a:r>
            <a:r>
              <a:rPr lang="en-US" sz="26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.Parse("127.0.0.1");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TcpListener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server = new TcpListener(ipAddress, port);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server.</a:t>
            </a:r>
            <a:r>
              <a:rPr lang="en-US" sz="26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Establish</a:t>
            </a:r>
            <a:r>
              <a:rPr lang="bg-BG" sz="26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а</a:t>
            </a:r>
            <a:r>
              <a:rPr lang="en-US" sz="26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connection and read request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109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4343400" y="1909980"/>
            <a:ext cx="6400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062" y="2849555"/>
            <a:ext cx="3736761" cy="586523"/>
          </a:xfrm>
          <a:prstGeom prst="wedgeRoundRectCallout">
            <a:avLst>
              <a:gd name="adj1" fmla="val -39254"/>
              <a:gd name="adj2" fmla="val -130360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Connecting with client</a:t>
            </a:r>
            <a:endParaRPr lang="bg-BG" sz="2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F24E6-45F9-4D6F-B61D-83B9431EB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173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1981200" y="3635161"/>
            <a:ext cx="85344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163" y="2516629"/>
            <a:ext cx="3680335" cy="1012172"/>
          </a:xfrm>
          <a:prstGeom prst="wedgeRoundRectCallout">
            <a:avLst>
              <a:gd name="adj1" fmla="val -74868"/>
              <a:gd name="adj2" fmla="val 5223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Reads data from client's </a:t>
            </a:r>
            <a:r>
              <a:rPr lang="en-US" sz="26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NetworkStream</a:t>
            </a:r>
            <a:endParaRPr lang="en-US" sz="2600" b="1" noProof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47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1905000" y="4918054"/>
            <a:ext cx="80772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619020"/>
            <a:ext cx="3294110" cy="1012172"/>
          </a:xfrm>
          <a:prstGeom prst="wedgeRoundRectCallout">
            <a:avLst>
              <a:gd name="adj1" fmla="val -135270"/>
              <a:gd name="adj2" fmla="val -7320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Writes data to client's </a:t>
            </a:r>
            <a:r>
              <a:rPr lang="en-US" sz="26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NetworkStream</a:t>
            </a:r>
            <a:endParaRPr lang="en-US" sz="2600" b="1" noProof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21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1842052" y="5770414"/>
            <a:ext cx="4545566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5532529"/>
            <a:ext cx="4035869" cy="586523"/>
          </a:xfrm>
          <a:prstGeom prst="wedgeRoundRectCallout">
            <a:avLst>
              <a:gd name="adj1" fmla="val -74753"/>
              <a:gd name="adj2" fmla="val 2657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Closes the </a:t>
            </a:r>
            <a:r>
              <a:rPr lang="en-US" sz="26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NetworkStream</a:t>
            </a:r>
            <a:endParaRPr lang="en-US" sz="2600" b="1" noProof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535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715597" cy="1110780"/>
          </a:xfrm>
        </p:spPr>
        <p:txBody>
          <a:bodyPr>
            <a:normAutofit/>
          </a:bodyPr>
          <a:lstStyle/>
          <a:p>
            <a:r>
              <a:rPr lang="en-US" dirty="0"/>
              <a:t>Synchronous Code - Long Running Operation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0713" y="1752601"/>
            <a:ext cx="1085057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Console.Write("Enter your name: 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Console.ReadLine();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0; i &lt; int.MaxValue; i++)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Execute some operations here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         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Console.WriteLine($"Hello, {name}!");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389C37E2-8F06-43AB-91D5-5D772BEEB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7258" y="2971801"/>
            <a:ext cx="2667000" cy="3100017"/>
          </a:xfrm>
          <a:prstGeom prst="wedgeRoundRectCallout">
            <a:avLst>
              <a:gd name="adj1" fmla="val -66321"/>
              <a:gd name="adj2" fmla="val -2090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You will have to wait for the long-running operation to finish before you can see the greeting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23AEB7-D857-4341-8F20-2B84443D8A9A}"/>
              </a:ext>
            </a:extLst>
          </p:cNvPr>
          <p:cNvSpPr/>
          <p:nvPr/>
        </p:nvSpPr>
        <p:spPr>
          <a:xfrm>
            <a:off x="670712" y="3048000"/>
            <a:ext cx="7939888" cy="1905000"/>
          </a:xfrm>
          <a:prstGeom prst="round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6961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4343400" y="2400922"/>
            <a:ext cx="57912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1" y="3445263"/>
            <a:ext cx="3736761" cy="586523"/>
          </a:xfrm>
          <a:prstGeom prst="wedgeRoundRectCallout">
            <a:avLst>
              <a:gd name="adj1" fmla="val -43033"/>
              <a:gd name="adj2" fmla="val -148571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Connecting with client</a:t>
            </a:r>
            <a:endParaRPr lang="bg-BG" sz="2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47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593950" y="3691164"/>
            <a:ext cx="466385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9785" y="3561841"/>
            <a:ext cx="3736761" cy="586523"/>
          </a:xfrm>
          <a:prstGeom prst="wedgeRoundRectCallout">
            <a:avLst>
              <a:gd name="adj1" fmla="val -107169"/>
              <a:gd name="adj2" fmla="val 1284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Receive data from client</a:t>
            </a:r>
            <a:endParaRPr lang="bg-BG" sz="2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032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593950" y="4982816"/>
            <a:ext cx="374945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2" y="5146755"/>
            <a:ext cx="3736761" cy="586523"/>
          </a:xfrm>
          <a:prstGeom prst="wedgeRoundRectCallout">
            <a:avLst>
              <a:gd name="adj1" fmla="val -96584"/>
              <a:gd name="adj2" fmla="val -4011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Send data to client</a:t>
            </a:r>
            <a:endParaRPr lang="bg-BG" sz="2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692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609600" y="5835774"/>
            <a:ext cx="3048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202" y="5105401"/>
            <a:ext cx="2945599" cy="586523"/>
          </a:xfrm>
          <a:prstGeom prst="wedgeRoundRectCallout">
            <a:avLst>
              <a:gd name="adj1" fmla="val -96473"/>
              <a:gd name="adj2" fmla="val 7285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Close connection</a:t>
            </a:r>
            <a:endParaRPr lang="bg-BG" sz="2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304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3581400" y="5791449"/>
            <a:ext cx="4114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873" y="5120529"/>
            <a:ext cx="3276600" cy="1012172"/>
          </a:xfrm>
          <a:prstGeom prst="wedgeRoundRectCallout">
            <a:avLst>
              <a:gd name="adj1" fmla="val -67353"/>
              <a:gd name="adj2" fmla="val 30958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Options to disable send/receive</a:t>
            </a:r>
            <a:endParaRPr lang="bg-BG" sz="2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557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740132"/>
          </a:xfrm>
        </p:spPr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simple web server</a:t>
            </a:r>
          </a:p>
          <a:p>
            <a:pPr lvl="1"/>
            <a:r>
              <a:rPr lang="en-US" dirty="0"/>
              <a:t>Receive a request from a client</a:t>
            </a:r>
          </a:p>
          <a:p>
            <a:pPr lvl="1"/>
            <a:r>
              <a:rPr lang="en-US" dirty="0"/>
              <a:t>Print the request on the console	</a:t>
            </a:r>
          </a:p>
          <a:p>
            <a:pPr lvl="1"/>
            <a:r>
              <a:rPr lang="en-US" dirty="0"/>
              <a:t>Write response to client's interface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Problem: Simple Web Server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271E4-1779-4E3E-A390-376E7ABAC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8" y="4721874"/>
            <a:ext cx="3352800" cy="10455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957718-62F6-487A-8343-2D45447781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"/>
          <a:stretch/>
        </p:blipFill>
        <p:spPr>
          <a:xfrm>
            <a:off x="4458566" y="4105102"/>
            <a:ext cx="7441732" cy="22398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090FBA-7AC9-496C-B4FE-BC79F8EFB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0"/>
            <a:ext cx="3891774" cy="1727118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B5F7583-C9A9-4EAE-BA01-00B2BE10E678}"/>
              </a:ext>
            </a:extLst>
          </p:cNvPr>
          <p:cNvSpPr/>
          <p:nvPr/>
        </p:nvSpPr>
        <p:spPr>
          <a:xfrm>
            <a:off x="3719732" y="5105400"/>
            <a:ext cx="547468" cy="3775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3F9E226-7174-45E2-AD0B-E5999625DF7F}"/>
              </a:ext>
            </a:extLst>
          </p:cNvPr>
          <p:cNvSpPr/>
          <p:nvPr/>
        </p:nvSpPr>
        <p:spPr>
          <a:xfrm flipV="1">
            <a:off x="9222987" y="3479057"/>
            <a:ext cx="381000" cy="4572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1799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Web Server with TcpClient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6AF8F-5BD3-4F2A-84C4-D5BDC8C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01" y="1216436"/>
            <a:ext cx="11163397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async void Connect(TcpListener listener)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TODO: Accept TcpClient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TODO: Read request data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TODO: Send data to client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 message = Encoding.ASCII.GetString(buffer);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Console.WriteLine(message);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client.GetStream().Dispose();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80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Web Server with TcpClient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6AF8F-5BD3-4F2A-84C4-D5BDC8C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402" y="1524000"/>
            <a:ext cx="11277604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IPAddress address = IPAddress.Parse("127.0.0.1");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port = 1300;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TcpListener listener = new TcpListener(address, port);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listener.Start();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var task =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(listener)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task.Wait();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465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Web Server with Socket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6AF8F-5BD3-4F2A-84C4-D5BDC8C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1" y="1151122"/>
            <a:ext cx="11163397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async void Connect(TcpListener listener)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TODO: Accept socket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TODO: Read request data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TODO: Send data to client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 message = Encoding.ASCII.GetString(buffer);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Console.WriteLine(message);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socket.ShutDown();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251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97879" y="1392986"/>
            <a:ext cx="11466599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500" dirty="0">
                <a:solidFill>
                  <a:schemeClr val="bg2"/>
                </a:solidFill>
              </a:rPr>
              <a:t>A </a:t>
            </a: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thread</a:t>
            </a:r>
            <a:r>
              <a:rPr lang="en-US" sz="2500" dirty="0">
                <a:solidFill>
                  <a:schemeClr val="bg2"/>
                </a:solidFill>
              </a:rPr>
              <a:t> is a unit of code execution</a:t>
            </a:r>
          </a:p>
          <a:p>
            <a:pPr lvl="1">
              <a:lnSpc>
                <a:spcPct val="100000"/>
              </a:lnSpc>
            </a:pPr>
            <a:r>
              <a:rPr lang="en-US" sz="2300" dirty="0">
                <a:solidFill>
                  <a:schemeClr val="bg2"/>
                </a:solidFill>
              </a:rPr>
              <a:t>Each thread has its own </a:t>
            </a:r>
            <a:r>
              <a:rPr lang="en-US" sz="2300" b="1" dirty="0">
                <a:solidFill>
                  <a:schemeClr val="accent1">
                    <a:lumMod val="75000"/>
                  </a:schemeClr>
                </a:solidFill>
              </a:rPr>
              <a:t>call stack</a:t>
            </a:r>
          </a:p>
          <a:p>
            <a:pPr>
              <a:lnSpc>
                <a:spcPct val="100000"/>
              </a:lnSpc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Multithreading</a:t>
            </a:r>
            <a:r>
              <a:rPr lang="en-US" sz="25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sz="2300" dirty="0">
                <a:solidFill>
                  <a:schemeClr val="bg2"/>
                </a:solidFill>
              </a:rPr>
              <a:t>A program can do several parallel operations by using </a:t>
            </a:r>
            <a:br>
              <a:rPr lang="en-US" sz="2300" dirty="0">
                <a:solidFill>
                  <a:schemeClr val="bg2"/>
                </a:solidFill>
              </a:rPr>
            </a:br>
            <a:r>
              <a:rPr lang="en-US" sz="2300" dirty="0">
                <a:solidFill>
                  <a:schemeClr val="bg2"/>
                </a:solidFill>
              </a:rPr>
              <a:t>many threads</a:t>
            </a:r>
          </a:p>
          <a:p>
            <a:pPr lvl="1">
              <a:lnSpc>
                <a:spcPct val="100000"/>
              </a:lnSpc>
            </a:pPr>
            <a:r>
              <a:rPr lang="en-US" sz="2300" dirty="0">
                <a:solidFill>
                  <a:schemeClr val="bg2"/>
                </a:solidFill>
              </a:rPr>
              <a:t>Used to offload CPU-demanding work so the main thread </a:t>
            </a:r>
            <a:br>
              <a:rPr lang="en-US" sz="2300" dirty="0">
                <a:solidFill>
                  <a:schemeClr val="bg2"/>
                </a:solidFill>
              </a:rPr>
            </a:br>
            <a:r>
              <a:rPr lang="en-US" sz="2300" dirty="0">
                <a:solidFill>
                  <a:schemeClr val="bg2"/>
                </a:solidFill>
              </a:rPr>
              <a:t>does not block</a:t>
            </a:r>
          </a:p>
          <a:p>
            <a:pPr lvl="1">
              <a:lnSpc>
                <a:spcPct val="100000"/>
              </a:lnSpc>
            </a:pPr>
            <a:r>
              <a:rPr lang="en-US" sz="2300" dirty="0">
                <a:solidFill>
                  <a:schemeClr val="bg2"/>
                </a:solidFill>
              </a:rPr>
              <a:t>Can lead to synchronization issues and unexpected </a:t>
            </a:r>
            <a:br>
              <a:rPr lang="en-US" sz="2300" dirty="0">
                <a:solidFill>
                  <a:schemeClr val="bg2"/>
                </a:solidFill>
              </a:rPr>
            </a:br>
            <a:r>
              <a:rPr lang="en-US" sz="2300" dirty="0">
                <a:solidFill>
                  <a:schemeClr val="bg2"/>
                </a:solidFill>
              </a:rPr>
              <a:t>results</a:t>
            </a:r>
          </a:p>
          <a:p>
            <a:pPr>
              <a:lnSpc>
                <a:spcPct val="100000"/>
              </a:lnSpc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Tasks</a:t>
            </a:r>
            <a:r>
              <a:rPr lang="en-US" sz="2500" dirty="0">
                <a:solidFill>
                  <a:schemeClr val="bg2"/>
                </a:solidFill>
              </a:rPr>
              <a:t> facilitate the work with multithreading</a:t>
            </a:r>
          </a:p>
          <a:p>
            <a:pPr lvl="1">
              <a:lnSpc>
                <a:spcPct val="100000"/>
              </a:lnSpc>
            </a:pPr>
            <a:r>
              <a:rPr lang="en-US" sz="2300" b="1" noProof="1">
                <a:solidFill>
                  <a:schemeClr val="accent1">
                    <a:lumMod val="75000"/>
                  </a:schemeClr>
                </a:solidFill>
              </a:rPr>
              <a:t>async</a:t>
            </a:r>
            <a:r>
              <a:rPr lang="en-US" sz="2300" dirty="0">
                <a:solidFill>
                  <a:schemeClr val="bg2"/>
                </a:solidFill>
              </a:rPr>
              <a:t> and </a:t>
            </a:r>
            <a:r>
              <a:rPr lang="en-US" sz="2300" b="1" noProof="1">
                <a:solidFill>
                  <a:schemeClr val="accent1">
                    <a:lumMod val="75000"/>
                  </a:schemeClr>
                </a:solidFill>
              </a:rPr>
              <a:t>await</a:t>
            </a:r>
            <a:r>
              <a:rPr lang="en-US" sz="2300" dirty="0">
                <a:solidFill>
                  <a:schemeClr val="bg2"/>
                </a:solidFill>
              </a:rPr>
              <a:t> keywords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one component is blocked, the entire program is blocked</a:t>
            </a:r>
          </a:p>
          <a:p>
            <a:r>
              <a:rPr lang="en-US" dirty="0"/>
              <a:t>UI may become unresponsive</a:t>
            </a:r>
          </a:p>
          <a:p>
            <a:r>
              <a:rPr lang="en-US" dirty="0"/>
              <a:t>No utilization of multi-core systems</a:t>
            </a:r>
          </a:p>
          <a:p>
            <a:r>
              <a:rPr lang="en-US" dirty="0"/>
              <a:t>CPU-demanding tasks delay execution of all other tasks</a:t>
            </a:r>
          </a:p>
          <a:p>
            <a:r>
              <a:rPr lang="en-US" dirty="0"/>
              <a:t>Accessing resources blocks entire program</a:t>
            </a:r>
          </a:p>
          <a:p>
            <a:pPr lvl="1"/>
            <a:r>
              <a:rPr lang="en-US" dirty="0"/>
              <a:t>Especially problematic with web resources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Programming Drawbacks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99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5109" y="5087380"/>
            <a:ext cx="10961783" cy="768084"/>
          </a:xfrm>
        </p:spPr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0FD0CB-BED3-4858-907A-3D4089FBD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872993"/>
            <a:ext cx="10961783" cy="499819"/>
          </a:xfrm>
        </p:spPr>
        <p:txBody>
          <a:bodyPr/>
          <a:lstStyle/>
          <a:p>
            <a:r>
              <a:rPr lang="en-US" dirty="0"/>
              <a:t>Benefits and Drawbacks</a:t>
            </a:r>
          </a:p>
        </p:txBody>
      </p:sp>
      <p:pic>
        <p:nvPicPr>
          <p:cNvPr id="8" name="Graphic 7" descr="Network">
            <a:extLst>
              <a:ext uri="{FF2B5EF4-FFF2-40B4-BE49-F238E27FC236}">
                <a16:creationId xmlns:a16="http://schemas.microsoft.com/office/drawing/2014/main" id="{04E6DF27-AB1F-498E-8C7D-AF1ECFDBF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8437" y="1002536"/>
            <a:ext cx="2995126" cy="299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6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4456</TotalTime>
  <Words>4285</Words>
  <Application>Microsoft Office PowerPoint</Application>
  <PresentationFormat>Widescreen</PresentationFormat>
  <Paragraphs>933</Paragraphs>
  <Slides>84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2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Bitmap Image</vt:lpstr>
      <vt:lpstr>Asynchronous Processing</vt:lpstr>
      <vt:lpstr>Table of Contents</vt:lpstr>
      <vt:lpstr>Have a Question?</vt:lpstr>
      <vt:lpstr>PowerPoint Presentation</vt:lpstr>
      <vt:lpstr>Synchronous Programming</vt:lpstr>
      <vt:lpstr>Synchronous Code</vt:lpstr>
      <vt:lpstr>Synchronous Code - Long Running Operation</vt:lpstr>
      <vt:lpstr>Synchronous Programming Drawbacks</vt:lpstr>
      <vt:lpstr>PowerPoint Presentation</vt:lpstr>
      <vt:lpstr>Asynchronous Programming</vt:lpstr>
      <vt:lpstr>Asynchronous Programming – Benefits</vt:lpstr>
      <vt:lpstr>Asynchronous Programming – Drawbacks</vt:lpstr>
      <vt:lpstr>Asynchronous Code</vt:lpstr>
      <vt:lpstr>PowerPoint Presentation</vt:lpstr>
      <vt:lpstr>Instruction Execution</vt:lpstr>
      <vt:lpstr>Multi-Tasking</vt:lpstr>
      <vt:lpstr>Threads</vt:lpstr>
      <vt:lpstr>Threads in C#</vt:lpstr>
      <vt:lpstr>System.Thread</vt:lpstr>
      <vt:lpstr>Problem: Even Numbers Thread</vt:lpstr>
      <vt:lpstr>Solution: Even Numbers Thread</vt:lpstr>
      <vt:lpstr>Thread – Example</vt:lpstr>
      <vt:lpstr>Thread Stack</vt:lpstr>
      <vt:lpstr>Thread Race Conditions</vt:lpstr>
      <vt:lpstr>Thread Safety</vt:lpstr>
      <vt:lpstr>Exception Handling</vt:lpstr>
      <vt:lpstr>Exception Handling – the Right Way</vt:lpstr>
      <vt:lpstr>PowerPoint Presentation</vt:lpstr>
      <vt:lpstr>Tasks in C#</vt:lpstr>
      <vt:lpstr>Creating Tasks in C#</vt:lpstr>
      <vt:lpstr>Problem: Slice File</vt:lpstr>
      <vt:lpstr>Solution: Slice a File to Pieces (1)</vt:lpstr>
      <vt:lpstr>Solution: Slice a File to Pieces (2)</vt:lpstr>
      <vt:lpstr>Live Demo: Parallel Image Flips</vt:lpstr>
      <vt:lpstr>Generic Tasks</vt:lpstr>
      <vt:lpstr>Live Demo: Sum Primes in Range</vt:lpstr>
      <vt:lpstr>Task Exception Handling</vt:lpstr>
      <vt:lpstr>Tasks with async and await</vt:lpstr>
      <vt:lpstr>Tasks with async and await (2)</vt:lpstr>
      <vt:lpstr>async and await – Example</vt:lpstr>
      <vt:lpstr>async and await – Example</vt:lpstr>
      <vt:lpstr>async and await – Example</vt:lpstr>
      <vt:lpstr>Live Demo: Tasks with Async and Await</vt:lpstr>
      <vt:lpstr>Build-in Async Methods - GetStringAsync</vt:lpstr>
      <vt:lpstr>Build-in Async Methods: Get Async</vt:lpstr>
      <vt:lpstr>Build-in Async Methods: Get Async</vt:lpstr>
      <vt:lpstr>Build-in Async Methods: Get Async</vt:lpstr>
      <vt:lpstr>Build-in Async Methods: Post Async</vt:lpstr>
      <vt:lpstr>Build-in Async Methods: GetStringAsync</vt:lpstr>
      <vt:lpstr>Build-in Async Methods: ReadAsync</vt:lpstr>
      <vt:lpstr>Build-in Async Methods: WriteAsync</vt:lpstr>
      <vt:lpstr>Example: Download File</vt:lpstr>
      <vt:lpstr>Example: Download HTML(1)</vt:lpstr>
      <vt:lpstr>Example: Download HTML(2)</vt:lpstr>
      <vt:lpstr>PowerPoint Presentation</vt:lpstr>
      <vt:lpstr>Data Parallelism (Task Parallel Library)</vt:lpstr>
      <vt:lpstr>Data Parallelism</vt:lpstr>
      <vt:lpstr>Concurrent Collections</vt:lpstr>
      <vt:lpstr>Parallel LINQ</vt:lpstr>
      <vt:lpstr>PowerPoint Presentation</vt:lpstr>
      <vt:lpstr>Transmission Control Protocol (TCP)</vt:lpstr>
      <vt:lpstr>Transmission Control Protocol</vt:lpstr>
      <vt:lpstr>Transmission Control Protocol</vt:lpstr>
      <vt:lpstr>Transmission Control Protocol</vt:lpstr>
      <vt:lpstr>TCP Listener</vt:lpstr>
      <vt:lpstr>TCP Client</vt:lpstr>
      <vt:lpstr>TCP Client</vt:lpstr>
      <vt:lpstr>TCP Client</vt:lpstr>
      <vt:lpstr>TCP Client</vt:lpstr>
      <vt:lpstr>Socket</vt:lpstr>
      <vt:lpstr>Socket</vt:lpstr>
      <vt:lpstr>Socket</vt:lpstr>
      <vt:lpstr>Socket</vt:lpstr>
      <vt:lpstr>Socket</vt:lpstr>
      <vt:lpstr>Problem: Simple Web Server</vt:lpstr>
      <vt:lpstr>Solution: Web Server with TcpClient</vt:lpstr>
      <vt:lpstr>Solution: Web Server with TcpClient</vt:lpstr>
      <vt:lpstr>Solution: Web Server with Socket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Nikolay Kostov</cp:lastModifiedBy>
  <cp:revision>201</cp:revision>
  <dcterms:created xsi:type="dcterms:W3CDTF">2018-05-23T13:08:44Z</dcterms:created>
  <dcterms:modified xsi:type="dcterms:W3CDTF">2018-09-21T11:43:11Z</dcterms:modified>
</cp:coreProperties>
</file>