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7"/>
  </p:notesMasterIdLst>
  <p:handoutMasterIdLst>
    <p:handoutMasterId r:id="rId88"/>
  </p:handoutMasterIdLst>
  <p:sldIdLst>
    <p:sldId id="394" r:id="rId3"/>
    <p:sldId id="429" r:id="rId4"/>
    <p:sldId id="644" r:id="rId5"/>
    <p:sldId id="430" r:id="rId6"/>
    <p:sldId id="606" r:id="rId7"/>
    <p:sldId id="514" r:id="rId8"/>
    <p:sldId id="595" r:id="rId9"/>
    <p:sldId id="537" r:id="rId10"/>
    <p:sldId id="536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98" r:id="rId26"/>
    <p:sldId id="599" r:id="rId27"/>
    <p:sldId id="596" r:id="rId28"/>
    <p:sldId id="515" r:id="rId29"/>
    <p:sldId id="597" r:id="rId30"/>
    <p:sldId id="554" r:id="rId31"/>
    <p:sldId id="548" r:id="rId32"/>
    <p:sldId id="556" r:id="rId33"/>
    <p:sldId id="549" r:id="rId34"/>
    <p:sldId id="642" r:id="rId35"/>
    <p:sldId id="557" r:id="rId36"/>
    <p:sldId id="550" r:id="rId37"/>
    <p:sldId id="560" r:id="rId38"/>
    <p:sldId id="561" r:id="rId39"/>
    <p:sldId id="555" r:id="rId40"/>
    <p:sldId id="551" r:id="rId41"/>
    <p:sldId id="562" r:id="rId42"/>
    <p:sldId id="552" r:id="rId43"/>
    <p:sldId id="643" r:id="rId44"/>
    <p:sldId id="564" r:id="rId45"/>
    <p:sldId id="553" r:id="rId46"/>
    <p:sldId id="565" r:id="rId47"/>
    <p:sldId id="566" r:id="rId48"/>
    <p:sldId id="568" r:id="rId49"/>
    <p:sldId id="569" r:id="rId50"/>
    <p:sldId id="637" r:id="rId51"/>
    <p:sldId id="600" r:id="rId52"/>
    <p:sldId id="601" r:id="rId53"/>
    <p:sldId id="602" r:id="rId54"/>
    <p:sldId id="603" r:id="rId55"/>
    <p:sldId id="608" r:id="rId56"/>
    <p:sldId id="609" r:id="rId57"/>
    <p:sldId id="610" r:id="rId58"/>
    <p:sldId id="612" r:id="rId59"/>
    <p:sldId id="613" r:id="rId60"/>
    <p:sldId id="614" r:id="rId61"/>
    <p:sldId id="615" r:id="rId62"/>
    <p:sldId id="617" r:id="rId63"/>
    <p:sldId id="616" r:id="rId64"/>
    <p:sldId id="622" r:id="rId65"/>
    <p:sldId id="621" r:id="rId66"/>
    <p:sldId id="623" r:id="rId67"/>
    <p:sldId id="624" r:id="rId68"/>
    <p:sldId id="635" r:id="rId69"/>
    <p:sldId id="625" r:id="rId70"/>
    <p:sldId id="626" r:id="rId71"/>
    <p:sldId id="636" r:id="rId72"/>
    <p:sldId id="627" r:id="rId73"/>
    <p:sldId id="628" r:id="rId74"/>
    <p:sldId id="629" r:id="rId75"/>
    <p:sldId id="630" r:id="rId76"/>
    <p:sldId id="631" r:id="rId77"/>
    <p:sldId id="632" r:id="rId78"/>
    <p:sldId id="633" r:id="rId79"/>
    <p:sldId id="634" r:id="rId80"/>
    <p:sldId id="639" r:id="rId81"/>
    <p:sldId id="641" r:id="rId82"/>
    <p:sldId id="638" r:id="rId83"/>
    <p:sldId id="480" r:id="rId84"/>
    <p:sldId id="428" r:id="rId85"/>
    <p:sldId id="393" r:id="rId8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6D407F-7E47-4F9D-8C1E-7B346FBD3AF8}">
          <p14:sldIdLst>
            <p14:sldId id="394"/>
            <p14:sldId id="429"/>
            <p14:sldId id="644"/>
          </p14:sldIdLst>
        </p14:section>
        <p14:section name="AVL Trees" id="{8D1030AD-969B-48E8-BF90-C6E65BA07B92}">
          <p14:sldIdLst>
            <p14:sldId id="430"/>
            <p14:sldId id="606"/>
            <p14:sldId id="514"/>
            <p14:sldId id="595"/>
          </p14:sldIdLst>
        </p14:section>
        <p14:section name="Single Rotations" id="{022AD659-3EB5-488F-B0B6-A23C06160435}">
          <p14:sldIdLst>
            <p14:sldId id="537"/>
            <p14:sldId id="536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98"/>
            <p14:sldId id="599"/>
          </p14:sldIdLst>
        </p14:section>
        <p14:section name="Double Rotations" id="{DDFBEEE5-089E-4D2F-BDCB-1A7F09F72CF8}">
          <p14:sldIdLst>
            <p14:sldId id="596"/>
            <p14:sldId id="515"/>
            <p14:sldId id="597"/>
            <p14:sldId id="554"/>
            <p14:sldId id="548"/>
            <p14:sldId id="556"/>
            <p14:sldId id="549"/>
            <p14:sldId id="642"/>
            <p14:sldId id="557"/>
            <p14:sldId id="550"/>
            <p14:sldId id="560"/>
            <p14:sldId id="561"/>
            <p14:sldId id="555"/>
            <p14:sldId id="551"/>
            <p14:sldId id="562"/>
            <p14:sldId id="552"/>
            <p14:sldId id="643"/>
            <p14:sldId id="564"/>
            <p14:sldId id="553"/>
            <p14:sldId id="565"/>
            <p14:sldId id="566"/>
            <p14:sldId id="568"/>
            <p14:sldId id="569"/>
            <p14:sldId id="637"/>
          </p14:sldIdLst>
        </p14:section>
        <p14:section name="AVL Tree Implementation" id="{591C21F0-1875-49F5-B998-96737818D0A8}">
          <p14:sldIdLst>
            <p14:sldId id="600"/>
            <p14:sldId id="601"/>
            <p14:sldId id="602"/>
            <p14:sldId id="603"/>
          </p14:sldIdLst>
        </p14:section>
        <p14:section name="AA Trees" id="{FECE77AB-BBB7-4796-90E7-61DD6391140A}">
          <p14:sldIdLst>
            <p14:sldId id="608"/>
            <p14:sldId id="609"/>
            <p14:sldId id="610"/>
          </p14:sldIdLst>
        </p14:section>
        <p14:section name="AA Tree Rotations" id="{F0F38AC4-ECA6-48E3-A3F2-A37C99287ECE}">
          <p14:sldIdLst>
            <p14:sldId id="612"/>
            <p14:sldId id="613"/>
            <p14:sldId id="614"/>
            <p14:sldId id="615"/>
          </p14:sldIdLst>
        </p14:section>
        <p14:section name="AA Tree Visual Demo" id="{7F1F473A-B1C1-4524-A856-6F8549DB6808}">
          <p14:sldIdLst>
            <p14:sldId id="617"/>
            <p14:sldId id="616"/>
            <p14:sldId id="622"/>
            <p14:sldId id="621"/>
            <p14:sldId id="623"/>
            <p14:sldId id="624"/>
            <p14:sldId id="635"/>
            <p14:sldId id="625"/>
            <p14:sldId id="626"/>
            <p14:sldId id="63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9"/>
            <p14:sldId id="641"/>
          </p14:sldIdLst>
        </p14:section>
        <p14:section name="Summary" id="{EAC9611A-50DF-4BF6-9F14-0CC9410245CC}">
          <p14:sldIdLst>
            <p14:sldId id="638"/>
            <p14:sldId id="480"/>
            <p14:sldId id="428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7F7FB4"/>
    <a:srgbClr val="FFCCFF"/>
    <a:srgbClr val="FFFFFF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1" autoAdjust="0"/>
    <p:restoredTop sz="94533" autoAdjust="0"/>
  </p:normalViewPr>
  <p:slideViewPr>
    <p:cSldViewPr>
      <p:cViewPr varScale="1">
        <p:scale>
          <a:sx n="87" d="100"/>
          <a:sy n="87" d="100"/>
        </p:scale>
        <p:origin x="30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0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4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19.png"/><Relationship Id="rId19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/>
          </a:bodyPr>
          <a:lstStyle/>
          <a:p>
            <a:r>
              <a:rPr lang="en-US" dirty="0"/>
              <a:t>AVL Trees, AA Trees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Balancing Binary Search Trees, Rotations</a:t>
            </a:r>
          </a:p>
        </p:txBody>
      </p:sp>
      <p:pic>
        <p:nvPicPr>
          <p:cNvPr id="16" name="Picture 15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21" y="3517200"/>
            <a:ext cx="2760267" cy="28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Insert like in ordinary BST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Retrace up to root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Modify balance / height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US" dirty="0"/>
              <a:t>If balance factor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∉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[-1,1]</a:t>
            </a:r>
            <a:b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rebalance</a:t>
            </a:r>
          </a:p>
          <a:p>
            <a:pPr marL="819096" lvl="1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Insertion Algorithm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8140564" y="2216296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7218943" y="3324686"/>
            <a:ext cx="409607" cy="4548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8140565" y="3334074"/>
            <a:ext cx="448886" cy="5346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9321456" y="2216296"/>
            <a:ext cx="547205" cy="5655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0303827" y="3416632"/>
            <a:ext cx="349836" cy="4925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8560903" y="1617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9708116" y="27108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469567" y="264708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69720" y="37576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417061" y="377949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10303828" y="39092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53445" y="48526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104715" y="4890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095805" y="4923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9163970" y="4923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528344" y="4421525"/>
            <a:ext cx="323441" cy="4467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286780" y="4453839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460115" y="4519146"/>
            <a:ext cx="194861" cy="404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089971" y="4453839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5812" y="438382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2529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9288" y="443520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27656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16075" y="329104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1182" y="322841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57135" y="213369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2149" y="33496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31791" y="21249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4240" y="11684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11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#1</a:t>
            </a: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349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&lt;        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#2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695166" y="2017680"/>
            <a:ext cx="529045" cy="544049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DEAA0-9581-4EAD-9D26-192B5DA35B8A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2144C-7E16-44C2-AE16-7DD7DDF1903E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9F087-DAB7-4B65-B44A-2EFDDF170C47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02FD4-2477-4B98-B1CB-CD48DB8C859A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A8D31-23CD-429F-BBBA-A017AFC8AE66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50A54B-3985-4F1B-A2A9-7DB4857357C2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94A39-DDB6-476D-A14E-C31273A0E457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7511CE-E23E-4047-93AC-430C7204C8A2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D4675-4A5E-41E9-8C5D-1459456206C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B7918-0A73-4A3D-BB88-4DC5D6BDAB51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848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&lt;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#3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68678" y="3169641"/>
            <a:ext cx="529045" cy="544049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DB20D-C13C-4F26-8592-0D928082F6E9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F7D0B2-B1E5-4D11-8186-657E8A2AE96E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084FA-DF98-430F-8A90-FE6E7D52D8E0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782CC-9051-4AE8-A931-459BECEB0C37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30D7A-372D-4EE3-9FB8-DFF890E38D61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68BDF-ED08-4BBB-A95A-829D201FBB14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4F46F9-0466-4768-9B84-17FC3B3E7573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CBAE13-2499-44B6-8575-6A9FC5443688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267BB-514D-4B94-862D-B977219B6BC4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12211-74FB-415E-9982-0E956EB24E1C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841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#4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44588" y="4291908"/>
            <a:ext cx="329036" cy="554103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8025A-5F5F-46D1-9B31-F5266641EC5A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AD2CEA-62A5-4D38-B87B-35791061FC3A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382AF9-A9EE-4E56-9285-B107E9C043C7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30AE9-C059-458F-8C9D-80662DBCE028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6E8F30-DC2B-4195-A041-F1FBFDB2098F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6F0AD-1E20-456A-9268-CB8B9F407960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06827-460B-4876-8E0A-C852061AAA79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93E36-522A-4B4F-AB68-2ABE0F022B60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A0FE8-A7C3-44AD-BE00-FC9C3F3CB7FC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CD8ACF-47F5-4F64-A7DF-AD3363B88AD8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5896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en-US" dirty="0"/>
              <a:t> &gt;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29923" y="5622503"/>
            <a:ext cx="329036" cy="554103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522412" y="116150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95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node is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dirty="0"/>
              <a:t> insert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-1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878805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1EADA560-644B-473A-8104-A7B33B65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96" y="2567206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2957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179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9912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2 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is left heavy </a:t>
            </a:r>
          </a:p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rotate         right</a:t>
            </a:r>
            <a:endParaRPr lang="en-US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89060" y="2209369"/>
            <a:ext cx="489750" cy="5116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0582" y="3317758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89060" y="3327147"/>
            <a:ext cx="618949" cy="5295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4962" y="2200397"/>
            <a:ext cx="550111" cy="520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6853" y="3327147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6612" y="26339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8063" y="26401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39402" y="37435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4479" y="3729646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2841" y="376330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8202" y="484897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3433" y="488335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0957" y="4876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1388" y="48734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5610" y="4428197"/>
            <a:ext cx="400005" cy="4445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0582" y="4436284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6743" y="4438109"/>
            <a:ext cx="325027" cy="4452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7389" y="4403988"/>
            <a:ext cx="410366" cy="4694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038284" y="119974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4308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0649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4074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5074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4571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499678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5631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1526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2569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2736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944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972" y="5517106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2927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877740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9D6CFD4F-E4BD-45BA-9A07-1665846E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43" y="33001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2568179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Curved Down Arrow 46">
            <a:extLst>
              <a:ext uri="{FF2B5EF4-FFF2-40B4-BE49-F238E27FC236}">
                <a16:creationId xmlns:a16="http://schemas.microsoft.com/office/drawing/2014/main" id="{D2B10D5C-25FD-4AEB-B8CA-43E08FE3D05C}"/>
              </a:ext>
            </a:extLst>
          </p:cNvPr>
          <p:cNvSpPr/>
          <p:nvPr/>
        </p:nvSpPr>
        <p:spPr>
          <a:xfrm rot="18705402">
            <a:off x="6617534" y="2104762"/>
            <a:ext cx="597191" cy="297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2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dirty="0"/>
              <a:t>AVL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Properties of AVL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Rotations in AVL (Double Left, Double Right)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AVL Insertion Algorithm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dirty="0"/>
              <a:t>AA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Properties of AA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Rotations in AA</a:t>
            </a:r>
          </a:p>
          <a:p>
            <a:pPr marL="1052406" lvl="2" indent="-442913">
              <a:lnSpc>
                <a:spcPct val="100000"/>
              </a:lnSpc>
              <a:buFontTx/>
              <a:buAutoNum type="arabicPeriod"/>
            </a:pPr>
            <a:r>
              <a:rPr lang="en-GB" sz="2600" dirty="0"/>
              <a:t>Skew</a:t>
            </a:r>
          </a:p>
          <a:p>
            <a:pPr marL="1052406" lvl="2" indent="-442913">
              <a:lnSpc>
                <a:spcPct val="100000"/>
              </a:lnSpc>
              <a:buFontTx/>
              <a:buAutoNum type="arabicPeriod"/>
            </a:pPr>
            <a:r>
              <a:rPr lang="en-GB" sz="2600" dirty="0"/>
              <a:t>Split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en-US" sz="30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        Switch parent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4" y="1143000"/>
            <a:ext cx="597931" cy="5569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329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Update height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1566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683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Update height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en-US" dirty="0"/>
              <a:t>        Balance is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15669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FC48D40-D8DE-422B-8AC5-F61E6B04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31" y="1873124"/>
            <a:ext cx="597931" cy="556994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8319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More: </a:t>
            </a:r>
            <a:r>
              <a:rPr lang="en-US" dirty="0">
                <a:hlinkClick r:id="rId2"/>
              </a:rPr>
              <a:t>https://en.wikipedia.org/wiki/AVL_tree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- #5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0427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1952" y="3444222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0261" y="3254930"/>
            <a:ext cx="516323" cy="5027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1579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2518" y="3297963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2277" y="26047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89433" y="27666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0772" y="38700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0144" y="3700462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18506" y="373411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8222" y="39123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6622" y="484761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7053" y="48442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5371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2408" y="4408925"/>
            <a:ext cx="325027" cy="44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3054" y="4374804"/>
            <a:ext cx="410366" cy="4694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5438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19739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0739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5941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2268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7001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299982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18612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8100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733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761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7716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1415" y="4418011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03" y="48541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9399" y="161027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3805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67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Delete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25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79412" y="2888444"/>
            <a:ext cx="2763058" cy="2197064"/>
            <a:chOff x="912295" y="2261901"/>
            <a:chExt cx="2763058" cy="21970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  <p:bldP spid="1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Delete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25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807806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313612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595604" y="2922264"/>
            <a:ext cx="2032208" cy="2209817"/>
            <a:chOff x="4062762" y="2261901"/>
            <a:chExt cx="2032208" cy="22098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2" y="2261901"/>
              <a:ext cx="2032208" cy="2209817"/>
              <a:chOff x="2845389" y="3634852"/>
              <a:chExt cx="2220847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8705402">
              <a:off x="4782740" y="2484448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765818" y="2936804"/>
            <a:ext cx="2393218" cy="2253501"/>
            <a:chOff x="8466355" y="2423234"/>
            <a:chExt cx="2393218" cy="225350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8466355" y="2423234"/>
              <a:ext cx="2393218" cy="1674997"/>
              <a:chOff x="3451089" y="3634852"/>
              <a:chExt cx="2615367" cy="1918223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800B71-A114-45B1-8CDF-3D59C97F5F66}"/>
              </a:ext>
            </a:extLst>
          </p:cNvPr>
          <p:cNvGrpSpPr/>
          <p:nvPr/>
        </p:nvGrpSpPr>
        <p:grpSpPr>
          <a:xfrm>
            <a:off x="379412" y="2888444"/>
            <a:ext cx="2763058" cy="2197064"/>
            <a:chOff x="912295" y="2261901"/>
            <a:chExt cx="2763058" cy="219706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4D89FE-4A17-413D-8980-B6926047BC87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DECD9828-577B-45DE-A989-5D66A30F3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Line 12">
                <a:extLst>
                  <a:ext uri="{FF2B5EF4-FFF2-40B4-BE49-F238E27FC236}">
                    <a16:creationId xmlns:a16="http://schemas.microsoft.com/office/drawing/2014/main" id="{AD400D9A-1CF9-4921-8D28-9D2677235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84CB08CC-60E2-429C-A50F-A1EF874BB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BC610E36-59D9-4701-99C0-CADEF53D0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1" name="Oval 5">
                <a:extLst>
                  <a:ext uri="{FF2B5EF4-FFF2-40B4-BE49-F238E27FC236}">
                    <a16:creationId xmlns:a16="http://schemas.microsoft.com/office/drawing/2014/main" id="{D3B06831-C866-4F41-94E0-470BBCF3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EBD92990-7EE3-4346-91E9-36C6C737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63" name="Oval 8">
                <a:extLst>
                  <a:ext uri="{FF2B5EF4-FFF2-40B4-BE49-F238E27FC236}">
                    <a16:creationId xmlns:a16="http://schemas.microsoft.com/office/drawing/2014/main" id="{E89407B1-6A7F-4983-9964-47FB6292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C066DCD6-22B1-41E1-B0CB-E99C1A15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690C2B24-A56C-4C47-99B8-1411A1BDA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634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Rotations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Left, Double Right Rotation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05039" flipV="1">
            <a:off x="5522242" y="1746133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8FD08-BBAA-4A54-BBF9-38174642A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10045" flipV="1">
            <a:off x="4431567" y="2409837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3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29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80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64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04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54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46158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25355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33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35522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1101" y="250263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3613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1939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7849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114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2" grpId="0" animBg="1"/>
      <p:bldP spid="33" grpId="0" animBg="1"/>
      <p:bldP spid="48" grpId="0" animBg="1"/>
      <p:bldP spid="60" grpId="0"/>
      <p:bldP spid="61" grpId="0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a node with opposite balanced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Rotation Problem (2)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29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80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64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04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54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46158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25355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33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35522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F0442416-4124-46E0-A20F-B156214F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484" y="1936169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Rotate Right 5 doesn’t solve it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1101" y="250263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D4AB8CCC-11F5-4911-B3B5-B70EDB563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846" y="2979668"/>
            <a:ext cx="456608" cy="5406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363235FB-FAB8-4723-A765-3CC946714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6147" y="4213195"/>
            <a:ext cx="430036" cy="5639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7011155B-4C4C-45D3-A4C0-6D2A42C5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095" y="3506858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0AFA39-DD3C-46C7-A0B3-9186E4CC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517" y="2286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641D46-A84D-4DE0-8B55-28CC9E51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591" y="469257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3EB93520-3835-4A2B-B736-352126F01828}"/>
              </a:ext>
            </a:extLst>
          </p:cNvPr>
          <p:cNvSpPr/>
          <p:nvPr/>
        </p:nvSpPr>
        <p:spPr>
          <a:xfrm>
            <a:off x="8982648" y="423841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9FCBDDBC-A3E0-4122-A755-E15B4605A437}"/>
              </a:ext>
            </a:extLst>
          </p:cNvPr>
          <p:cNvSpPr/>
          <p:nvPr/>
        </p:nvSpPr>
        <p:spPr>
          <a:xfrm flipH="1">
            <a:off x="7161212" y="297966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3AE912DC-79BC-4444-B891-C8C35C31321B}"/>
              </a:ext>
            </a:extLst>
          </p:cNvPr>
          <p:cNvSpPr/>
          <p:nvPr/>
        </p:nvSpPr>
        <p:spPr>
          <a:xfrm>
            <a:off x="8156147" y="542540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EA0C2BE9-B3E1-4892-9CF7-47C02257857B}"/>
              </a:ext>
            </a:extLst>
          </p:cNvPr>
          <p:cNvSpPr/>
          <p:nvPr/>
        </p:nvSpPr>
        <p:spPr>
          <a:xfrm flipH="1">
            <a:off x="7182543" y="5454059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F9B831-9DB2-4597-9D6C-A2A722F20B1B}"/>
              </a:ext>
            </a:extLst>
          </p:cNvPr>
          <p:cNvSpPr/>
          <p:nvPr/>
        </p:nvSpPr>
        <p:spPr>
          <a:xfrm>
            <a:off x="5931641" y="3779874"/>
            <a:ext cx="609600" cy="62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3613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1939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7849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36E35-47C3-40C1-8E7E-B6918766E564}"/>
              </a:ext>
            </a:extLst>
          </p:cNvPr>
          <p:cNvSpPr txBox="1"/>
          <p:nvPr/>
        </p:nvSpPr>
        <p:spPr>
          <a:xfrm>
            <a:off x="7243724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169D2-DCBF-464E-9125-D87D3C23FED8}"/>
              </a:ext>
            </a:extLst>
          </p:cNvPr>
          <p:cNvSpPr txBox="1"/>
          <p:nvPr/>
        </p:nvSpPr>
        <p:spPr>
          <a:xfrm>
            <a:off x="9146564" y="324997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5A5ABC-23E7-4D1E-A42F-582A81F72249}"/>
              </a:ext>
            </a:extLst>
          </p:cNvPr>
          <p:cNvSpPr txBox="1"/>
          <p:nvPr/>
        </p:nvSpPr>
        <p:spPr>
          <a:xfrm>
            <a:off x="8356972" y="1827645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278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Right Rotation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Right-Left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295164" y="1912584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E59FB-81D4-4C61-A6CC-9E6284BD3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95361" y="1912584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Right (node) with negatively balanced Left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392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66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167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64745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55334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B7A78-7BEF-4CE2-BEC2-F649ECBA40D7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43AC71-48E8-45CA-BC58-E09597B20029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849DB-53CA-4791-89A6-81D1EAF1E76C}"/>
              </a:ext>
            </a:extLst>
          </p:cNvPr>
          <p:cNvSpPr txBox="1"/>
          <p:nvPr/>
        </p:nvSpPr>
        <p:spPr>
          <a:xfrm>
            <a:off x="6640581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854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Left Rotate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39222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6662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16763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6474535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 flipH="1">
            <a:off x="5533431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13921607">
            <a:off x="5723276" y="3703404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B358D-C224-491F-A5D9-C52243A40C50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A1A2-4EF8-40B5-9DEB-44E5988BBEF0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9624E-C98B-468E-B4F1-B24230855DE8}"/>
              </a:ext>
            </a:extLst>
          </p:cNvPr>
          <p:cNvSpPr txBox="1"/>
          <p:nvPr/>
        </p:nvSpPr>
        <p:spPr>
          <a:xfrm>
            <a:off x="6640581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952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48010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867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Right Rotate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>
            <a:off x="6597065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3618976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>
            <a:off x="4491025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460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72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144" y="1970215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Reduced to Single Right (5)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18948267">
            <a:off x="4645402" y="247930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3885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4709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7412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83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5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2355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4580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Balance Restored!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4111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7690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1637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 flipH="1">
            <a:off x="4503954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>
            <a:off x="5465227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90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882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>
            <a:off x="7481987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 flipH="1">
            <a:off x="65248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89668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5885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3954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450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Double Left Rotation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Left-Right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5658657" y="1912584"/>
            <a:ext cx="1922104" cy="1981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DEA09-4A9C-4E0D-851A-B47A48CDAA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4210855" y="1912584"/>
            <a:ext cx="1922104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59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Left (node) with positively balanced Right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4529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5275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383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09883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4858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73963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2138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5096493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>
            <a:off x="6015470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9848F-22BC-4AB0-B5DF-6076DBE63A58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8B4B2-9572-4441-9C0F-A8EAE1771A41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1CFE6-AC3C-4C40-B346-1051EF7B5CCC}"/>
              </a:ext>
            </a:extLst>
          </p:cNvPr>
          <p:cNvSpPr txBox="1"/>
          <p:nvPr/>
        </p:nvSpPr>
        <p:spPr>
          <a:xfrm>
            <a:off x="4983724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656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AVL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and Rotations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19B089-90A8-4E72-A0B5-7B110798AD91}"/>
              </a:ext>
            </a:extLst>
          </p:cNvPr>
          <p:cNvGrpSpPr/>
          <p:nvPr/>
        </p:nvGrpSpPr>
        <p:grpSpPr>
          <a:xfrm>
            <a:off x="2265362" y="1219200"/>
            <a:ext cx="7658101" cy="3396201"/>
            <a:chOff x="1522412" y="1066800"/>
            <a:chExt cx="8763000" cy="38862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EF9F780-DC28-49BF-9D0C-BFA39E98A9F2}"/>
                </a:ext>
              </a:extLst>
            </p:cNvPr>
            <p:cNvSpPr/>
            <p:nvPr/>
          </p:nvSpPr>
          <p:spPr>
            <a:xfrm>
              <a:off x="1522412" y="1066800"/>
              <a:ext cx="8763000" cy="3886200"/>
            </a:xfrm>
            <a:prstGeom prst="roundRect">
              <a:avLst>
                <a:gd name="adj" fmla="val 44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26" name="Picture 2" descr="Image result for avl tree icon">
              <a:extLst>
                <a:ext uri="{FF2B5EF4-FFF2-40B4-BE49-F238E27FC236}">
                  <a16:creationId xmlns:a16="http://schemas.microsoft.com/office/drawing/2014/main" id="{5B614F03-8BD8-427E-9447-95E6B3513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551" y="1272381"/>
              <a:ext cx="7632722" cy="3398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Right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4529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5275" y="4144442"/>
            <a:ext cx="604478" cy="5976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3830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09883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4858" y="4693776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73963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2138" y="4154832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5096493" y="5443754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3" name="Right Triangle 32"/>
          <p:cNvSpPr/>
          <p:nvPr/>
        </p:nvSpPr>
        <p:spPr>
          <a:xfrm>
            <a:off x="6015470" y="5463111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7678393" flipH="1">
            <a:off x="5268899" y="3703404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3D11B-1E17-47C9-BBAA-F69AED77D84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03694-7A9B-4080-B0B0-DB18B86EB898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5DF56-27B9-4546-871F-C5F99A2229CD}"/>
              </a:ext>
            </a:extLst>
          </p:cNvPr>
          <p:cNvSpPr txBox="1"/>
          <p:nvPr/>
        </p:nvSpPr>
        <p:spPr>
          <a:xfrm>
            <a:off x="4983724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51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1607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184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Rotate Left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374" y="1912610"/>
            <a:ext cx="2354827" cy="960823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Reduced to Single Left (5)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706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1007" y="2254865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7060" y="342194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0" name="Right Triangle 29"/>
          <p:cNvSpPr/>
          <p:nvPr/>
        </p:nvSpPr>
        <p:spPr>
          <a:xfrm flipH="1">
            <a:off x="4961140" y="2905098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917102" y="544375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2" name="Right Triangle 31"/>
          <p:cNvSpPr/>
          <p:nvPr/>
        </p:nvSpPr>
        <p:spPr>
          <a:xfrm flipH="1">
            <a:off x="7067180" y="542408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357" y="4104904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09925" y="4682265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978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2651733" flipH="1">
            <a:off x="6347330" y="247930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668BF-E7F1-46A9-9B92-110E257C5FF1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79C3-88CB-49DC-8C76-0DEA74AB3C59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A0958-2B6A-4472-91CE-F2068D718661}"/>
              </a:ext>
            </a:extLst>
          </p:cNvPr>
          <p:cNvSpPr txBox="1"/>
          <p:nvPr/>
        </p:nvSpPr>
        <p:spPr>
          <a:xfrm>
            <a:off x="8157873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55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424573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4277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Update Balance (4)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- Double Rotations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1412" y="2920585"/>
            <a:ext cx="520335" cy="5990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0713" y="2254865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6766" y="342194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Right Triangle 30"/>
          <p:cNvSpPr/>
          <p:nvPr/>
        </p:nvSpPr>
        <p:spPr>
          <a:xfrm>
            <a:off x="7031830" y="4157498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698D465-BAC2-4270-B3CD-E7CF0C4047BF}"/>
              </a:ext>
            </a:extLst>
          </p:cNvPr>
          <p:cNvSpPr/>
          <p:nvPr/>
        </p:nvSpPr>
        <p:spPr>
          <a:xfrm flipH="1">
            <a:off x="6092684" y="415210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3913" y="3456323"/>
            <a:ext cx="817455" cy="761489"/>
          </a:xfrm>
          <a:prstGeom prst="ellipse">
            <a:avLst/>
          </a:prstGeom>
          <a:solidFill>
            <a:srgbClr val="00B0F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393" y="2920584"/>
            <a:ext cx="488583" cy="59196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319970D-4B17-4622-8475-0A6314D0DF2D}"/>
              </a:ext>
            </a:extLst>
          </p:cNvPr>
          <p:cNvSpPr/>
          <p:nvPr/>
        </p:nvSpPr>
        <p:spPr>
          <a:xfrm flipH="1">
            <a:off x="4075924" y="4163467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E7917F55-3D39-4767-BB1F-845400853696}"/>
              </a:ext>
            </a:extLst>
          </p:cNvPr>
          <p:cNvSpPr/>
          <p:nvPr/>
        </p:nvSpPr>
        <p:spPr>
          <a:xfrm>
            <a:off x="5010942" y="4188834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3724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1113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4643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3240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22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79412" y="2888444"/>
            <a:ext cx="2763058" cy="2199756"/>
            <a:chOff x="912295" y="2261901"/>
            <a:chExt cx="2763058" cy="219975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2C664016-46A3-4EFB-BF6E-EC6B83500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Oval 10">
                <a:extLst>
                  <a:ext uri="{FF2B5EF4-FFF2-40B4-BE49-F238E27FC236}">
                    <a16:creationId xmlns:a16="http://schemas.microsoft.com/office/drawing/2014/main" id="{E8A9A5E2-DA87-4BFD-9FA2-BB921B6D6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22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Quiz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06ED59-F201-46EA-A73C-A6065A266A40}"/>
              </a:ext>
            </a:extLst>
          </p:cNvPr>
          <p:cNvGrpSpPr/>
          <p:nvPr/>
        </p:nvGrpSpPr>
        <p:grpSpPr>
          <a:xfrm>
            <a:off x="379412" y="2888444"/>
            <a:ext cx="2763058" cy="2199756"/>
            <a:chOff x="912295" y="2261901"/>
            <a:chExt cx="2763058" cy="2199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18AFDE-0CCF-4402-AB3D-8E394EB34FDC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B13918A0-E16C-44CC-809B-B9DB7A7B5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B7E8CE9-A719-4D3D-9D8A-7D2E50B5A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20FFC903-F234-4B92-9E05-A1C1A640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F0ED35C0-9658-4E75-B1D1-68D01A9D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808E67C1-E11F-4A23-9F5F-945814B1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9" name="Oval 5">
                <a:extLst>
                  <a:ext uri="{FF2B5EF4-FFF2-40B4-BE49-F238E27FC236}">
                    <a16:creationId xmlns:a16="http://schemas.microsoft.com/office/drawing/2014/main" id="{8F5A8ED6-DE25-4D5B-B179-E6DFC932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8CBF9E37-E3DF-4871-89B3-0D6AC856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60EAF642-CA89-4F7F-B3F1-6084E786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66DF469D-7DCA-4700-A676-91B8D9E0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C5E9402F-064A-434B-95C5-CF52C357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166E0A7-4E42-48AF-BC91-FEB54538C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351212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513503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156310" y="2922264"/>
            <a:ext cx="2939666" cy="3104313"/>
            <a:chOff x="4062763" y="2261901"/>
            <a:chExt cx="2939666" cy="3104313"/>
          </a:xfrm>
        </p:grpSpPr>
        <p:sp>
          <p:nvSpPr>
            <p:cNvPr id="75" name="Oval 8">
              <a:extLst>
                <a:ext uri="{FF2B5EF4-FFF2-40B4-BE49-F238E27FC236}">
                  <a16:creationId xmlns:a16="http://schemas.microsoft.com/office/drawing/2014/main" id="{8E0546CD-8C43-4C76-BF10-02B6FA82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Line 15">
                <a:extLst>
                  <a:ext uri="{FF2B5EF4-FFF2-40B4-BE49-F238E27FC236}">
                    <a16:creationId xmlns:a16="http://schemas.microsoft.com/office/drawing/2014/main" id="{362C1DBE-EB64-4A31-A7E4-B7B49329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7C07B6BA-BDF3-4093-B816-810464C87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3" name="Oval 5">
                <a:extLst>
                  <a:ext uri="{FF2B5EF4-FFF2-40B4-BE49-F238E27FC236}">
                    <a16:creationId xmlns:a16="http://schemas.microsoft.com/office/drawing/2014/main" id="{5D3D01A3-7018-4DA7-B1A8-D51C06665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7" name="Oval 10">
                <a:extLst>
                  <a:ext uri="{FF2B5EF4-FFF2-40B4-BE49-F238E27FC236}">
                    <a16:creationId xmlns:a16="http://schemas.microsoft.com/office/drawing/2014/main" id="{E4A910E1-F100-45E0-A475-C8B76019D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B2BC232A-CE96-42E5-B60A-4913A088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Curved Up Arrow 45">
              <a:extLst>
                <a:ext uri="{FF2B5EF4-FFF2-40B4-BE49-F238E27FC236}">
                  <a16:creationId xmlns:a16="http://schemas.microsoft.com/office/drawing/2014/main" id="{B2363562-84A7-4B5C-8722-7EE9952BC142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211566" y="2936805"/>
            <a:ext cx="3470236" cy="2253500"/>
            <a:chOff x="7912103" y="2423235"/>
            <a:chExt cx="3470236" cy="22535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7912103" y="2423235"/>
              <a:ext cx="3470236" cy="2243344"/>
              <a:chOff x="2845389" y="3634852"/>
              <a:chExt cx="3792358" cy="2569099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" name="Line 12">
                <a:extLst>
                  <a:ext uri="{FF2B5EF4-FFF2-40B4-BE49-F238E27FC236}">
                    <a16:creationId xmlns:a16="http://schemas.microsoft.com/office/drawing/2014/main" id="{E63D485B-6425-421E-8549-94F44687F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1" name="Line 13">
                <a:extLst>
                  <a:ext uri="{FF2B5EF4-FFF2-40B4-BE49-F238E27FC236}">
                    <a16:creationId xmlns:a16="http://schemas.microsoft.com/office/drawing/2014/main" id="{5B6BFB26-CF05-4F06-A79A-C25768EC2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15" name="Oval 5">
                <a:extLst>
                  <a:ext uri="{FF2B5EF4-FFF2-40B4-BE49-F238E27FC236}">
                    <a16:creationId xmlns:a16="http://schemas.microsoft.com/office/drawing/2014/main" id="{0E17C07E-37C3-404F-97C2-47A974802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997" y="5553076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7" name="Oval 8">
                <a:extLst>
                  <a:ext uri="{FF2B5EF4-FFF2-40B4-BE49-F238E27FC236}">
                    <a16:creationId xmlns:a16="http://schemas.microsoft.com/office/drawing/2014/main" id="{61F41409-5773-495B-85F7-4FF95A6B7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8" name="Oval 9">
                <a:extLst>
                  <a:ext uri="{FF2B5EF4-FFF2-40B4-BE49-F238E27FC236}">
                    <a16:creationId xmlns:a16="http://schemas.microsoft.com/office/drawing/2014/main" id="{349C8E2E-CAC5-4970-A3B9-05C11F94E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DEC6B200-E24F-4FD1-B56C-1E6BBE6C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9841" y="3758817"/>
              <a:ext cx="282694" cy="33941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751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AVL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62080"/>
              </p:ext>
            </p:extLst>
          </p:nvPr>
        </p:nvGraphicFramePr>
        <p:xfrm>
          <a:off x="673091" y="1851660"/>
          <a:ext cx="10831521" cy="3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521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AVL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2302"/>
                  </a:ext>
                </a:extLst>
              </a:tr>
            </a:tbl>
          </a:graphicData>
        </a:graphic>
      </p:graphicFrame>
      <p:sp>
        <p:nvSpPr>
          <p:cNvPr id="5" name="AutoShape 5">
            <a:extLst>
              <a:ext uri="{FF2B5EF4-FFF2-40B4-BE49-F238E27FC236}">
                <a16:creationId xmlns:a16="http://schemas.microsoft.com/office/drawing/2014/main" id="{F1D63262-5D71-4BC5-8BDE-DE1D321C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2" y="5334000"/>
            <a:ext cx="3352800" cy="960823"/>
          </a:xfrm>
          <a:prstGeom prst="wedgeRoundRectCallout">
            <a:avLst>
              <a:gd name="adj1" fmla="val -57047"/>
              <a:gd name="adj2" fmla="val -496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Insert/Delete perform O(</a:t>
            </a:r>
            <a:r>
              <a:rPr lang="en-US" sz="2600" dirty="0" err="1">
                <a:solidFill>
                  <a:srgbClr val="FFFFFF"/>
                </a:solidFill>
              </a:rPr>
              <a:t>lgN</a:t>
            </a:r>
            <a:r>
              <a:rPr lang="en-US" sz="2600" dirty="0">
                <a:solidFill>
                  <a:srgbClr val="FFFFFF"/>
                </a:solidFill>
              </a:rPr>
              <a:t>) rotations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AVL tree</a:t>
            </a:r>
            <a:r>
              <a:rPr lang="en-US" dirty="0"/>
              <a:t> </a:t>
            </a:r>
            <a:r>
              <a:rPr lang="en-US" noProof="1"/>
              <a:t>is a </a:t>
            </a:r>
            <a:r>
              <a:rPr lang="en-US" dirty="0"/>
              <a:t>self-balancing binary-search tree (</a:t>
            </a:r>
            <a:r>
              <a:rPr lang="en-US" dirty="0">
                <a:hlinkClick r:id="rId3"/>
              </a:rPr>
              <a:t>visualization</a:t>
            </a:r>
            <a:r>
              <a:rPr lang="en-US" dirty="0"/>
              <a:t>)</a:t>
            </a:r>
          </a:p>
          <a:p>
            <a:pPr lvl="1"/>
            <a:r>
              <a:rPr lang="en-US" noProof="1"/>
              <a:t>Height of two subtrees can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differ by at most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32612" y="3357669"/>
          <a:ext cx="392861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Worst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8B325-49EE-4864-A9D8-C006CE1981F3}"/>
              </a:ext>
            </a:extLst>
          </p:cNvPr>
          <p:cNvGrpSpPr/>
          <p:nvPr/>
        </p:nvGrpSpPr>
        <p:grpSpPr>
          <a:xfrm>
            <a:off x="1712535" y="3048000"/>
            <a:ext cx="3905546" cy="2960790"/>
            <a:chOff x="2845389" y="3634852"/>
            <a:chExt cx="3185524" cy="2530704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18C85CA-D007-4152-A23A-2C47E61AB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DABB914A-11FE-426C-8F90-C928AAA24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59C9496E-2FBD-4584-A60C-0715ED1D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BF3B9FA2-AE28-4B1E-BBAB-D9A098831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C5EB970C-5D70-4619-95B4-D28259C1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9BB4A21E-DEB2-4A91-B64E-B78A73EF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51BD30CE-3288-455E-94E2-12D92CEC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9E4D41E3-7004-4A7D-BC68-2CEF2D19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9A63B631-CF16-43A7-9A16-CC13FCE2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1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AVL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49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Balancing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BDF157-B310-4F61-A38E-84050F9C8BA2}"/>
              </a:ext>
            </a:extLst>
          </p:cNvPr>
          <p:cNvGrpSpPr/>
          <p:nvPr/>
        </p:nvGrpSpPr>
        <p:grpSpPr>
          <a:xfrm>
            <a:off x="4678746" y="1524000"/>
            <a:ext cx="2939666" cy="3104313"/>
            <a:chOff x="4062763" y="2261901"/>
            <a:chExt cx="2939666" cy="3104313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85D7844C-BCDA-4094-A14A-2E1994C8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E2177D-D921-4393-95EF-8B58C469D9F7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22" name="Line 11">
                <a:extLst>
                  <a:ext uri="{FF2B5EF4-FFF2-40B4-BE49-F238E27FC236}">
                    <a16:creationId xmlns:a16="http://schemas.microsoft.com/office/drawing/2014/main" id="{71FABEDD-F1A2-4AD2-ABC6-E272D5A4C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E3182A69-9F61-48B8-9561-4F1F3B5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5A7235A8-9441-4D99-A40D-048E6C823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15">
                <a:extLst>
                  <a:ext uri="{FF2B5EF4-FFF2-40B4-BE49-F238E27FC236}">
                    <a16:creationId xmlns:a16="http://schemas.microsoft.com/office/drawing/2014/main" id="{B3DE4606-96D2-4D3F-BA65-9B1F6456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A670B35-FE09-4074-A39E-D9EE33A7B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Oval 4">
                <a:extLst>
                  <a:ext uri="{FF2B5EF4-FFF2-40B4-BE49-F238E27FC236}">
                    <a16:creationId xmlns:a16="http://schemas.microsoft.com/office/drawing/2014/main" id="{F905D227-F046-4C01-98CC-86FE2B834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348EDA10-8D17-4EDF-B034-3F710CB0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FBC6738F-0125-4389-B907-2F23024EC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49AA8B05-CC02-4170-9939-0006230E4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823CD565-F912-4404-8BE8-E6ED66D58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0">
                <a:extLst>
                  <a:ext uri="{FF2B5EF4-FFF2-40B4-BE49-F238E27FC236}">
                    <a16:creationId xmlns:a16="http://schemas.microsoft.com/office/drawing/2014/main" id="{56E44B56-ACFD-4FB1-8353-88302640C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E8100C0-BC54-45D7-886A-F0072DBB7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Curved Up Arrow 45">
              <a:extLst>
                <a:ext uri="{FF2B5EF4-FFF2-40B4-BE49-F238E27FC236}">
                  <a16:creationId xmlns:a16="http://schemas.microsoft.com/office/drawing/2014/main" id="{10B5561D-817A-494E-BA76-FE4A988D9FB6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46">
              <a:extLst>
                <a:ext uri="{FF2B5EF4-FFF2-40B4-BE49-F238E27FC236}">
                  <a16:creationId xmlns:a16="http://schemas.microsoft.com/office/drawing/2014/main" id="{2ED174C8-09CE-49CB-A6FE-89014CE39978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 node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left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node.Left.Right;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UpdateHeight(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Node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5" y="997089"/>
            <a:ext cx="109439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Balance(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Node&lt;T&gt;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balance = Height(node.Left) - Height(node.Right);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&lt; -1)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 child is heavy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balance = Height(node.Right.Left) - Height(node.Right.Right);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&lt;= 0)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RotateLeft(node);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node.Right = RotateRight(node.Right);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RotateLeft(node);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&gt; 1)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 child is heavy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balance = Height(node.Left.Left) - Height(node.Left.Right);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(balance &gt;= 0)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node.Left = RotateLeft(node.Left);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RotateRight(node);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6923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AVL Tree -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Utilizes the concept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 - </a:t>
            </a:r>
            <a:r>
              <a:rPr lang="en-GB" dirty="0"/>
              <a:t>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number of left links</a:t>
            </a:r>
            <a:r>
              <a:rPr lang="en-GB" dirty="0"/>
              <a:t> on the path to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GB" dirty="0"/>
              <a:t> node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357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818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57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724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12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5746098" y="3785182"/>
            <a:ext cx="1174573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648559" y="3785182"/>
            <a:ext cx="1519512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221465" y="4857451"/>
            <a:ext cx="699206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7498698" y="4857451"/>
            <a:ext cx="735242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3648559" y="4857107"/>
            <a:ext cx="584081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2393298" y="4857107"/>
            <a:ext cx="677234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7D3069-59D3-406C-9D4F-6A54567DEB11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1695557" y="5948850"/>
            <a:ext cx="119714" cy="235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0EB097-1DBC-45EA-BCC4-D31D0707980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168332" y="5984483"/>
            <a:ext cx="64308" cy="226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5D47DD-638C-459E-9F9A-E5B699BAAD3D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5600106" y="5978034"/>
            <a:ext cx="43332" cy="233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62A497-FD80-42BA-B9EF-6E51D340427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189793" y="5957990"/>
            <a:ext cx="44147" cy="253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A22964-D881-4C5F-AC2C-59A55DE1D4F9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2393298" y="5948850"/>
            <a:ext cx="105406" cy="206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2AD5D9-157F-4616-A26A-EF472D5EF407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809292" y="5984483"/>
            <a:ext cx="87655" cy="226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E8260D-4986-40CD-ABEF-A21821CE502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6221465" y="5978034"/>
            <a:ext cx="111919" cy="20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8810592" y="5957990"/>
            <a:ext cx="72096" cy="253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71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AA tree invariants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dirty="0"/>
              <a:t> of 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leaf node</a:t>
            </a:r>
            <a:r>
              <a:rPr lang="en-GB" dirty="0"/>
              <a:t>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</a:p>
          <a:p>
            <a:pPr lvl="1"/>
            <a:r>
              <a:rPr lang="en-GB" dirty="0"/>
              <a:t>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left child</a:t>
            </a:r>
            <a:r>
              <a:rPr lang="en-GB" dirty="0"/>
              <a:t> has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 less</a:t>
            </a:r>
            <a:r>
              <a:rPr lang="en-GB" dirty="0"/>
              <a:t> than its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 lvl="1"/>
            <a:r>
              <a:rPr lang="en-GB" dirty="0"/>
              <a:t>Every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child</a:t>
            </a:r>
            <a:r>
              <a:rPr lang="en-GB" dirty="0"/>
              <a:t> has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equal</a:t>
            </a:r>
            <a:r>
              <a:rPr lang="en-GB" dirty="0"/>
              <a:t> to or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one less</a:t>
            </a:r>
            <a:r>
              <a:rPr lang="en-GB" dirty="0"/>
              <a:t> than its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parent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Right grandchildren</a:t>
            </a:r>
            <a:r>
              <a:rPr lang="en-GB" dirty="0"/>
              <a:t> have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levels</a:t>
            </a:r>
            <a:r>
              <a:rPr lang="en-GB" dirty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less</a:t>
            </a:r>
            <a:r>
              <a:rPr lang="en-GB" dirty="0"/>
              <a:t> than their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grandparents</a:t>
            </a:r>
          </a:p>
          <a:p>
            <a:pPr lvl="1"/>
            <a:r>
              <a:rPr lang="en-GB" dirty="0"/>
              <a:t>Every node of level greater than one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has two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</p:spTree>
    <p:extLst>
      <p:ext uri="{BB962C8B-B14F-4D97-AF65-F5344CB8AC3E}">
        <p14:creationId xmlns:p14="http://schemas.microsoft.com/office/powerpoint/2010/main" val="36617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Right horizontal links are possible</a:t>
            </a:r>
          </a:p>
          <a:p>
            <a:r>
              <a:rPr lang="en-GB" dirty="0"/>
              <a:t>Left horizontal links are not allowed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C3318B0-871C-4616-9282-E92E3B1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735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CDEA8730-7733-46AD-B520-8179666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3AA27F3F-F849-4579-A54D-D0B8D351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DF0CB0E-603B-46B8-9585-FC396B48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A7AB0D31-EA30-44DB-942D-13B6A3CF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F2AB9730-1FC7-42FD-940D-7880E4E1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DC2FC755-8F34-4F74-865A-7603A0590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0FCBA-A943-49AB-BCD1-BFECB5447954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575476" y="3785182"/>
            <a:ext cx="1202195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473670-1342-45DF-9DDF-B9DCDDAC35EC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2296353" y="3785182"/>
            <a:ext cx="1701096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20E03-9C64-4C37-8FE8-7E433F06BD56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2912F-257B-4536-B386-E7E8A99B622B}"/>
              </a:ext>
            </a:extLst>
          </p:cNvPr>
          <p:cNvCxnSpPr>
            <a:cxnSpLocks/>
            <a:stCxn id="18" idx="1"/>
            <a:endCxn id="1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DB123-9F87-4726-BE08-8D0269666418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2296353" y="4857107"/>
            <a:ext cx="892179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AC687D-9C47-41AB-AD57-386294A2258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43B8E5-61C5-4AAA-8B8E-6B6273359357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9">
            <a:extLst>
              <a:ext uri="{FF2B5EF4-FFF2-40B4-BE49-F238E27FC236}">
                <a16:creationId xmlns:a16="http://schemas.microsoft.com/office/drawing/2014/main" id="{22E1A468-C4C0-4F31-92BD-02A33588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11F77F-A566-4CAD-A303-6BF453521C44}"/>
              </a:ext>
            </a:extLst>
          </p:cNvPr>
          <p:cNvCxnSpPr>
            <a:cxnSpLocks/>
            <a:stCxn id="40" idx="6"/>
            <a:endCxn id="14" idx="2"/>
          </p:cNvCxnSpPr>
          <p:nvPr/>
        </p:nvCxnSpPr>
        <p:spPr>
          <a:xfrm>
            <a:off x="2718920" y="5715255"/>
            <a:ext cx="35018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9">
            <a:extLst>
              <a:ext uri="{FF2B5EF4-FFF2-40B4-BE49-F238E27FC236}">
                <a16:creationId xmlns:a16="http://schemas.microsoft.com/office/drawing/2014/main" id="{C888A957-9C9C-4B0C-969E-BFFF0C4E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5330702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Skew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right rotation</a:t>
            </a:r>
          </a:p>
          <a:p>
            <a:r>
              <a:rPr lang="en-GB" dirty="0"/>
              <a:t>Skew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creates a horizontal left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C5E376A-52D3-40F4-B51E-60E4DB8A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5AD7F519-BC2B-443D-951C-75BF32C4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453F4A21-3576-4013-A355-BD4540AA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6A73C461-5E30-4FB9-A460-1AAF01AA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B2AEC6D0-5671-4D4A-8D33-C7CF5D6D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173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C8B1C6BB-FB71-464E-8207-25A59896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F23E45C-6459-4D16-B3BD-5073E06B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274704-16CB-47D6-8EA7-45570AE0BACE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46D0C8-6EAC-42F2-8C6D-7788521E702B}"/>
              </a:ext>
            </a:extLst>
          </p:cNvPr>
          <p:cNvCxnSpPr>
            <a:cxnSpLocks/>
            <a:stCxn id="27" idx="3"/>
            <a:endCxn id="30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40A6-A740-4798-83F1-2F4B24D28452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CFCFDE-1AC9-4558-8107-49A86F425445}"/>
              </a:ext>
            </a:extLst>
          </p:cNvPr>
          <p:cNvCxnSpPr>
            <a:cxnSpLocks/>
            <a:stCxn id="37" idx="1"/>
            <a:endCxn id="28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7C12B4-DCD9-4AB1-B8EC-D4E2C9B272FA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2296353" y="4857107"/>
            <a:ext cx="939248" cy="588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074F42-5B24-4DC8-A8E1-26F66877878B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5F2E1B-EBE0-49E8-A8BB-05BC98E9296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9">
            <a:extLst>
              <a:ext uri="{FF2B5EF4-FFF2-40B4-BE49-F238E27FC236}">
                <a16:creationId xmlns:a16="http://schemas.microsoft.com/office/drawing/2014/main" id="{3CEA0A6E-8F82-4F64-862C-3F7F840D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320BA7-14E8-481F-A101-7187A1F6A1C9}"/>
              </a:ext>
            </a:extLst>
          </p:cNvPr>
          <p:cNvCxnSpPr>
            <a:cxnSpLocks/>
            <a:stCxn id="51" idx="6"/>
            <a:endCxn id="33" idx="2"/>
          </p:cNvCxnSpPr>
          <p:nvPr/>
        </p:nvCxnSpPr>
        <p:spPr>
          <a:xfrm>
            <a:off x="2718920" y="5715255"/>
            <a:ext cx="39725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ED43F5ED-58B3-453A-979C-274172F2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5330702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Curved Down Arrow 21">
            <a:extLst>
              <a:ext uri="{FF2B5EF4-FFF2-40B4-BE49-F238E27FC236}">
                <a16:creationId xmlns:a16="http://schemas.microsoft.com/office/drawing/2014/main" id="{E7995E17-F823-437F-8BBA-45B0F43AE755}"/>
              </a:ext>
            </a:extLst>
          </p:cNvPr>
          <p:cNvSpPr/>
          <p:nvPr/>
        </p:nvSpPr>
        <p:spPr>
          <a:xfrm>
            <a:off x="3590543" y="5250425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Skew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right rotation</a:t>
            </a:r>
          </a:p>
          <a:p>
            <a:r>
              <a:rPr lang="en-GB" dirty="0"/>
              <a:t>Skew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creates a horizontal left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(2)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6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left rotation</a:t>
            </a:r>
          </a:p>
          <a:p>
            <a:r>
              <a:rPr lang="en-GB" dirty="0"/>
              <a:t>Split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two consecutive right horizontal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6355698" y="4857451"/>
            <a:ext cx="380154" cy="55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7431932" y="5686071"/>
            <a:ext cx="288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2"/>
            <a:endCxn id="51" idx="6"/>
          </p:cNvCxnSpPr>
          <p:nvPr/>
        </p:nvCxnSpPr>
        <p:spPr>
          <a:xfrm flipH="1">
            <a:off x="8532812" y="5686071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5301518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Curved Down Arrow 21">
            <a:extLst>
              <a:ext uri="{FF2B5EF4-FFF2-40B4-BE49-F238E27FC236}">
                <a16:creationId xmlns:a16="http://schemas.microsoft.com/office/drawing/2014/main" id="{4978D4ED-29EB-4955-BCFC-6FC845F2E320}"/>
              </a:ext>
            </a:extLst>
          </p:cNvPr>
          <p:cNvSpPr/>
          <p:nvPr/>
        </p:nvSpPr>
        <p:spPr>
          <a:xfrm flipH="1">
            <a:off x="6426757" y="5228536"/>
            <a:ext cx="522669" cy="3274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Height difference is measured by a balance factor (BF)</a:t>
            </a:r>
            <a:endParaRPr lang="bg-BG" noProof="1"/>
          </a:p>
          <a:p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BF(Tree)</a:t>
            </a:r>
            <a:r>
              <a:rPr lang="en-GB" noProof="1">
                <a:latin typeface="+mj-lt"/>
              </a:rPr>
              <a:t>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Height(Left)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Height(Right)</a:t>
            </a:r>
          </a:p>
          <a:p>
            <a:pPr lvl="1"/>
            <a:r>
              <a:rPr lang="en-US" dirty="0"/>
              <a:t>BF of any node is in the range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</a:t>
            </a:r>
          </a:p>
          <a:p>
            <a:pPr lvl="1"/>
            <a:r>
              <a:rPr lang="en-US" dirty="0"/>
              <a:t>If BF becomes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dirty="0"/>
              <a:t> rebalance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28695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3311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0134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3907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4429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660866" y="2221367"/>
            <a:ext cx="3905546" cy="2960790"/>
            <a:chOff x="2845389" y="3634852"/>
            <a:chExt cx="3185524" cy="2530704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329317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1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operation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single left rotation</a:t>
            </a:r>
          </a:p>
          <a:p>
            <a:r>
              <a:rPr lang="en-GB" dirty="0"/>
              <a:t>Split when an insertion or deletion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two consecutive right horizontal links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31352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58FF76CC-A8D5-42C3-8938-B0B05153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957" y="42074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F595E36F-EE3A-46ED-8588-D4DEA18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2071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61E16169-20C0-4B53-B1CA-769F0293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298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AA535D47-95D6-43A3-BAD5-7D22D86A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04" y="5334511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70090AFA-757E-43E9-9E71-B7F196F9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53280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875DE55C-6164-4671-B171-A1CB2F52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24" y="5301518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8FD2E2-739E-4BC9-85C3-96C517CDC7B8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4582353" y="3785182"/>
            <a:ext cx="1195318" cy="533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5A090F-A5E7-4FCE-AE72-40E55AA93775}"/>
              </a:ext>
            </a:extLst>
          </p:cNvPr>
          <p:cNvCxnSpPr>
            <a:cxnSpLocks/>
            <a:stCxn id="30" idx="3"/>
            <a:endCxn id="33" idx="7"/>
          </p:cNvCxnSpPr>
          <p:nvPr/>
        </p:nvCxnSpPr>
        <p:spPr>
          <a:xfrm flipH="1">
            <a:off x="2296353" y="3785182"/>
            <a:ext cx="1707973" cy="533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A395EC-0DA4-4544-BA40-F7D21EB9B165}"/>
              </a:ext>
            </a:extLst>
          </p:cNvPr>
          <p:cNvCxnSpPr>
            <a:cxnSpLocks/>
            <a:stCxn id="42" idx="7"/>
            <a:endCxn id="31" idx="3"/>
          </p:cNvCxnSpPr>
          <p:nvPr/>
        </p:nvCxnSpPr>
        <p:spPr>
          <a:xfrm flipV="1">
            <a:off x="5496753" y="4857451"/>
            <a:ext cx="280918" cy="582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D8D8D-A359-49A2-B312-1EE3D77FF9B8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6475412" y="4575553"/>
            <a:ext cx="1241892" cy="126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70BABC-86B6-4FBE-AC27-27F4F4E8FB18}"/>
              </a:ext>
            </a:extLst>
          </p:cNvPr>
          <p:cNvCxnSpPr>
            <a:cxnSpLocks/>
            <a:stCxn id="53" idx="1"/>
            <a:endCxn id="33" idx="5"/>
          </p:cNvCxnSpPr>
          <p:nvPr/>
        </p:nvCxnSpPr>
        <p:spPr>
          <a:xfrm flipH="1" flipV="1">
            <a:off x="2296353" y="4857107"/>
            <a:ext cx="358779" cy="586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BC9120-1937-49F3-A347-5D310BD4E97E}"/>
              </a:ext>
            </a:extLst>
          </p:cNvPr>
          <p:cNvCxnSpPr>
            <a:cxnSpLocks/>
            <a:stCxn id="36" idx="7"/>
            <a:endCxn id="33" idx="3"/>
          </p:cNvCxnSpPr>
          <p:nvPr/>
        </p:nvCxnSpPr>
        <p:spPr>
          <a:xfrm flipV="1">
            <a:off x="1229553" y="4857107"/>
            <a:ext cx="488773" cy="553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658438-7715-4382-A0F8-E958B3CF650E}"/>
              </a:ext>
            </a:extLst>
          </p:cNvPr>
          <p:cNvCxnSpPr>
            <a:cxnSpLocks/>
            <a:stCxn id="51" idx="3"/>
            <a:endCxn id="43" idx="7"/>
          </p:cNvCxnSpPr>
          <p:nvPr/>
        </p:nvCxnSpPr>
        <p:spPr>
          <a:xfrm flipH="1">
            <a:off x="7312504" y="4847472"/>
            <a:ext cx="524228" cy="566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">
            <a:extLst>
              <a:ext uri="{FF2B5EF4-FFF2-40B4-BE49-F238E27FC236}">
                <a16:creationId xmlns:a16="http://schemas.microsoft.com/office/drawing/2014/main" id="{8359EE22-6C72-4C91-AB63-EAC22EA9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04" y="4191000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E3F5F4-A1AA-497F-9E05-CB94382D0C1B}"/>
              </a:ext>
            </a:extLst>
          </p:cNvPr>
          <p:cNvCxnSpPr>
            <a:cxnSpLocks/>
            <a:stCxn id="53" idx="6"/>
            <a:endCxn id="37" idx="2"/>
          </p:cNvCxnSpPr>
          <p:nvPr/>
        </p:nvCxnSpPr>
        <p:spPr>
          <a:xfrm>
            <a:off x="3351212" y="5715255"/>
            <a:ext cx="25129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4E61BBCF-9D8E-4F29-A921-60B9FFEA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04" y="5330702"/>
            <a:ext cx="815508" cy="76910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F2569A-F9A3-4359-AFB6-61B8169E6CFA}"/>
              </a:ext>
            </a:extLst>
          </p:cNvPr>
          <p:cNvCxnSpPr>
            <a:cxnSpLocks/>
            <a:stCxn id="28" idx="1"/>
            <a:endCxn id="51" idx="5"/>
          </p:cNvCxnSpPr>
          <p:nvPr/>
        </p:nvCxnSpPr>
        <p:spPr>
          <a:xfrm flipH="1" flipV="1">
            <a:off x="8413384" y="4847472"/>
            <a:ext cx="543656" cy="566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9">
            <a:extLst>
              <a:ext uri="{FF2B5EF4-FFF2-40B4-BE49-F238E27FC236}">
                <a16:creationId xmlns:a16="http://schemas.microsoft.com/office/drawing/2014/main" id="{AEDE4340-CE7F-48DA-80A3-C4E086E0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5301518"/>
            <a:ext cx="815508" cy="76910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02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AA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59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C61E6D-A5CD-4F4F-A744-B4938021ABA4}"/>
              </a:ext>
            </a:extLst>
          </p:cNvPr>
          <p:cNvGrpSpPr/>
          <p:nvPr/>
        </p:nvGrpSpPr>
        <p:grpSpPr>
          <a:xfrm>
            <a:off x="2360612" y="1752600"/>
            <a:ext cx="7245724" cy="2354997"/>
            <a:chOff x="531812" y="3135210"/>
            <a:chExt cx="9121308" cy="2964597"/>
          </a:xfrm>
        </p:grpSpPr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371E9900-FB10-4DAC-B216-579517A7E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612" y="3135210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3CFBDE78-EDDC-4980-92DB-26BE0B19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957" y="420747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40F6F202-EC3E-4E0A-BD81-FC07439CF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612" y="4207135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BEF057A3-9AEC-423F-8A85-71C9FE48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2" y="5298878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F7B3DF9-91D6-42E0-B52C-1E1FB467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504" y="5334511"/>
              <a:ext cx="815508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972FDA11-ADB8-44B2-B05D-AA25D5F8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2" y="5328062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C3298948-DAEA-4050-A419-76EC00728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424" y="5301518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B57D24-A8D4-4BE8-8BD9-FDCC9EB268CF}"/>
                </a:ext>
              </a:extLst>
            </p:cNvPr>
            <p:cNvCxnSpPr>
              <a:cxnSpLocks/>
              <a:stCxn id="52" idx="5"/>
              <a:endCxn id="53" idx="1"/>
            </p:cNvCxnSpPr>
            <p:nvPr/>
          </p:nvCxnSpPr>
          <p:spPr>
            <a:xfrm>
              <a:off x="4582353" y="3785182"/>
              <a:ext cx="1195318" cy="533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B74D75-3837-469D-8D91-230D7FBD0E4F}"/>
                </a:ext>
              </a:extLst>
            </p:cNvPr>
            <p:cNvCxnSpPr>
              <a:cxnSpLocks/>
              <a:stCxn id="52" idx="3"/>
              <a:endCxn id="54" idx="7"/>
            </p:cNvCxnSpPr>
            <p:nvPr/>
          </p:nvCxnSpPr>
          <p:spPr>
            <a:xfrm flipH="1">
              <a:off x="2296353" y="3785182"/>
              <a:ext cx="1707973" cy="5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0DD243-EB74-420B-B34F-DD69252F107A}"/>
                </a:ext>
              </a:extLst>
            </p:cNvPr>
            <p:cNvCxnSpPr>
              <a:cxnSpLocks/>
              <a:stCxn id="57" idx="7"/>
              <a:endCxn id="53" idx="3"/>
            </p:cNvCxnSpPr>
            <p:nvPr/>
          </p:nvCxnSpPr>
          <p:spPr>
            <a:xfrm flipV="1">
              <a:off x="5496753" y="4857451"/>
              <a:ext cx="280918" cy="582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3755800-D545-4568-999A-14440AEC0317}"/>
                </a:ext>
              </a:extLst>
            </p:cNvPr>
            <p:cNvCxnSpPr>
              <a:cxnSpLocks/>
              <a:stCxn id="66" idx="2"/>
              <a:endCxn id="53" idx="6"/>
            </p:cNvCxnSpPr>
            <p:nvPr/>
          </p:nvCxnSpPr>
          <p:spPr>
            <a:xfrm flipH="1">
              <a:off x="6475412" y="4575553"/>
              <a:ext cx="1241892" cy="126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7CE77F-E4C7-4086-9E54-8D0554CE1A6F}"/>
                </a:ext>
              </a:extLst>
            </p:cNvPr>
            <p:cNvCxnSpPr>
              <a:cxnSpLocks/>
              <a:stCxn id="68" idx="1"/>
              <a:endCxn id="54" idx="5"/>
            </p:cNvCxnSpPr>
            <p:nvPr/>
          </p:nvCxnSpPr>
          <p:spPr>
            <a:xfrm flipH="1" flipV="1">
              <a:off x="2296353" y="4857107"/>
              <a:ext cx="358779" cy="586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CC0ADD-1F6D-4F07-86A1-FEFE007B1F06}"/>
                </a:ext>
              </a:extLst>
            </p:cNvPr>
            <p:cNvCxnSpPr>
              <a:cxnSpLocks/>
              <a:stCxn id="55" idx="7"/>
              <a:endCxn id="54" idx="3"/>
            </p:cNvCxnSpPr>
            <p:nvPr/>
          </p:nvCxnSpPr>
          <p:spPr>
            <a:xfrm flipV="1">
              <a:off x="1229553" y="4857107"/>
              <a:ext cx="488773" cy="553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F3BFC0-18AE-49A6-9CEA-E9AA7D1FA888}"/>
                </a:ext>
              </a:extLst>
            </p:cNvPr>
            <p:cNvCxnSpPr>
              <a:cxnSpLocks/>
              <a:stCxn id="66" idx="3"/>
              <a:endCxn id="58" idx="7"/>
            </p:cNvCxnSpPr>
            <p:nvPr/>
          </p:nvCxnSpPr>
          <p:spPr>
            <a:xfrm flipH="1">
              <a:off x="7312504" y="4847472"/>
              <a:ext cx="524228" cy="5666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03F80E04-1B75-4B9E-9E7C-9322A57C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7304" y="4191000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11C4D3-46CD-40E7-8C05-3D94B81E89DB}"/>
                </a:ext>
              </a:extLst>
            </p:cNvPr>
            <p:cNvCxnSpPr>
              <a:cxnSpLocks/>
              <a:stCxn id="68" idx="6"/>
              <a:endCxn id="56" idx="2"/>
            </p:cNvCxnSpPr>
            <p:nvPr/>
          </p:nvCxnSpPr>
          <p:spPr>
            <a:xfrm>
              <a:off x="3351212" y="5715255"/>
              <a:ext cx="25129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9">
              <a:extLst>
                <a:ext uri="{FF2B5EF4-FFF2-40B4-BE49-F238E27FC236}">
                  <a16:creationId xmlns:a16="http://schemas.microsoft.com/office/drawing/2014/main" id="{FCC103DE-D887-4040-81D9-C6CAE07CE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704" y="5330702"/>
              <a:ext cx="815508" cy="7691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303BA03-709D-4082-8540-9D6EEA40F777}"/>
                </a:ext>
              </a:extLst>
            </p:cNvPr>
            <p:cNvCxnSpPr>
              <a:cxnSpLocks/>
              <a:stCxn id="70" idx="1"/>
              <a:endCxn id="66" idx="5"/>
            </p:cNvCxnSpPr>
            <p:nvPr/>
          </p:nvCxnSpPr>
          <p:spPr>
            <a:xfrm flipH="1" flipV="1">
              <a:off x="8413384" y="4847472"/>
              <a:ext cx="543656" cy="5666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4D18D9EB-1D4B-4898-B83E-64866DF0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7612" y="5301518"/>
              <a:ext cx="815508" cy="769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4036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6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New nodes</a:t>
            </a:r>
            <a:r>
              <a:rPr lang="en-GB" dirty="0"/>
              <a:t> are always inserted at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Level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7A4217-AAB5-4260-B2EF-81D5171AA6D5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5F033D-F0B7-4774-A453-B741BD882595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Left horizontal </a:t>
            </a:r>
            <a:r>
              <a:rPr lang="en-GB" dirty="0"/>
              <a:t>link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not allowed</a:t>
            </a:r>
          </a:p>
          <a:p>
            <a:r>
              <a:rPr lang="en-GB" dirty="0"/>
              <a:t>Rotate          right (skew)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263AF584-CD82-4B93-9DD4-AC8F9DBD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868" y="1856873"/>
            <a:ext cx="624267" cy="5815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0015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90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37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Insert: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31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2"/>
            <a:endCxn id="13" idx="6"/>
          </p:cNvCxnSpPr>
          <p:nvPr/>
        </p:nvCxnSpPr>
        <p:spPr>
          <a:xfrm flipH="1" flipV="1">
            <a:off x="3122612" y="5710624"/>
            <a:ext cx="955287" cy="4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2714052" y="4956246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2"/>
            <a:endCxn id="30" idx="6"/>
          </p:cNvCxnSpPr>
          <p:nvPr/>
        </p:nvCxnSpPr>
        <p:spPr>
          <a:xfrm flipH="1">
            <a:off x="4895354" y="5714745"/>
            <a:ext cx="1046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7">
            <a:extLst>
              <a:ext uri="{FF2B5EF4-FFF2-40B4-BE49-F238E27FC236}">
                <a16:creationId xmlns:a16="http://schemas.microsoft.com/office/drawing/2014/main" id="{5A1627C4-411D-4A9C-8AB0-2D5E596D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86697"/>
            <a:ext cx="634384" cy="590952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2689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Rebalancing is done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retracing</a:t>
            </a:r>
          </a:p>
          <a:p>
            <a:pPr lvl="1"/>
            <a:r>
              <a:rPr lang="en-US" dirty="0"/>
              <a:t>Start from inserted node's parent</a:t>
            </a:r>
            <a:br>
              <a:rPr lang="en-US" dirty="0"/>
            </a:br>
            <a:r>
              <a:rPr lang="en-US" dirty="0"/>
              <a:t>and go up to root</a:t>
            </a:r>
          </a:p>
          <a:p>
            <a:pPr lvl="1"/>
            <a:r>
              <a:rPr lang="en-US" dirty="0"/>
              <a:t>Perform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rotations</a:t>
            </a:r>
            <a:r>
              <a:rPr lang="en-US" dirty="0"/>
              <a:t> to restore 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Rebalancing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28695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3311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0134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3907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4429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2656A-5A32-4F97-8735-F06BE78ECFD5}"/>
              </a:ext>
            </a:extLst>
          </p:cNvPr>
          <p:cNvGrpSpPr/>
          <p:nvPr/>
        </p:nvGrpSpPr>
        <p:grpSpPr>
          <a:xfrm>
            <a:off x="7660866" y="2221367"/>
            <a:ext cx="3905546" cy="4087611"/>
            <a:chOff x="7660866" y="2221367"/>
            <a:chExt cx="3905546" cy="4087611"/>
          </a:xfrm>
        </p:grpSpPr>
        <p:grpSp>
          <p:nvGrpSpPr>
            <p:cNvPr id="19" name="Group 18"/>
            <p:cNvGrpSpPr/>
            <p:nvPr/>
          </p:nvGrpSpPr>
          <p:grpSpPr>
            <a:xfrm>
              <a:off x="7660866" y="2221367"/>
              <a:ext cx="3905546" cy="2960790"/>
              <a:chOff x="2845389" y="3634852"/>
              <a:chExt cx="3185524" cy="2530704"/>
            </a:xfrm>
          </p:grpSpPr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  <a:endPara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10338281" y="5146524"/>
              <a:ext cx="176001" cy="42311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9810996" y="5547489"/>
              <a:ext cx="817455" cy="7614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</p:grpSp>
      <p:sp useBgFill="1">
        <p:nvSpPr>
          <p:cNvPr id="41" name="TextBox 40"/>
          <p:cNvSpPr txBox="1"/>
          <p:nvPr/>
        </p:nvSpPr>
        <p:spPr>
          <a:xfrm>
            <a:off x="11098038" y="4563677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 useBgFill="1">
        <p:nvSpPr>
          <p:cNvPr id="42" name="TextBox 41"/>
          <p:cNvSpPr txBox="1"/>
          <p:nvPr/>
        </p:nvSpPr>
        <p:spPr>
          <a:xfrm>
            <a:off x="11648635" y="3155136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29317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 useBgFill="1">
        <p:nvSpPr>
          <p:cNvPr id="43" name="TextBox 42"/>
          <p:cNvSpPr txBox="1"/>
          <p:nvPr/>
        </p:nvSpPr>
        <p:spPr>
          <a:xfrm>
            <a:off x="10354194" y="1910688"/>
            <a:ext cx="4895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53C63-CD19-4BA9-B638-D4D6B92A7306}"/>
              </a:ext>
            </a:extLst>
          </p:cNvPr>
          <p:cNvSpPr txBox="1"/>
          <p:nvPr/>
        </p:nvSpPr>
        <p:spPr>
          <a:xfrm>
            <a:off x="10673564" y="549190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E6732-7745-4F79-80D5-74987E7C22C1}"/>
              </a:ext>
            </a:extLst>
          </p:cNvPr>
          <p:cNvSpPr/>
          <p:nvPr/>
        </p:nvSpPr>
        <p:spPr>
          <a:xfrm>
            <a:off x="10627311" y="3180431"/>
            <a:ext cx="1066800" cy="9906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40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85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85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6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033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07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Insert: 10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04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Horizontal left link not allowed</a:t>
            </a:r>
          </a:p>
          <a:p>
            <a:r>
              <a:rPr lang="en-GB" dirty="0"/>
              <a:t>Rotate          right (skew)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95" y="5877128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3"/>
            <a:endCxn id="26" idx="7"/>
          </p:cNvCxnSpPr>
          <p:nvPr/>
        </p:nvCxnSpPr>
        <p:spPr>
          <a:xfrm flipH="1">
            <a:off x="7541136" y="5983972"/>
            <a:ext cx="302136" cy="4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90736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9" idx="1"/>
            <a:endCxn id="30" idx="5"/>
          </p:cNvCxnSpPr>
          <p:nvPr/>
        </p:nvCxnSpPr>
        <p:spPr>
          <a:xfrm flipH="1" flipV="1">
            <a:off x="4775640" y="4840972"/>
            <a:ext cx="1286086" cy="604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5334000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6759467" y="5714745"/>
            <a:ext cx="9640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5329878"/>
            <a:ext cx="817455" cy="761489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8541013" y="5710623"/>
            <a:ext cx="448999" cy="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44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dirty="0"/>
              <a:t>Two consecutive right horizontal links</a:t>
            </a:r>
          </a:p>
          <a:p>
            <a:r>
              <a:rPr lang="en-GB" dirty="0"/>
              <a:t>Rotate          left (split)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Tree Insertion #1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B6257-950C-4BDD-806D-CD3ABED0DECC}"/>
              </a:ext>
            </a:extLst>
          </p:cNvPr>
          <p:cNvCxnSpPr>
            <a:cxnSpLocks/>
          </p:cNvCxnSpPr>
          <p:nvPr/>
        </p:nvCxnSpPr>
        <p:spPr>
          <a:xfrm>
            <a:off x="989012" y="5124856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CB9A22-332E-415E-A0C0-8DFBD937F667}"/>
              </a:ext>
            </a:extLst>
          </p:cNvPr>
          <p:cNvCxnSpPr>
            <a:cxnSpLocks/>
          </p:cNvCxnSpPr>
          <p:nvPr/>
        </p:nvCxnSpPr>
        <p:spPr>
          <a:xfrm>
            <a:off x="989012" y="4038600"/>
            <a:ext cx="10287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E22B24-C38C-4546-9CE1-5800F003B750}"/>
              </a:ext>
            </a:extLst>
          </p:cNvPr>
          <p:cNvSpPr txBox="1"/>
          <p:nvPr/>
        </p:nvSpPr>
        <p:spPr>
          <a:xfrm>
            <a:off x="10285412" y="541020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3B2F-95E5-45D9-B988-C50C439CE14E}"/>
              </a:ext>
            </a:extLst>
          </p:cNvPr>
          <p:cNvSpPr txBox="1"/>
          <p:nvPr/>
        </p:nvSpPr>
        <p:spPr>
          <a:xfrm>
            <a:off x="10285412" y="4316883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51946-E45F-44F1-87DC-4507A85FE331}"/>
              </a:ext>
            </a:extLst>
          </p:cNvPr>
          <p:cNvSpPr txBox="1"/>
          <p:nvPr/>
        </p:nvSpPr>
        <p:spPr>
          <a:xfrm>
            <a:off x="10285412" y="3183850"/>
            <a:ext cx="1194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Level 3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2A97AF9-34ED-4187-B9D1-C3316362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899" y="4191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9F804F7B-8A67-431B-B212-37758757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57" y="532987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5B00B4-D1F8-4598-A216-E806FE4538EC}"/>
              </a:ext>
            </a:extLst>
          </p:cNvPr>
          <p:cNvCxnSpPr>
            <a:cxnSpLocks/>
            <a:stCxn id="30" idx="3"/>
            <a:endCxn id="13" idx="7"/>
          </p:cNvCxnSpPr>
          <p:nvPr/>
        </p:nvCxnSpPr>
        <p:spPr>
          <a:xfrm flipH="1">
            <a:off x="3002898" y="4840972"/>
            <a:ext cx="1194715" cy="60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DB1AD-BED5-49F4-B362-2C57D6B0D574}"/>
              </a:ext>
            </a:extLst>
          </p:cNvPr>
          <p:cNvCxnSpPr>
            <a:cxnSpLocks/>
          </p:cNvCxnSpPr>
          <p:nvPr/>
        </p:nvCxnSpPr>
        <p:spPr>
          <a:xfrm>
            <a:off x="4486625" y="3825700"/>
            <a:ext cx="1" cy="445848"/>
          </a:xfrm>
          <a:prstGeom prst="straightConnector1">
            <a:avLst/>
          </a:prstGeom>
          <a:ln w="539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17F30D57-42D8-4526-B3C3-FF0DADAF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34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B2002-AB3E-4F5C-B438-005B4196EAF1}"/>
              </a:ext>
            </a:extLst>
          </p:cNvPr>
          <p:cNvCxnSpPr>
            <a:cxnSpLocks/>
            <a:stCxn id="16" idx="2"/>
            <a:endCxn id="30" idx="6"/>
          </p:cNvCxnSpPr>
          <p:nvPr/>
        </p:nvCxnSpPr>
        <p:spPr>
          <a:xfrm flipH="1" flipV="1">
            <a:off x="4895354" y="4571745"/>
            <a:ext cx="2828204" cy="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>
            <a:extLst>
              <a:ext uri="{FF2B5EF4-FFF2-40B4-BE49-F238E27FC236}">
                <a16:creationId xmlns:a16="http://schemas.microsoft.com/office/drawing/2014/main" id="{53703204-822C-4A1F-9972-72187987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58" y="4191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53F0BC-4A35-4139-97FB-E369C4BE439D}"/>
              </a:ext>
            </a:extLst>
          </p:cNvPr>
          <p:cNvCxnSpPr>
            <a:cxnSpLocks/>
            <a:stCxn id="16" idx="3"/>
            <a:endCxn id="19" idx="7"/>
          </p:cNvCxnSpPr>
          <p:nvPr/>
        </p:nvCxnSpPr>
        <p:spPr>
          <a:xfrm flipH="1">
            <a:off x="6639753" y="4841483"/>
            <a:ext cx="1203519" cy="604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B9E5E298-9321-4982-ACA3-ED4FE20A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12" y="53298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C2DED-C7F1-41EF-89F5-B71A8C834509}"/>
              </a:ext>
            </a:extLst>
          </p:cNvPr>
          <p:cNvCxnSpPr>
            <a:cxnSpLocks/>
            <a:stCxn id="16" idx="5"/>
            <a:endCxn id="26" idx="1"/>
          </p:cNvCxnSpPr>
          <p:nvPr/>
        </p:nvCxnSpPr>
        <p:spPr>
          <a:xfrm>
            <a:off x="8421299" y="4841483"/>
            <a:ext cx="688427" cy="599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4">
            <a:extLst>
              <a:ext uri="{FF2B5EF4-FFF2-40B4-BE49-F238E27FC236}">
                <a16:creationId xmlns:a16="http://schemas.microsoft.com/office/drawing/2014/main" id="{0F032E44-C6C0-43B9-BCEF-8C8EF785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1805061"/>
            <a:ext cx="683731" cy="63692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10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application </a:t>
            </a:r>
            <a:r>
              <a:rPr lang="en-US" dirty="0"/>
              <a:t>in which 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searches</a:t>
            </a:r>
            <a:r>
              <a:rPr lang="en-US" dirty="0"/>
              <a:t> are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far more frequent </a:t>
            </a:r>
            <a:r>
              <a:rPr lang="en-US" dirty="0"/>
              <a:t>than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insertions/deletions</a:t>
            </a:r>
          </a:p>
          <a:p>
            <a:r>
              <a:rPr lang="en-US" dirty="0"/>
              <a:t>Which of the following do you prefer:</a:t>
            </a:r>
          </a:p>
          <a:p>
            <a:pPr lvl="1"/>
            <a:r>
              <a:rPr lang="en-US" dirty="0">
                <a:hlinkClick r:id="rId2" action="ppaction://hlinksldjump"/>
              </a:rPr>
              <a:t>AVL</a:t>
            </a:r>
            <a:endParaRPr lang="en-US" dirty="0"/>
          </a:p>
          <a:p>
            <a:pPr lvl="1"/>
            <a:r>
              <a:rPr lang="en-US" dirty="0">
                <a:hlinkClick r:id="rId2" action="ppaction://hlinksldjump"/>
              </a:rPr>
              <a:t>Linked List</a:t>
            </a:r>
          </a:p>
          <a:p>
            <a:pPr lvl="1"/>
            <a:r>
              <a:rPr lang="en-US" dirty="0">
                <a:hlinkClick r:id="rId2" action="ppaction://hlinksldjump"/>
              </a:rPr>
              <a:t>Red-Black</a:t>
            </a:r>
          </a:p>
          <a:p>
            <a:pPr lvl="1"/>
            <a:r>
              <a:rPr lang="en-US" dirty="0">
                <a:hlinkClick r:id="rId2" action="ppaction://hlinksldjump"/>
              </a:rPr>
              <a:t>B+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4440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Right Child of          to be Left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92D050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3CBD8E-B5DB-430D-87C8-B35C7F3D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14" y="1091231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C4619F-36C8-4952-BC1D-D538E7A9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66" y="1091231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1C794C-0DE8-44D2-A15A-82A830E7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118" y="1759706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DC6290-8179-4960-BA06-5B4F2EE1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396" y="1752600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0" name="Curved Down Arrow 21">
            <a:extLst>
              <a:ext uri="{FF2B5EF4-FFF2-40B4-BE49-F238E27FC236}">
                <a16:creationId xmlns:a16="http://schemas.microsoft.com/office/drawing/2014/main" id="{14EC9D7A-4FE2-4DD3-9781-10EE4A54197A}"/>
              </a:ext>
            </a:extLst>
          </p:cNvPr>
          <p:cNvSpPr/>
          <p:nvPr/>
        </p:nvSpPr>
        <p:spPr>
          <a:xfrm rot="18948267">
            <a:off x="1359064" y="3335636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313059B-B8C6-4232-954B-67E1E4ABCD48}"/>
              </a:ext>
            </a:extLst>
          </p:cNvPr>
          <p:cNvSpPr/>
          <p:nvPr/>
        </p:nvSpPr>
        <p:spPr>
          <a:xfrm>
            <a:off x="2009188" y="513024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E173B5A-D654-4188-8C7B-602774675B04}"/>
              </a:ext>
            </a:extLst>
          </p:cNvPr>
          <p:cNvSpPr/>
          <p:nvPr/>
        </p:nvSpPr>
        <p:spPr>
          <a:xfrm flipH="1">
            <a:off x="1068084" y="514960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2E88D9D-B10C-46DE-9365-2EA4A9FCDBF7}"/>
              </a:ext>
            </a:extLst>
          </p:cNvPr>
          <p:cNvSpPr/>
          <p:nvPr/>
        </p:nvSpPr>
        <p:spPr>
          <a:xfrm>
            <a:off x="3277073" y="3772779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C878CFE-2105-406F-A756-F40EA355FFA5}"/>
              </a:ext>
            </a:extLst>
          </p:cNvPr>
          <p:cNvSpPr/>
          <p:nvPr/>
        </p:nvSpPr>
        <p:spPr>
          <a:xfrm flipH="1">
            <a:off x="8388619" y="372672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E721D649-EAEA-47EC-BCB6-15DF9C1EC275}"/>
              </a:ext>
            </a:extLst>
          </p:cNvPr>
          <p:cNvSpPr/>
          <p:nvPr/>
        </p:nvSpPr>
        <p:spPr>
          <a:xfrm>
            <a:off x="10442996" y="5099934"/>
            <a:ext cx="487947" cy="801945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BE0650AA-E0E9-413B-8625-4F562260539F}"/>
              </a:ext>
            </a:extLst>
          </p:cNvPr>
          <p:cNvSpPr/>
          <p:nvPr/>
        </p:nvSpPr>
        <p:spPr>
          <a:xfrm flipH="1">
            <a:off x="9608628" y="510167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26" grpId="0" animBg="1"/>
      <p:bldP spid="27" grpId="0" animBg="1"/>
      <p:bldP spid="32" grpId="0" animBg="1"/>
      <p:bldP spid="39" grpId="0" animBg="1"/>
      <p:bldP spid="40" grpId="0" animBg="1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  <a:r>
              <a:rPr lang="en-US" dirty="0"/>
              <a:t> in which 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searches</a:t>
            </a:r>
            <a:r>
              <a:rPr lang="en-US" dirty="0"/>
              <a:t> are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far more frequent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insertions/deletions</a:t>
            </a:r>
          </a:p>
          <a:p>
            <a:r>
              <a:rPr lang="en-US" dirty="0"/>
              <a:t>Which of the following do you prefer: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AVL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Red-Black</a:t>
            </a:r>
          </a:p>
          <a:p>
            <a:pPr lvl="1"/>
            <a:r>
              <a:rPr lang="en-US" dirty="0"/>
              <a:t>B+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3CAF4-A5B1-4D66-91A2-B18F401A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3886200"/>
            <a:ext cx="630764" cy="630764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F7C894AF-1185-416F-9C8C-F0572F74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705" y="3886200"/>
            <a:ext cx="3733800" cy="1267882"/>
          </a:xfrm>
          <a:prstGeom prst="wedgeRoundRectCallout">
            <a:avLst>
              <a:gd name="adj1" fmla="val -71359"/>
              <a:gd name="adj2" fmla="val -22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AVL trees are more rigidly balanced, so they have faster search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CE3A34-2254-4429-8B2D-4EC5650C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tend to be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flatter </a:t>
            </a:r>
            <a:r>
              <a:rPr lang="en-GB" dirty="0"/>
              <a:t>than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Red-Black Trees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perform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more rotations</a:t>
            </a:r>
            <a:r>
              <a:rPr lang="en-GB" dirty="0"/>
              <a:t> for insertion and deletion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Red-Black</a:t>
            </a:r>
            <a:r>
              <a:rPr lang="en-GB" dirty="0"/>
              <a:t> trees have faster insertion/deletion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AVL/AA </a:t>
            </a:r>
            <a:r>
              <a:rPr lang="en-GB" dirty="0"/>
              <a:t>trees have faster searching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AA</a:t>
            </a:r>
            <a:r>
              <a:rPr lang="en-GB" dirty="0"/>
              <a:t> have simpler implementation</a:t>
            </a:r>
          </a:p>
        </p:txBody>
      </p:sp>
      <p:pic>
        <p:nvPicPr>
          <p:cNvPr id="8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89CF86F1-B13B-450D-B475-C1AE4861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3726327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AVL Trees, AA Trees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129090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Left Child of          to be Right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92D050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889729" y="1737194"/>
            <a:ext cx="1713891" cy="907609"/>
          </a:xfrm>
          <a:prstGeom prst="wedgeRoundRectCallout">
            <a:avLst>
              <a:gd name="adj1" fmla="val 1051"/>
              <a:gd name="adj2" fmla="val 85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E593D0-C9C6-478A-B270-BD704946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14" y="1091231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5B69A-1B34-4B56-B4AE-C72E4EF8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366" y="1091231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9C782E-666E-4F6F-A135-DF1AA5CC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18" y="1759706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FD65A0-2AD0-4081-94ED-EC626713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734" y="1752600"/>
            <a:ext cx="663894" cy="65768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4" name="Curved Down Arrow 21">
            <a:extLst>
              <a:ext uri="{FF2B5EF4-FFF2-40B4-BE49-F238E27FC236}">
                <a16:creationId xmlns:a16="http://schemas.microsoft.com/office/drawing/2014/main" id="{997E7D4E-1091-439F-AA3B-FC7446FD8192}"/>
              </a:ext>
            </a:extLst>
          </p:cNvPr>
          <p:cNvSpPr/>
          <p:nvPr/>
        </p:nvSpPr>
        <p:spPr>
          <a:xfrm rot="3242973" flipH="1">
            <a:off x="2544112" y="3241318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806AA3A-65B1-4DA1-8767-754A5ADFE35F}"/>
              </a:ext>
            </a:extLst>
          </p:cNvPr>
          <p:cNvSpPr/>
          <p:nvPr/>
        </p:nvSpPr>
        <p:spPr>
          <a:xfrm flipH="1">
            <a:off x="1266088" y="372672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E65E06F3-6217-4357-A943-96EBAB941578}"/>
              </a:ext>
            </a:extLst>
          </p:cNvPr>
          <p:cNvSpPr/>
          <p:nvPr/>
        </p:nvSpPr>
        <p:spPr>
          <a:xfrm>
            <a:off x="3320465" y="5099934"/>
            <a:ext cx="487947" cy="801945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7B9845E-8494-4CAB-9CB0-FC8F09116EA2}"/>
              </a:ext>
            </a:extLst>
          </p:cNvPr>
          <p:cNvSpPr/>
          <p:nvPr/>
        </p:nvSpPr>
        <p:spPr>
          <a:xfrm flipH="1">
            <a:off x="2486097" y="5101673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A46CC0D-6F43-4F38-BB15-E86710CACF15}"/>
              </a:ext>
            </a:extLst>
          </p:cNvPr>
          <p:cNvSpPr/>
          <p:nvPr/>
        </p:nvSpPr>
        <p:spPr>
          <a:xfrm>
            <a:off x="9367780" y="5118523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317512D6-1786-4CD7-AF3B-0E027B9544C6}"/>
              </a:ext>
            </a:extLst>
          </p:cNvPr>
          <p:cNvSpPr/>
          <p:nvPr/>
        </p:nvSpPr>
        <p:spPr>
          <a:xfrm flipH="1">
            <a:off x="8426676" y="5137880"/>
            <a:ext cx="510074" cy="800206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A0614E85-E5C2-48D6-A6AB-B0B88ACD8D5A}"/>
              </a:ext>
            </a:extLst>
          </p:cNvPr>
          <p:cNvSpPr/>
          <p:nvPr/>
        </p:nvSpPr>
        <p:spPr>
          <a:xfrm>
            <a:off x="10635665" y="3761056"/>
            <a:ext cx="487947" cy="838921"/>
          </a:xfrm>
          <a:prstGeom prst="rtTriangle">
            <a:avLst/>
          </a:prstGeom>
          <a:solidFill>
            <a:schemeClr val="tx2">
              <a:lumMod val="75000"/>
              <a:alpha val="33000"/>
            </a:schemeClr>
          </a:solidFill>
          <a:ln w="2222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43" grpId="0" animBg="1"/>
      <p:bldP spid="44" grpId="0"/>
      <p:bldP spid="45" grpId="0" animBg="1"/>
      <p:bldP spid="34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2688</Words>
  <Application>Microsoft Office PowerPoint</Application>
  <PresentationFormat>Custom</PresentationFormat>
  <Paragraphs>1251</Paragraphs>
  <Slides>84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Consolas</vt:lpstr>
      <vt:lpstr>Wingdings</vt:lpstr>
      <vt:lpstr>Wingdings 2</vt:lpstr>
      <vt:lpstr>SoftUni 16x9</vt:lpstr>
      <vt:lpstr>AVL Trees, AA Trees</vt:lpstr>
      <vt:lpstr>Table of Contents</vt:lpstr>
      <vt:lpstr>Have a Question?</vt:lpstr>
      <vt:lpstr>AVL Trees</vt:lpstr>
      <vt:lpstr>AVL Tree</vt:lpstr>
      <vt:lpstr>AVL Tree Rebalancing</vt:lpstr>
      <vt:lpstr>AVL Tree Rebalancing</vt:lpstr>
      <vt:lpstr>Right Rotation</vt:lpstr>
      <vt:lpstr>Left Rotation</vt:lpstr>
      <vt:lpstr>AVL Tree Insertion Algorithm</vt:lpstr>
      <vt:lpstr>Insertion - #1</vt:lpstr>
      <vt:lpstr>Insertion - #2</vt:lpstr>
      <vt:lpstr>Insertion - #3</vt:lpstr>
      <vt:lpstr>Insertion - #4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AVL Tree - Quiz</vt:lpstr>
      <vt:lpstr>AVL Tree - Quiz</vt:lpstr>
      <vt:lpstr>Double Rotations</vt:lpstr>
      <vt:lpstr>Single Rotation Problem</vt:lpstr>
      <vt:lpstr>Single Rotation Problem (2)</vt:lpstr>
      <vt:lpstr>Double Right Rotation</vt:lpstr>
      <vt:lpstr>Double Right Rotation</vt:lpstr>
      <vt:lpstr>Double Right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Double Left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Quiz</vt:lpstr>
      <vt:lpstr>AVL Tree - Quiz</vt:lpstr>
      <vt:lpstr>AVL Tree - Summary</vt:lpstr>
      <vt:lpstr>AVL Tree</vt:lpstr>
      <vt:lpstr>Rotate Right</vt:lpstr>
      <vt:lpstr>Balance Node</vt:lpstr>
      <vt:lpstr>Lab Exercise</vt:lpstr>
      <vt:lpstr>AA Tree</vt:lpstr>
      <vt:lpstr>AA Tree</vt:lpstr>
      <vt:lpstr>AA Tree</vt:lpstr>
      <vt:lpstr>Skew</vt:lpstr>
      <vt:lpstr>Skew (2)</vt:lpstr>
      <vt:lpstr>Split</vt:lpstr>
      <vt:lpstr>Split</vt:lpstr>
      <vt:lpstr>AA Tree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AA Tree Insertion #1</vt:lpstr>
      <vt:lpstr>Trees - Quiz</vt:lpstr>
      <vt:lpstr>Trees - Quiz</vt:lpstr>
      <vt:lpstr>Summary</vt:lpstr>
      <vt:lpstr>AVL Trees, AA Trees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2017-06-13T07:08:22Z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