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4"/>
  </p:notesMasterIdLst>
  <p:handoutMasterIdLst>
    <p:handoutMasterId r:id="rId45"/>
  </p:handoutMasterIdLst>
  <p:sldIdLst>
    <p:sldId id="394" r:id="rId3"/>
    <p:sldId id="395" r:id="rId4"/>
    <p:sldId id="430" r:id="rId5"/>
    <p:sldId id="438" r:id="rId6"/>
    <p:sldId id="439" r:id="rId7"/>
    <p:sldId id="440" r:id="rId8"/>
    <p:sldId id="444" r:id="rId9"/>
    <p:sldId id="445" r:id="rId10"/>
    <p:sldId id="448" r:id="rId11"/>
    <p:sldId id="446" r:id="rId12"/>
    <p:sldId id="449" r:id="rId13"/>
    <p:sldId id="450" r:id="rId14"/>
    <p:sldId id="453" r:id="rId15"/>
    <p:sldId id="452" r:id="rId16"/>
    <p:sldId id="454" r:id="rId17"/>
    <p:sldId id="455" r:id="rId18"/>
    <p:sldId id="456" r:id="rId19"/>
    <p:sldId id="441" r:id="rId20"/>
    <p:sldId id="457" r:id="rId21"/>
    <p:sldId id="459" r:id="rId22"/>
    <p:sldId id="460" r:id="rId23"/>
    <p:sldId id="461" r:id="rId24"/>
    <p:sldId id="462" r:id="rId25"/>
    <p:sldId id="463" r:id="rId26"/>
    <p:sldId id="465" r:id="rId27"/>
    <p:sldId id="466" r:id="rId28"/>
    <p:sldId id="467" r:id="rId29"/>
    <p:sldId id="468" r:id="rId30"/>
    <p:sldId id="469" r:id="rId31"/>
    <p:sldId id="470" r:id="rId32"/>
    <p:sldId id="471" r:id="rId33"/>
    <p:sldId id="472" r:id="rId34"/>
    <p:sldId id="475" r:id="rId35"/>
    <p:sldId id="474" r:id="rId36"/>
    <p:sldId id="473" r:id="rId37"/>
    <p:sldId id="476" r:id="rId38"/>
    <p:sldId id="477" r:id="rId39"/>
    <p:sldId id="436" r:id="rId40"/>
    <p:sldId id="435" r:id="rId41"/>
    <p:sldId id="421" r:id="rId42"/>
    <p:sldId id="437" r:id="rId4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693E00-1F91-4E2D-9036-0A5E8B9E8DBC}">
          <p14:sldIdLst>
            <p14:sldId id="394"/>
            <p14:sldId id="395"/>
            <p14:sldId id="430"/>
          </p14:sldIdLst>
        </p14:section>
        <p14:section name="Rope" id="{D5903104-4C7D-4DE4-88E7-57F3BE08C51F}">
          <p14:sldIdLst>
            <p14:sldId id="438"/>
            <p14:sldId id="439"/>
            <p14:sldId id="440"/>
            <p14:sldId id="444"/>
            <p14:sldId id="445"/>
            <p14:sldId id="448"/>
            <p14:sldId id="446"/>
            <p14:sldId id="449"/>
            <p14:sldId id="450"/>
            <p14:sldId id="453"/>
            <p14:sldId id="452"/>
            <p14:sldId id="454"/>
            <p14:sldId id="455"/>
            <p14:sldId id="456"/>
            <p14:sldId id="441"/>
          </p14:sldIdLst>
        </p14:section>
        <p14:section name="Tries" id="{C18036D9-44AC-4D84-BF8B-99E2C7CAD60E}">
          <p14:sldIdLst>
            <p14:sldId id="457"/>
            <p14:sldId id="459"/>
            <p14:sldId id="460"/>
            <p14:sldId id="461"/>
            <p14:sldId id="462"/>
            <p14:sldId id="463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5"/>
            <p14:sldId id="474"/>
            <p14:sldId id="473"/>
            <p14:sldId id="476"/>
            <p14:sldId id="477"/>
          </p14:sldIdLst>
        </p14:section>
        <p14:section name="Conclusion" id="{4BF49AFF-9EC6-427A-9F8E-A964CAD38ABD}">
          <p14:sldIdLst>
            <p14:sldId id="436"/>
            <p14:sldId id="435"/>
            <p14:sldId id="421"/>
            <p14:sldId id="4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161"/>
    <a:srgbClr val="FF8B8B"/>
    <a:srgbClr val="FF3737"/>
    <a:srgbClr val="FF5B5B"/>
    <a:srgbClr val="FFF0D9"/>
    <a:srgbClr val="FFA72A"/>
    <a:srgbClr val="F0F5FA"/>
    <a:srgbClr val="1A8AFA"/>
    <a:srgbClr val="0097CC"/>
    <a:srgbClr val="FD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51" autoAdjust="0"/>
    <p:restoredTop sz="94533" autoAdjust="0"/>
  </p:normalViewPr>
  <p:slideViewPr>
    <p:cSldViewPr>
      <p:cViewPr varScale="1">
        <p:scale>
          <a:sx n="114" d="100"/>
          <a:sy n="114" d="100"/>
        </p:scale>
        <p:origin x="486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42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6/15/2017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6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55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04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72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2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ri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forgeeks.org/trie-insert-and-search/" TargetMode="External"/><Relationship Id="rId2" Type="http://schemas.openxmlformats.org/officeDocument/2006/relationships/hyperlink" Target="http://ahmadsoft.org/source/xref/ropes-1.2.5/src/org/ahmadsoft/rop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lgs4.cs.princeton.edu/home/" TargetMode="External"/><Relationship Id="rId5" Type="http://schemas.openxmlformats.org/officeDocument/2006/relationships/hyperlink" Target="https://www.cs.bu.edu/teaching/c/tree/trie/" TargetMode="External"/><Relationship Id="rId4" Type="http://schemas.openxmlformats.org/officeDocument/2006/relationships/hyperlink" Target="http://www.sanfoundry.com/java-program-implement-rope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1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opencourses/data-structures" TargetMode="External"/><Relationship Id="rId7" Type="http://schemas.openxmlformats.org/officeDocument/2006/relationships/image" Target="../media/image18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4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9.png"/><Relationship Id="rId14" Type="http://schemas.openxmlformats.org/officeDocument/2006/relationships/hyperlink" Target="http://www.telenor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8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5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6.png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77198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147097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6522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933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419946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84071" y="3550644"/>
            <a:ext cx="2514600" cy="27596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76164">
            <a:off x="5617536" y="3506829"/>
            <a:ext cx="993605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Ropes</a:t>
            </a:r>
            <a:b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Tries</a:t>
            </a:r>
          </a:p>
        </p:txBody>
      </p:sp>
      <p:sp>
        <p:nvSpPr>
          <p:cNvPr id="30" name="Title 4"/>
          <p:cNvSpPr>
            <a:spLocks noGrp="1"/>
          </p:cNvSpPr>
          <p:nvPr>
            <p:ph type="ctrTitle"/>
          </p:nvPr>
        </p:nvSpPr>
        <p:spPr>
          <a:xfrm>
            <a:off x="3503612" y="662935"/>
            <a:ext cx="7940342" cy="1815850"/>
          </a:xfrm>
        </p:spPr>
        <p:txBody>
          <a:bodyPr>
            <a:normAutofit/>
          </a:bodyPr>
          <a:lstStyle/>
          <a:p>
            <a:r>
              <a:rPr lang="en-US" dirty="0"/>
              <a:t>Rope and Tries</a:t>
            </a: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>
          <a:xfrm>
            <a:off x="3503612" y="2049011"/>
            <a:ext cx="7940342" cy="1287673"/>
          </a:xfrm>
        </p:spPr>
        <p:txBody>
          <a:bodyPr>
            <a:normAutofit/>
          </a:bodyPr>
          <a:lstStyle/>
          <a:p>
            <a:r>
              <a:rPr lang="en-US" dirty="0"/>
              <a:t>Fast String Manipulation</a:t>
            </a:r>
          </a:p>
        </p:txBody>
      </p:sp>
      <p:pic>
        <p:nvPicPr>
          <p:cNvPr id="23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2133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8990012" y="292929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8990013" y="386274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8456613" y="477663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8456612" y="5691546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9523413" y="47771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9523412" y="5692059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8865339" y="5520145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9932139" y="554393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9632461" y="4555856"/>
            <a:ext cx="175008" cy="22437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H="1">
            <a:off x="8990012" y="4555856"/>
            <a:ext cx="159383" cy="23075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9398739" y="3700373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31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Splitting at index 12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Split</a:t>
            </a: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2395089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"/>
          <p:cNvSpPr>
            <a:spLocks noChangeArrowheads="1"/>
          </p:cNvSpPr>
          <p:nvPr/>
        </p:nvSpPr>
        <p:spPr bwMode="auto">
          <a:xfrm>
            <a:off x="4435741" y="33896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"/>
          <p:cNvSpPr>
            <a:spLocks noChangeArrowheads="1"/>
          </p:cNvSpPr>
          <p:nvPr/>
        </p:nvSpPr>
        <p:spPr bwMode="auto">
          <a:xfrm>
            <a:off x="3112378" y="42273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"/>
          <p:cNvSpPr>
            <a:spLocks noChangeArrowheads="1"/>
          </p:cNvSpPr>
          <p:nvPr/>
        </p:nvSpPr>
        <p:spPr bwMode="auto">
          <a:xfrm>
            <a:off x="5759105" y="422733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"/>
          <p:cNvSpPr>
            <a:spLocks noChangeArrowheads="1"/>
          </p:cNvSpPr>
          <p:nvPr/>
        </p:nvSpPr>
        <p:spPr bwMode="auto">
          <a:xfrm>
            <a:off x="5732209" y="24752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3721978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mple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5048517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_of_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6375056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a_r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7704489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7009783" y="152943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 flipH="1">
            <a:off x="3076658" y="4913135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 flipH="1">
            <a:off x="5724579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 flipH="1">
            <a:off x="3874378" y="3965171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5182431" y="3096105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 flipH="1">
            <a:off x="6465166" y="2156722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3713926" y="4926725"/>
            <a:ext cx="250433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5182431" y="3965172"/>
            <a:ext cx="630344" cy="44812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6421247" y="4917760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>
            <a:off x="6421247" y="3114035"/>
            <a:ext cx="1470188" cy="22203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704012" y="5532722"/>
            <a:ext cx="240747" cy="354212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6421247" y="3886200"/>
            <a:ext cx="1730565" cy="2438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36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Split (2)</a:t>
            </a: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1522412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"/>
          <p:cNvSpPr>
            <a:spLocks noChangeArrowheads="1"/>
          </p:cNvSpPr>
          <p:nvPr/>
        </p:nvSpPr>
        <p:spPr bwMode="auto">
          <a:xfrm>
            <a:off x="3563064" y="33896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"/>
          <p:cNvSpPr>
            <a:spLocks noChangeArrowheads="1"/>
          </p:cNvSpPr>
          <p:nvPr/>
        </p:nvSpPr>
        <p:spPr bwMode="auto">
          <a:xfrm>
            <a:off x="2239701" y="42273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"/>
          <p:cNvSpPr>
            <a:spLocks noChangeArrowheads="1"/>
          </p:cNvSpPr>
          <p:nvPr/>
        </p:nvSpPr>
        <p:spPr bwMode="auto">
          <a:xfrm>
            <a:off x="4886428" y="422733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"/>
          <p:cNvSpPr>
            <a:spLocks noChangeArrowheads="1"/>
          </p:cNvSpPr>
          <p:nvPr/>
        </p:nvSpPr>
        <p:spPr bwMode="auto">
          <a:xfrm>
            <a:off x="4859532" y="24752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2849301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mple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4175840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_of_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5502379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8885238" y="525098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 flipH="1">
            <a:off x="2203981" y="4913135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 flipH="1">
            <a:off x="4851902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 flipH="1">
            <a:off x="3001701" y="3965171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4309754" y="3096105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2841249" y="4926725"/>
            <a:ext cx="250433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4309754" y="3965172"/>
            <a:ext cx="630344" cy="44812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5548570" y="4917760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7562943" y="525098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8269488" y="422733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>
            <a:off x="8242491" y="4926727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8918956" y="4926725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8963341" y="328092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8782698" y="3942502"/>
            <a:ext cx="304245" cy="31367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175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"insert in a " at index 12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Insert</a:t>
            </a: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2395089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4435741" y="33896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Oval 4"/>
          <p:cNvSpPr>
            <a:spLocks noChangeArrowheads="1"/>
          </p:cNvSpPr>
          <p:nvPr/>
        </p:nvSpPr>
        <p:spPr bwMode="auto">
          <a:xfrm>
            <a:off x="3112378" y="42273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5759105" y="422733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5732209" y="24752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5"/>
          <p:cNvSpPr>
            <a:spLocks noChangeArrowheads="1"/>
          </p:cNvSpPr>
          <p:nvPr/>
        </p:nvSpPr>
        <p:spPr bwMode="auto">
          <a:xfrm>
            <a:off x="3721978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mple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5048517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_of_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6375056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a_r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7704489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4"/>
          <p:cNvSpPr>
            <a:spLocks noChangeArrowheads="1"/>
          </p:cNvSpPr>
          <p:nvPr/>
        </p:nvSpPr>
        <p:spPr bwMode="auto">
          <a:xfrm>
            <a:off x="7009783" y="152943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 flipH="1">
            <a:off x="3076658" y="4913135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 flipH="1">
            <a:off x="5724579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3874378" y="3965171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 flipH="1">
            <a:off x="5182431" y="3096105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 flipH="1">
            <a:off x="6465166" y="2156722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Line 12"/>
          <p:cNvSpPr>
            <a:spLocks noChangeShapeType="1"/>
          </p:cNvSpPr>
          <p:nvPr/>
        </p:nvSpPr>
        <p:spPr bwMode="auto">
          <a:xfrm>
            <a:off x="3713926" y="4926725"/>
            <a:ext cx="250433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Line 12"/>
          <p:cNvSpPr>
            <a:spLocks noChangeShapeType="1"/>
          </p:cNvSpPr>
          <p:nvPr/>
        </p:nvSpPr>
        <p:spPr bwMode="auto">
          <a:xfrm>
            <a:off x="5182431" y="3965172"/>
            <a:ext cx="630344" cy="44812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>
            <a:off x="6421247" y="4917760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/>
          <p:cNvSpPr>
            <a:spLocks noChangeShapeType="1"/>
          </p:cNvSpPr>
          <p:nvPr/>
        </p:nvSpPr>
        <p:spPr bwMode="auto">
          <a:xfrm>
            <a:off x="6421247" y="3114035"/>
            <a:ext cx="1470188" cy="22203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6704012" y="5532722"/>
            <a:ext cx="240747" cy="354212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68" name="Straight Connector 67"/>
          <p:cNvCxnSpPr>
            <a:cxnSpLocks/>
          </p:cNvCxnSpPr>
          <p:nvPr/>
        </p:nvCxnSpPr>
        <p:spPr>
          <a:xfrm flipV="1">
            <a:off x="6421247" y="3886200"/>
            <a:ext cx="1730565" cy="2438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22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Insert (2)</a:t>
            </a: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379412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"/>
          <p:cNvSpPr>
            <a:spLocks noChangeArrowheads="1"/>
          </p:cNvSpPr>
          <p:nvPr/>
        </p:nvSpPr>
        <p:spPr bwMode="auto">
          <a:xfrm>
            <a:off x="2420064" y="33896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"/>
          <p:cNvSpPr>
            <a:spLocks noChangeArrowheads="1"/>
          </p:cNvSpPr>
          <p:nvPr/>
        </p:nvSpPr>
        <p:spPr bwMode="auto">
          <a:xfrm>
            <a:off x="1096701" y="42273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"/>
          <p:cNvSpPr>
            <a:spLocks noChangeArrowheads="1"/>
          </p:cNvSpPr>
          <p:nvPr/>
        </p:nvSpPr>
        <p:spPr bwMode="auto">
          <a:xfrm>
            <a:off x="3743428" y="422733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"/>
          <p:cNvSpPr>
            <a:spLocks noChangeArrowheads="1"/>
          </p:cNvSpPr>
          <p:nvPr/>
        </p:nvSpPr>
        <p:spPr bwMode="auto">
          <a:xfrm>
            <a:off x="3716532" y="24752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1706301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mple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3032840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_of_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4359379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10693307" y="525098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 flipH="1">
            <a:off x="1060981" y="4913135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 flipH="1">
            <a:off x="3708902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 flipH="1">
            <a:off x="1858701" y="3965171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3166754" y="3096105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1698249" y="4926725"/>
            <a:ext cx="250433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3166754" y="3965172"/>
            <a:ext cx="630344" cy="44812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4405570" y="4917760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9371012" y="525098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10077557" y="422733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>
            <a:off x="10050560" y="4926727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10727025" y="4926725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6809763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rt_i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5487468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Oval 4"/>
          <p:cNvSpPr>
            <a:spLocks noChangeArrowheads="1"/>
          </p:cNvSpPr>
          <p:nvPr/>
        </p:nvSpPr>
        <p:spPr bwMode="auto">
          <a:xfrm>
            <a:off x="6194013" y="422733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6167016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6843481" y="4926724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5"/>
          <p:cNvSpPr>
            <a:spLocks noChangeArrowheads="1"/>
          </p:cNvSpPr>
          <p:nvPr/>
        </p:nvSpPr>
        <p:spPr bwMode="auto">
          <a:xfrm>
            <a:off x="8056568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n_a_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Oval 4"/>
          <p:cNvSpPr>
            <a:spLocks noChangeArrowheads="1"/>
          </p:cNvSpPr>
          <p:nvPr/>
        </p:nvSpPr>
        <p:spPr bwMode="auto">
          <a:xfrm>
            <a:off x="6860256" y="336316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H="1">
            <a:off x="6838168" y="4032334"/>
            <a:ext cx="195153" cy="28731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>
            <a:off x="7533754" y="4032334"/>
            <a:ext cx="841465" cy="121865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09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Insert (3)</a:t>
            </a: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379412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"/>
          <p:cNvSpPr>
            <a:spLocks noChangeArrowheads="1"/>
          </p:cNvSpPr>
          <p:nvPr/>
        </p:nvSpPr>
        <p:spPr bwMode="auto">
          <a:xfrm>
            <a:off x="2420064" y="33896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"/>
          <p:cNvSpPr>
            <a:spLocks noChangeArrowheads="1"/>
          </p:cNvSpPr>
          <p:nvPr/>
        </p:nvSpPr>
        <p:spPr bwMode="auto">
          <a:xfrm>
            <a:off x="1096701" y="42273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"/>
          <p:cNvSpPr>
            <a:spLocks noChangeArrowheads="1"/>
          </p:cNvSpPr>
          <p:nvPr/>
        </p:nvSpPr>
        <p:spPr bwMode="auto">
          <a:xfrm>
            <a:off x="3743428" y="422733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"/>
          <p:cNvSpPr>
            <a:spLocks noChangeArrowheads="1"/>
          </p:cNvSpPr>
          <p:nvPr/>
        </p:nvSpPr>
        <p:spPr bwMode="auto">
          <a:xfrm>
            <a:off x="3716532" y="24752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1706301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mple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3032840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_of_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4359379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10600089" y="525098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 flipH="1">
            <a:off x="1060981" y="4913135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 flipH="1">
            <a:off x="3708902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 flipH="1">
            <a:off x="1858701" y="3965171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3166754" y="3096105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1698249" y="4926725"/>
            <a:ext cx="250433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3166754" y="3965172"/>
            <a:ext cx="630344" cy="44812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4405570" y="4917760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9277794" y="525098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9984339" y="422733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>
            <a:off x="9957342" y="4926727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10633807" y="4926725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Oval 4"/>
          <p:cNvSpPr>
            <a:spLocks noChangeArrowheads="1"/>
          </p:cNvSpPr>
          <p:nvPr/>
        </p:nvSpPr>
        <p:spPr bwMode="auto">
          <a:xfrm>
            <a:off x="6194013" y="422733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6167016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6843481" y="4926724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Oval 4"/>
          <p:cNvSpPr>
            <a:spLocks noChangeArrowheads="1"/>
          </p:cNvSpPr>
          <p:nvPr/>
        </p:nvSpPr>
        <p:spPr bwMode="auto">
          <a:xfrm>
            <a:off x="6860256" y="336316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>
            <a:off x="7533754" y="4032334"/>
            <a:ext cx="841465" cy="121865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4"/>
          <p:cNvSpPr>
            <a:spLocks noChangeArrowheads="1"/>
          </p:cNvSpPr>
          <p:nvPr/>
        </p:nvSpPr>
        <p:spPr bwMode="auto">
          <a:xfrm>
            <a:off x="5026392" y="163369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 flipH="1">
            <a:off x="4476614" y="2254558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 flipH="1" flipV="1">
            <a:off x="4467649" y="3085614"/>
            <a:ext cx="2378332" cy="633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Oval 4"/>
          <p:cNvSpPr>
            <a:spLocks noChangeArrowheads="1"/>
          </p:cNvSpPr>
          <p:nvPr/>
        </p:nvSpPr>
        <p:spPr bwMode="auto">
          <a:xfrm>
            <a:off x="6335518" y="81586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 flipH="1">
            <a:off x="5789612" y="1436722"/>
            <a:ext cx="626472" cy="4027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 flipH="1" flipV="1">
            <a:off x="5727716" y="2273562"/>
            <a:ext cx="4329096" cy="213973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Line 12"/>
          <p:cNvSpPr>
            <a:spLocks noChangeShapeType="1"/>
          </p:cNvSpPr>
          <p:nvPr/>
        </p:nvSpPr>
        <p:spPr bwMode="auto">
          <a:xfrm flipH="1">
            <a:off x="6838168" y="4032334"/>
            <a:ext cx="195153" cy="28731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6809763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rt_i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Oval 5"/>
          <p:cNvSpPr>
            <a:spLocks noChangeArrowheads="1"/>
          </p:cNvSpPr>
          <p:nvPr/>
        </p:nvSpPr>
        <p:spPr bwMode="auto">
          <a:xfrm>
            <a:off x="5487468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Oval 5"/>
          <p:cNvSpPr>
            <a:spLocks noChangeArrowheads="1"/>
          </p:cNvSpPr>
          <p:nvPr/>
        </p:nvSpPr>
        <p:spPr bwMode="auto">
          <a:xfrm>
            <a:off x="8056568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n_a_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610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5"/>
          <p:cNvSpPr>
            <a:spLocks noChangeArrowheads="1"/>
          </p:cNvSpPr>
          <p:nvPr/>
        </p:nvSpPr>
        <p:spPr bwMode="auto">
          <a:xfrm>
            <a:off x="5487468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8815" y="1151121"/>
            <a:ext cx="11804822" cy="5570355"/>
          </a:xfrm>
        </p:spPr>
        <p:txBody>
          <a:bodyPr/>
          <a:lstStyle/>
          <a:p>
            <a:r>
              <a:rPr lang="en-US" dirty="0"/>
              <a:t>Index 13</a:t>
            </a:r>
          </a:p>
          <a:p>
            <a:r>
              <a:rPr lang="en-US" dirty="0"/>
              <a:t>Length 12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Delete</a:t>
            </a: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379412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"/>
          <p:cNvSpPr>
            <a:spLocks noChangeArrowheads="1"/>
          </p:cNvSpPr>
          <p:nvPr/>
        </p:nvSpPr>
        <p:spPr bwMode="auto">
          <a:xfrm>
            <a:off x="2420064" y="33896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"/>
          <p:cNvSpPr>
            <a:spLocks noChangeArrowheads="1"/>
          </p:cNvSpPr>
          <p:nvPr/>
        </p:nvSpPr>
        <p:spPr bwMode="auto">
          <a:xfrm>
            <a:off x="1096701" y="42273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"/>
          <p:cNvSpPr>
            <a:spLocks noChangeArrowheads="1"/>
          </p:cNvSpPr>
          <p:nvPr/>
        </p:nvSpPr>
        <p:spPr bwMode="auto">
          <a:xfrm>
            <a:off x="3743428" y="422733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"/>
          <p:cNvSpPr>
            <a:spLocks noChangeArrowheads="1"/>
          </p:cNvSpPr>
          <p:nvPr/>
        </p:nvSpPr>
        <p:spPr bwMode="auto">
          <a:xfrm>
            <a:off x="3716532" y="24752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1706301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mple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3032840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_of_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4359379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10600089" y="525098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 flipH="1">
            <a:off x="1060981" y="4913135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 flipH="1">
            <a:off x="3708902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 flipH="1">
            <a:off x="1858701" y="3965171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3166754" y="3096105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1698249" y="4926725"/>
            <a:ext cx="250433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3166754" y="3965172"/>
            <a:ext cx="630344" cy="44812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4405570" y="4917760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9277794" y="525098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9984339" y="422733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>
            <a:off x="9957342" y="4926727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10633807" y="4926725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Oval 4"/>
          <p:cNvSpPr>
            <a:spLocks noChangeArrowheads="1"/>
          </p:cNvSpPr>
          <p:nvPr/>
        </p:nvSpPr>
        <p:spPr bwMode="auto">
          <a:xfrm>
            <a:off x="6194013" y="422733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6167016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6843481" y="4926724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Oval 4"/>
          <p:cNvSpPr>
            <a:spLocks noChangeArrowheads="1"/>
          </p:cNvSpPr>
          <p:nvPr/>
        </p:nvSpPr>
        <p:spPr bwMode="auto">
          <a:xfrm>
            <a:off x="6860256" y="336316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>
            <a:off x="7533754" y="4032334"/>
            <a:ext cx="841465" cy="121865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4"/>
          <p:cNvSpPr>
            <a:spLocks noChangeArrowheads="1"/>
          </p:cNvSpPr>
          <p:nvPr/>
        </p:nvSpPr>
        <p:spPr bwMode="auto">
          <a:xfrm>
            <a:off x="5026392" y="163369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 flipH="1">
            <a:off x="4476614" y="2254558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 flipH="1" flipV="1">
            <a:off x="4467649" y="3085614"/>
            <a:ext cx="2378332" cy="633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Oval 4"/>
          <p:cNvSpPr>
            <a:spLocks noChangeArrowheads="1"/>
          </p:cNvSpPr>
          <p:nvPr/>
        </p:nvSpPr>
        <p:spPr bwMode="auto">
          <a:xfrm>
            <a:off x="6335518" y="81586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 flipH="1">
            <a:off x="5789612" y="1436722"/>
            <a:ext cx="626472" cy="40279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 flipH="1" flipV="1">
            <a:off x="5727715" y="2273561"/>
            <a:ext cx="4329096" cy="213973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Line 12"/>
          <p:cNvSpPr>
            <a:spLocks noChangeShapeType="1"/>
          </p:cNvSpPr>
          <p:nvPr/>
        </p:nvSpPr>
        <p:spPr bwMode="auto">
          <a:xfrm flipH="1">
            <a:off x="6838168" y="4032334"/>
            <a:ext cx="195153" cy="28731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5557076" y="5507163"/>
            <a:ext cx="240747" cy="354212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65" name="Straight Connector 64"/>
          <p:cNvCxnSpPr>
            <a:cxnSpLocks/>
          </p:cNvCxnSpPr>
          <p:nvPr/>
        </p:nvCxnSpPr>
        <p:spPr>
          <a:xfrm flipV="1">
            <a:off x="5449030" y="2125120"/>
            <a:ext cx="1558745" cy="41994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5"/>
          <p:cNvSpPr>
            <a:spLocks noChangeArrowheads="1"/>
          </p:cNvSpPr>
          <p:nvPr/>
        </p:nvSpPr>
        <p:spPr bwMode="auto">
          <a:xfrm>
            <a:off x="6809763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rt_i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Oval 5"/>
          <p:cNvSpPr>
            <a:spLocks noChangeArrowheads="1"/>
          </p:cNvSpPr>
          <p:nvPr/>
        </p:nvSpPr>
        <p:spPr bwMode="auto">
          <a:xfrm>
            <a:off x="8056568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n_a_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8641941" y="5533603"/>
            <a:ext cx="240747" cy="354212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70" name="Straight Connector 69"/>
          <p:cNvCxnSpPr>
            <a:cxnSpLocks/>
          </p:cNvCxnSpPr>
          <p:nvPr/>
        </p:nvCxnSpPr>
        <p:spPr>
          <a:xfrm flipV="1">
            <a:off x="8421356" y="3719312"/>
            <a:ext cx="1443805" cy="26814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97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2" grpId="0" animBg="1"/>
      <p:bldP spid="64" grpId="0" animBg="1"/>
      <p:bldP spid="6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5"/>
          <p:cNvSpPr>
            <a:spLocks noChangeArrowheads="1"/>
          </p:cNvSpPr>
          <p:nvPr/>
        </p:nvSpPr>
        <p:spPr bwMode="auto">
          <a:xfrm>
            <a:off x="5487468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Delete (2)</a:t>
            </a: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379412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"/>
          <p:cNvSpPr>
            <a:spLocks noChangeArrowheads="1"/>
          </p:cNvSpPr>
          <p:nvPr/>
        </p:nvSpPr>
        <p:spPr bwMode="auto">
          <a:xfrm>
            <a:off x="2420064" y="33896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"/>
          <p:cNvSpPr>
            <a:spLocks noChangeArrowheads="1"/>
          </p:cNvSpPr>
          <p:nvPr/>
        </p:nvSpPr>
        <p:spPr bwMode="auto">
          <a:xfrm>
            <a:off x="1096701" y="42273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"/>
          <p:cNvSpPr>
            <a:spLocks noChangeArrowheads="1"/>
          </p:cNvSpPr>
          <p:nvPr/>
        </p:nvSpPr>
        <p:spPr bwMode="auto">
          <a:xfrm>
            <a:off x="3743428" y="422733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"/>
          <p:cNvSpPr>
            <a:spLocks noChangeArrowheads="1"/>
          </p:cNvSpPr>
          <p:nvPr/>
        </p:nvSpPr>
        <p:spPr bwMode="auto">
          <a:xfrm>
            <a:off x="3716532" y="24752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1706301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mple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3032840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_of_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4359379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10600089" y="525098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 flipH="1">
            <a:off x="1060981" y="4913135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 flipH="1">
            <a:off x="3708902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 flipH="1">
            <a:off x="1858701" y="3965171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3166754" y="3096105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1698249" y="4926725"/>
            <a:ext cx="250433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3166754" y="3965172"/>
            <a:ext cx="630344" cy="44812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4405570" y="4917760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9277794" y="525098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9984339" y="422733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>
            <a:off x="9957342" y="4926727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10633807" y="4926725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Oval 4"/>
          <p:cNvSpPr>
            <a:spLocks noChangeArrowheads="1"/>
          </p:cNvSpPr>
          <p:nvPr/>
        </p:nvSpPr>
        <p:spPr bwMode="auto">
          <a:xfrm>
            <a:off x="6194013" y="422733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6167016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6843481" y="4926724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Oval 4"/>
          <p:cNvSpPr>
            <a:spLocks noChangeArrowheads="1"/>
          </p:cNvSpPr>
          <p:nvPr/>
        </p:nvSpPr>
        <p:spPr bwMode="auto">
          <a:xfrm>
            <a:off x="6860256" y="336316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>
            <a:off x="7533754" y="4032334"/>
            <a:ext cx="841465" cy="121865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Line 12"/>
          <p:cNvSpPr>
            <a:spLocks noChangeShapeType="1"/>
          </p:cNvSpPr>
          <p:nvPr/>
        </p:nvSpPr>
        <p:spPr bwMode="auto">
          <a:xfrm flipH="1">
            <a:off x="6838168" y="4032334"/>
            <a:ext cx="195153" cy="28731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Oval 5"/>
          <p:cNvSpPr>
            <a:spLocks noChangeArrowheads="1"/>
          </p:cNvSpPr>
          <p:nvPr/>
        </p:nvSpPr>
        <p:spPr bwMode="auto">
          <a:xfrm>
            <a:off x="6809763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rt_i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Oval 5"/>
          <p:cNvSpPr>
            <a:spLocks noChangeArrowheads="1"/>
          </p:cNvSpPr>
          <p:nvPr/>
        </p:nvSpPr>
        <p:spPr bwMode="auto">
          <a:xfrm>
            <a:off x="8056568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n_a_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02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34" grpId="0" animBg="1"/>
      <p:bldP spid="35" grpId="0" animBg="1"/>
      <p:bldP spid="36" grpId="0" animBg="1"/>
      <p:bldP spid="38" grpId="0" animBg="1"/>
      <p:bldP spid="40" grpId="0" animBg="1"/>
      <p:bldP spid="63" grpId="0" animBg="1"/>
      <p:bldP spid="66" grpId="0" animBg="1"/>
      <p:bldP spid="6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Delete (3)</a:t>
            </a: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1971922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"/>
          <p:cNvSpPr>
            <a:spLocks noChangeArrowheads="1"/>
          </p:cNvSpPr>
          <p:nvPr/>
        </p:nvSpPr>
        <p:spPr bwMode="auto">
          <a:xfrm>
            <a:off x="4012574" y="33896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"/>
          <p:cNvSpPr>
            <a:spLocks noChangeArrowheads="1"/>
          </p:cNvSpPr>
          <p:nvPr/>
        </p:nvSpPr>
        <p:spPr bwMode="auto">
          <a:xfrm>
            <a:off x="2689211" y="42273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"/>
          <p:cNvSpPr>
            <a:spLocks noChangeArrowheads="1"/>
          </p:cNvSpPr>
          <p:nvPr/>
        </p:nvSpPr>
        <p:spPr bwMode="auto">
          <a:xfrm>
            <a:off x="5335938" y="422733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"/>
          <p:cNvSpPr>
            <a:spLocks noChangeArrowheads="1"/>
          </p:cNvSpPr>
          <p:nvPr/>
        </p:nvSpPr>
        <p:spPr bwMode="auto">
          <a:xfrm>
            <a:off x="5309042" y="24752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3298811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mple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4625350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_of_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5951889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5"/>
          <p:cNvSpPr>
            <a:spLocks noChangeArrowheads="1"/>
          </p:cNvSpPr>
          <p:nvPr/>
        </p:nvSpPr>
        <p:spPr bwMode="auto">
          <a:xfrm>
            <a:off x="8712107" y="525098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 flipH="1">
            <a:off x="2653491" y="4913135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 flipH="1">
            <a:off x="5301412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 flipH="1">
            <a:off x="3451211" y="3965171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 flipH="1">
            <a:off x="4759264" y="3096105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3290759" y="4926725"/>
            <a:ext cx="250433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4759264" y="3965172"/>
            <a:ext cx="630344" cy="44812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5998080" y="4917760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7389812" y="525098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8096357" y="422733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>
            <a:off x="8069360" y="4926727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8745825" y="4926725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5998079" y="3120624"/>
            <a:ext cx="2153733" cy="12926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6572357" y="154976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H="1">
            <a:off x="6022579" y="2170627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21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76800"/>
            <a:ext cx="10363200" cy="820600"/>
          </a:xfrm>
        </p:spPr>
        <p:txBody>
          <a:bodyPr/>
          <a:lstStyle/>
          <a:p>
            <a:r>
              <a:rPr lang="en-US" dirty="0"/>
              <a:t>Rope (</a:t>
            </a:r>
            <a:r>
              <a:rPr lang="en-US" noProof="1"/>
              <a:t>Wintellect</a:t>
            </a:r>
            <a:r>
              <a:rPr lang="en-US" dirty="0"/>
              <a:t> </a:t>
            </a:r>
            <a:r>
              <a:rPr lang="en-US" noProof="1"/>
              <a:t>BigList&lt;T&gt;</a:t>
            </a:r>
            <a:r>
              <a:rPr lang="en-US" dirty="0"/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1146542"/>
            <a:ext cx="3962400" cy="34981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838200"/>
            <a:ext cx="3002284" cy="349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7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Trie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 and Operations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5734157" y="11430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5734157" y="207179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5713413" y="298567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5713412" y="3900591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6122139" y="3729190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6153135" y="1918880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6111889" y="2823819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68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321" y="1676400"/>
            <a:ext cx="3663951" cy="47244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Rope</a:t>
            </a:r>
          </a:p>
          <a:p>
            <a:r>
              <a:rPr lang="en-US" dirty="0"/>
              <a:t>Prefix Tree (</a:t>
            </a:r>
            <a:r>
              <a:rPr lang="en-US" noProof="1"/>
              <a:t>Trie</a:t>
            </a:r>
            <a:r>
              <a:rPr lang="en-US" dirty="0"/>
              <a:t>)</a:t>
            </a:r>
          </a:p>
          <a:p>
            <a:r>
              <a:rPr lang="en-US" dirty="0"/>
              <a:t>Suffix Tree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5829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  <a:hlinkClick r:id="rId2"/>
              </a:rPr>
              <a:t>Trie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(prefix tree) is an ordered tree data structure</a:t>
            </a:r>
          </a:p>
          <a:p>
            <a:pPr lvl="1">
              <a:lnSpc>
                <a:spcPct val="95000"/>
              </a:lnSpc>
            </a:pPr>
            <a:r>
              <a:rPr lang="en-US" noProof="1"/>
              <a:t>Special tree structure used for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fast multi-pattern matching</a:t>
            </a:r>
          </a:p>
          <a:p>
            <a:pPr lvl="1">
              <a:lnSpc>
                <a:spcPct val="95000"/>
              </a:lnSpc>
            </a:pPr>
            <a:r>
              <a:rPr lang="en-US" noProof="1"/>
              <a:t>Used to store a dynamic set where the keys are usually strings</a:t>
            </a:r>
          </a:p>
          <a:p>
            <a:endParaRPr lang="en-US" dirty="0"/>
          </a:p>
          <a:p>
            <a:r>
              <a:rPr lang="en-US" dirty="0"/>
              <a:t>Applications:</a:t>
            </a:r>
          </a:p>
          <a:p>
            <a:pPr lvl="1"/>
            <a:r>
              <a:rPr lang="en-US" dirty="0"/>
              <a:t>Dictionaries</a:t>
            </a:r>
          </a:p>
          <a:p>
            <a:pPr lvl="1"/>
            <a:r>
              <a:rPr lang="en-US" dirty="0"/>
              <a:t>Text searching  </a:t>
            </a:r>
          </a:p>
          <a:p>
            <a:pPr lvl="1"/>
            <a:r>
              <a:rPr lang="en-US" dirty="0"/>
              <a:t>Compression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Trie?</a:t>
            </a:r>
          </a:p>
        </p:txBody>
      </p:sp>
    </p:spTree>
    <p:extLst>
      <p:ext uri="{BB962C8B-B14F-4D97-AF65-F5344CB8AC3E}">
        <p14:creationId xmlns:p14="http://schemas.microsoft.com/office/powerpoint/2010/main" val="323505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</a:t>
            </a:r>
          </a:p>
          <a:p>
            <a:r>
              <a:rPr lang="en-US" dirty="0"/>
              <a:t>There</a:t>
            </a:r>
          </a:p>
          <a:p>
            <a:r>
              <a:rPr lang="en-US" dirty="0"/>
              <a:t>These</a:t>
            </a:r>
          </a:p>
          <a:p>
            <a:r>
              <a:rPr lang="en-US" dirty="0"/>
              <a:t>Trie</a:t>
            </a:r>
          </a:p>
          <a:p>
            <a:r>
              <a:rPr lang="en-US" dirty="0"/>
              <a:t>Tree</a:t>
            </a:r>
          </a:p>
          <a:p>
            <a:r>
              <a:rPr lang="en-US" dirty="0"/>
              <a:t>Rope</a:t>
            </a:r>
            <a:endParaRPr lang="bg-BG" dirty="0"/>
          </a:p>
          <a:p>
            <a:r>
              <a:rPr lang="en-US" dirty="0"/>
              <a:t>Their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Trie - Example</a:t>
            </a:r>
            <a:endParaRPr lang="bg-BG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561012" y="115112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8172557" y="20574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399214" y="2971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399214" y="3886200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464069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399213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334357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7334357" y="5738346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6399212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464067" y="5738344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0001357" y="297179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9467957" y="388568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9467956" y="4800600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0534757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0534756" y="4801113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3046412" y="205714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3046414" y="297179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3046414" y="388619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3046413" y="4800599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H="1">
            <a:off x="3863866" y="1688544"/>
            <a:ext cx="1724689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 flipH="1" flipV="1">
            <a:off x="6323466" y="1688543"/>
            <a:ext cx="1870291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 flipH="1" flipV="1">
            <a:off x="8913811" y="2666999"/>
            <a:ext cx="1132539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7161212" y="2666998"/>
            <a:ext cx="1087547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 flipH="1">
            <a:off x="6129119" y="4552433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6807939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6807939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6807939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7740561" y="557597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>
            <a:off x="5872794" y="557597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3455139" y="2818633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3455139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>
            <a:off x="3455139" y="4638227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9876683" y="4629199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10943483" y="465299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>
            <a:off x="7085010" y="4552432"/>
            <a:ext cx="408729" cy="3159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>
            <a:off x="10643805" y="3664910"/>
            <a:ext cx="175008" cy="22437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Line 12"/>
          <p:cNvSpPr>
            <a:spLocks noChangeShapeType="1"/>
          </p:cNvSpPr>
          <p:nvPr/>
        </p:nvSpPr>
        <p:spPr bwMode="auto">
          <a:xfrm flipH="1">
            <a:off x="10001356" y="3664910"/>
            <a:ext cx="159383" cy="23075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AutoShape 5"/>
          <p:cNvSpPr>
            <a:spLocks noChangeArrowheads="1"/>
          </p:cNvSpPr>
          <p:nvPr/>
        </p:nvSpPr>
        <p:spPr bwMode="auto">
          <a:xfrm>
            <a:off x="6691461" y="606514"/>
            <a:ext cx="2098200" cy="529698"/>
          </a:xfrm>
          <a:prstGeom prst="wedgeRoundRectCallout">
            <a:avLst>
              <a:gd name="adj1" fmla="val -54915"/>
              <a:gd name="adj2" fmla="val 9178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Empty root</a:t>
            </a:r>
            <a:endParaRPr lang="bg-B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07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These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Search</a:t>
            </a:r>
            <a:endParaRPr lang="bg-BG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561012" y="115112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8172557" y="20574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399214" y="2971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399214" y="3886200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464069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399213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334357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7334357" y="5738346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6399212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464067" y="5738344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0001357" y="297179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9467957" y="388568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9467956" y="4800600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0534757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0534756" y="4801113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3046412" y="205714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3046414" y="297179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3046414" y="388619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3046413" y="4800599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H="1">
            <a:off x="3863866" y="1688544"/>
            <a:ext cx="1724689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 flipH="1" flipV="1">
            <a:off x="6323466" y="1688543"/>
            <a:ext cx="1870291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 flipH="1" flipV="1">
            <a:off x="8913811" y="2666999"/>
            <a:ext cx="1132539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7161212" y="2666998"/>
            <a:ext cx="1087547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 flipH="1">
            <a:off x="6129119" y="4552433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6807939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6807939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6807939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7740561" y="557597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>
            <a:off x="5872794" y="557597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3455139" y="2818633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3455139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>
            <a:off x="3455139" y="4638227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9876683" y="4629199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10943483" y="465299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>
            <a:off x="7085010" y="4552432"/>
            <a:ext cx="408729" cy="3159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>
            <a:off x="10643805" y="3664910"/>
            <a:ext cx="175008" cy="22437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Line 12"/>
          <p:cNvSpPr>
            <a:spLocks noChangeShapeType="1"/>
          </p:cNvSpPr>
          <p:nvPr/>
        </p:nvSpPr>
        <p:spPr bwMode="auto">
          <a:xfrm flipH="1">
            <a:off x="10001356" y="3664910"/>
            <a:ext cx="159383" cy="23075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419677" y="1003671"/>
            <a:ext cx="1066801" cy="1034232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81164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603E-6 7.40741E-7 L -0.205 0.1291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50" y="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 0.12917 L 0.21789 0.1347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38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789 0.13472 L 0.07007 0.2729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98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07 0.27292 L 0.07007 0.4004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07 0.40047 L 0.14639 0.533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6" y="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639 0.5338 L 0.14665 0.6671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3" grpId="2" animBg="1"/>
      <p:bldP spid="43" grpId="3" animBg="1"/>
      <p:bldP spid="43" grpId="4" animBg="1"/>
      <p:bldP spid="43" grpId="5" animBg="1"/>
      <p:bldP spid="43" grpId="6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Each terminal node can have a value</a:t>
            </a:r>
          </a:p>
          <a:p>
            <a:pPr lvl="1"/>
            <a:r>
              <a:rPr lang="en-US" dirty="0"/>
              <a:t>Value can be of type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Dictionary&lt;string, T&gt;</a:t>
            </a:r>
            <a:endParaRPr lang="en-US" dirty="0"/>
          </a:p>
          <a:p>
            <a:r>
              <a:rPr lang="en-US" dirty="0"/>
              <a:t>Example of a name-age pairs</a:t>
            </a:r>
          </a:p>
          <a:p>
            <a:r>
              <a:rPr lang="en-US" dirty="0"/>
              <a:t>Each set of keys constructs an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dirty="0"/>
              <a:t> trie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Trie - Dictionary</a:t>
            </a:r>
            <a:endParaRPr lang="bg-BG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8228012" y="130969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7232864" y="2133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7237411" y="5791711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</a:t>
            </a: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>
            <a:off x="7641589" y="288562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7232863" y="303853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7232862" y="394347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7232861" y="484841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>
            <a:off x="7632106" y="378110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>
            <a:off x="7641589" y="4704967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>
            <a:off x="7651072" y="562882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9232114" y="213359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>
            <a:off x="9640842" y="291452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9232116" y="3067433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9232115" y="397237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9232114" y="4877311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</a:t>
            </a:r>
            <a:endParaRPr lang="bg-BG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algn="ctr"/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18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>
            <a:off x="9631359" y="3810000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9640842" y="4733861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8990012" y="1905000"/>
            <a:ext cx="381000" cy="32855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7923211" y="1905000"/>
            <a:ext cx="369209" cy="33286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23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23" grpId="0" animBg="1"/>
      <p:bldP spid="37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9" grpId="0" animBg="1"/>
      <p:bldP spid="6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Lucas - 30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Construction</a:t>
            </a:r>
            <a:endParaRPr lang="bg-BG" dirty="0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561012" y="115112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72557" y="20574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399214" y="2971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6399214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399213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399212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 flipV="1">
            <a:off x="6323466" y="1688543"/>
            <a:ext cx="1870291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7161212" y="2666998"/>
            <a:ext cx="1087547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6807939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6807939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6807939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6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7" grpId="0" animBg="1"/>
      <p:bldP spid="31" grpId="0" animBg="1"/>
      <p:bldP spid="33" grpId="0" animBg="1"/>
      <p:bldP spid="35" grpId="0" animBg="1"/>
      <p:bldP spid="36" grpId="0" animBg="1"/>
      <p:bldP spid="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Lucia - 18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Construction</a:t>
            </a:r>
            <a:r>
              <a:rPr lang="bg-BG" dirty="0"/>
              <a:t> (2)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561012" y="115112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72557" y="20574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399214" y="2971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6399214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399213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399212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 flipV="1">
            <a:off x="6323466" y="1688543"/>
            <a:ext cx="1870291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7161212" y="2666998"/>
            <a:ext cx="1087547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6807939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6807939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6807939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7334357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334357" y="5738346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7740561" y="557597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7085010" y="4552432"/>
            <a:ext cx="408729" cy="3159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34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Luigi - </a:t>
            </a:r>
            <a:r>
              <a:rPr lang="bg-BG" dirty="0"/>
              <a:t>23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Construction</a:t>
            </a:r>
            <a:r>
              <a:rPr lang="bg-BG" dirty="0"/>
              <a:t> (3)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561012" y="115112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72557" y="20574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399214" y="2971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6399214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399213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399212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 flipV="1">
            <a:off x="6323466" y="1688543"/>
            <a:ext cx="1870291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7161212" y="2666998"/>
            <a:ext cx="1087547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6807939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6807939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6807939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7334357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334357" y="5738346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7740561" y="557597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7085010" y="4552432"/>
            <a:ext cx="408729" cy="3159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454346" y="389566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6119396" y="3647493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5454346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5454345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>
            <a:off x="5863072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5863072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82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Loren - 48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Construction</a:t>
            </a:r>
            <a:r>
              <a:rPr lang="bg-BG" dirty="0"/>
              <a:t> (4)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561012" y="115112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72557" y="20574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399214" y="2971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6399214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399213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399212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 flipV="1">
            <a:off x="6323466" y="1688543"/>
            <a:ext cx="1870291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7161212" y="2666998"/>
            <a:ext cx="1087547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6807939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6807939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6807939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7334357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334357" y="5738346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7740561" y="557597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7085010" y="4552432"/>
            <a:ext cx="408729" cy="3159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454346" y="389566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6119396" y="3647493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5454346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5454345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>
            <a:off x="5863072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5863072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9980614" y="2971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9980614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9980613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9980612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48</a:t>
            </a: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10389339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>
            <a:off x="10389339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>
            <a:off x="10389339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H="1" flipV="1">
            <a:off x="8913811" y="2666999"/>
            <a:ext cx="1132539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08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2" grpId="0" animBg="1"/>
      <p:bldP spid="34" grpId="0" animBg="1"/>
      <p:bldP spid="37" grpId="0" animBg="1"/>
      <p:bldP spid="3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Logan - 23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Construction</a:t>
            </a:r>
            <a:r>
              <a:rPr lang="bg-BG" dirty="0"/>
              <a:t> (</a:t>
            </a:r>
            <a:r>
              <a:rPr lang="en-US" dirty="0"/>
              <a:t>5</a:t>
            </a:r>
            <a:r>
              <a:rPr lang="bg-BG" dirty="0"/>
              <a:t>)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561012" y="115112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72557" y="20574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399214" y="2971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6399214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399213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399212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 flipV="1">
            <a:off x="6323466" y="1688543"/>
            <a:ext cx="1870291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7161212" y="2666998"/>
            <a:ext cx="1087547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6807939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6807939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6807939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7334357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334357" y="5738346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7740561" y="557597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7085010" y="4552432"/>
            <a:ext cx="408729" cy="3159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454346" y="389566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6119396" y="3647493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5454346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5454345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>
            <a:off x="5863072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5863072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9980614" y="2971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9980614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9980613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9980612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48</a:t>
            </a: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10389339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>
            <a:off x="10389339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>
            <a:off x="10389339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H="1" flipV="1">
            <a:off x="8913811" y="2666999"/>
            <a:ext cx="1132539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9035743" y="389425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 flipH="1">
            <a:off x="9700793" y="3646087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9035743" y="47991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9035742" y="5736939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>
            <a:off x="9444469" y="4645770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2"/>
          <p:cNvSpPr>
            <a:spLocks noChangeShapeType="1"/>
          </p:cNvSpPr>
          <p:nvPr/>
        </p:nvSpPr>
        <p:spPr bwMode="auto">
          <a:xfrm>
            <a:off x="9444469" y="555965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35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Colin - 5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Construction</a:t>
            </a:r>
            <a:r>
              <a:rPr lang="bg-BG" dirty="0"/>
              <a:t> (</a:t>
            </a:r>
            <a:r>
              <a:rPr lang="en-US" dirty="0"/>
              <a:t>6</a:t>
            </a:r>
            <a:r>
              <a:rPr lang="bg-BG" dirty="0"/>
              <a:t>)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561012" y="115112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72557" y="20574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399214" y="2971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6399214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399213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399212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 flipV="1">
            <a:off x="6323466" y="1688543"/>
            <a:ext cx="1870291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7161212" y="2666998"/>
            <a:ext cx="1087547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6807939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6807939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6807939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7334357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334357" y="5738346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7740561" y="557597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7085010" y="4552432"/>
            <a:ext cx="408729" cy="3159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454346" y="389566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6119396" y="3647493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5454346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5454345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>
            <a:off x="5863072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5863072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9980614" y="2971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9980614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9980613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9980612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48</a:t>
            </a: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10389339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>
            <a:off x="10389339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>
            <a:off x="10389339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H="1" flipV="1">
            <a:off x="8913811" y="2666999"/>
            <a:ext cx="1132539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9035743" y="389425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 flipH="1">
            <a:off x="9700793" y="3646087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9035743" y="47991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9035742" y="5736939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>
            <a:off x="9444469" y="4645770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2"/>
          <p:cNvSpPr>
            <a:spLocks noChangeShapeType="1"/>
          </p:cNvSpPr>
          <p:nvPr/>
        </p:nvSpPr>
        <p:spPr bwMode="auto">
          <a:xfrm>
            <a:off x="9444469" y="555965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3046412" y="205714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H="1">
            <a:off x="3863866" y="1688544"/>
            <a:ext cx="1724689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3046413" y="29703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3046413" y="38847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3046412" y="47991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3046411" y="5736939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3455138" y="373188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>
            <a:off x="3455138" y="4645770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>
            <a:off x="3455138" y="555965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>
            <a:off x="3455138" y="280802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15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#DsAlgo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Coley - 15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Construction</a:t>
            </a:r>
            <a:r>
              <a:rPr lang="bg-BG" dirty="0"/>
              <a:t> (</a:t>
            </a:r>
            <a:r>
              <a:rPr lang="en-US" dirty="0"/>
              <a:t>7</a:t>
            </a:r>
            <a:r>
              <a:rPr lang="bg-BG" dirty="0"/>
              <a:t>)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561012" y="115112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72557" y="20574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399214" y="2971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6399214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399213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399212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 flipV="1">
            <a:off x="6323466" y="1688543"/>
            <a:ext cx="1870291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7161212" y="2666998"/>
            <a:ext cx="1087547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6807939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6807939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6807939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7334357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334357" y="5738346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7740561" y="557597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7085010" y="4552432"/>
            <a:ext cx="408729" cy="3159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454346" y="389566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6119396" y="3647493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5454346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5454345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>
            <a:off x="5863072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5863072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9980614" y="2971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9980614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9980613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9980612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48</a:t>
            </a: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10389339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>
            <a:off x="10389339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>
            <a:off x="10389339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H="1" flipV="1">
            <a:off x="8913811" y="2666999"/>
            <a:ext cx="1132539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9035743" y="389425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 flipH="1">
            <a:off x="9700793" y="3646087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9035743" y="47991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9035742" y="5736939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>
            <a:off x="9444469" y="4645770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2"/>
          <p:cNvSpPr>
            <a:spLocks noChangeShapeType="1"/>
          </p:cNvSpPr>
          <p:nvPr/>
        </p:nvSpPr>
        <p:spPr bwMode="auto">
          <a:xfrm>
            <a:off x="9444469" y="555965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3046412" y="205714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H="1">
            <a:off x="3863866" y="1688544"/>
            <a:ext cx="1724689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3046413" y="29703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3046413" y="38847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3046412" y="47991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3046411" y="5736939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3455138" y="373188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>
            <a:off x="3455138" y="4645770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>
            <a:off x="3455138" y="555965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>
            <a:off x="3455138" y="280802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2101052" y="479466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2101050" y="5732406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 flipH="1">
            <a:off x="2766102" y="4546495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>
            <a:off x="2509777" y="557003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93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2101052" y="4794662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Oval 60"/>
          <p:cNvSpPr>
            <a:spLocks noChangeArrowheads="1"/>
          </p:cNvSpPr>
          <p:nvPr/>
        </p:nvSpPr>
        <p:spPr bwMode="auto">
          <a:xfrm>
            <a:off x="2104127" y="4794659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</a:t>
            </a:r>
          </a:p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32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Cole - 32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Construction</a:t>
            </a:r>
            <a:r>
              <a:rPr lang="bg-BG" dirty="0"/>
              <a:t> (</a:t>
            </a:r>
            <a:r>
              <a:rPr lang="en-US" dirty="0"/>
              <a:t>8</a:t>
            </a:r>
            <a:r>
              <a:rPr lang="bg-BG" dirty="0"/>
              <a:t>)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561012" y="115112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72557" y="20574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399214" y="2971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6399214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399213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399212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 flipV="1">
            <a:off x="6323466" y="1688543"/>
            <a:ext cx="1870291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7161212" y="2666998"/>
            <a:ext cx="1087547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6807939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6807939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6807939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7334357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334357" y="5738346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7740561" y="557597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7085010" y="4552432"/>
            <a:ext cx="408729" cy="31590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454346" y="389566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6119396" y="3647493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5454346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5454345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>
            <a:off x="5863072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5863072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9980614" y="29718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9980614" y="3886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9980613" y="48006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9980612" y="5738345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48</a:t>
            </a:r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10389339" y="373328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>
            <a:off x="10389339" y="4647176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>
            <a:off x="10389339" y="556106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H="1" flipV="1">
            <a:off x="8913811" y="2666999"/>
            <a:ext cx="1132539" cy="51434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9035743" y="389425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 flipH="1">
            <a:off x="9700793" y="3646087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9035743" y="47991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9035742" y="5736939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>
            <a:off x="9444469" y="4645770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2"/>
          <p:cNvSpPr>
            <a:spLocks noChangeShapeType="1"/>
          </p:cNvSpPr>
          <p:nvPr/>
        </p:nvSpPr>
        <p:spPr bwMode="auto">
          <a:xfrm>
            <a:off x="9444469" y="555965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3046412" y="205714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H="1">
            <a:off x="3863866" y="1688544"/>
            <a:ext cx="1724689" cy="673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3046413" y="29703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3046413" y="38847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3046412" y="479919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3046411" y="5736939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3455138" y="373188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>
            <a:off x="3455138" y="4645770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>
            <a:off x="3455138" y="5559658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>
            <a:off x="3455138" y="2808022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2101050" y="5732406"/>
            <a:ext cx="817455" cy="76148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 flipH="1">
            <a:off x="2766102" y="4546495"/>
            <a:ext cx="401749" cy="31590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>
            <a:off x="2509777" y="5570034"/>
            <a:ext cx="0" cy="1623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92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search by prefix</a:t>
            </a:r>
          </a:p>
          <a:p>
            <a:r>
              <a:rPr lang="en-US" dirty="0"/>
              <a:t>High memory footprint</a:t>
            </a:r>
          </a:p>
          <a:p>
            <a:pPr lvl="1"/>
            <a:r>
              <a:rPr lang="en-US" dirty="0"/>
              <a:t>Can be improved by remove the one-way chaining - creates radix trie</a:t>
            </a:r>
          </a:p>
          <a:p>
            <a:r>
              <a:rPr lang="en-US" dirty="0"/>
              <a:t>Other fast operations</a:t>
            </a:r>
          </a:p>
          <a:p>
            <a:pPr lvl="1"/>
            <a:r>
              <a:rPr lang="en-US" dirty="0"/>
              <a:t>Add</a:t>
            </a:r>
          </a:p>
          <a:p>
            <a:pPr lvl="1"/>
            <a:r>
              <a:rPr lang="en-US" dirty="0"/>
              <a:t>Contains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Trie - Performance</a:t>
            </a:r>
            <a:endParaRPr lang="bg-BG" dirty="0"/>
          </a:p>
        </p:txBody>
      </p:sp>
      <p:sp>
        <p:nvSpPr>
          <p:cNvPr id="6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3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 implementation using array of 256 elements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Trie - Performance (2)</a:t>
            </a:r>
            <a:endParaRPr lang="bg-BG" dirty="0"/>
          </a:p>
        </p:txBody>
      </p:sp>
      <p:sp>
        <p:nvSpPr>
          <p:cNvPr id="6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12" y="2261901"/>
            <a:ext cx="5478931" cy="312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48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implementation using Dictionary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Trie - Performance (3)</a:t>
            </a:r>
            <a:endParaRPr lang="bg-BG" dirty="0"/>
          </a:p>
        </p:txBody>
      </p:sp>
      <p:sp>
        <p:nvSpPr>
          <p:cNvPr id="6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2438400"/>
            <a:ext cx="6172200" cy="35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63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912813" y="5638800"/>
            <a:ext cx="10363200" cy="719034"/>
          </a:xfrm>
        </p:spPr>
        <p:txBody>
          <a:bodyPr/>
          <a:lstStyle/>
          <a:p>
            <a:r>
              <a:rPr lang="en-US" dirty="0"/>
              <a:t>Trie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44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/>
              <a:t>Lab Exercise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912813" y="5638800"/>
            <a:ext cx="10363200" cy="719034"/>
          </a:xfrm>
        </p:spPr>
        <p:txBody>
          <a:bodyPr/>
          <a:lstStyle/>
          <a:p>
            <a:r>
              <a:rPr lang="en-US" dirty="0"/>
              <a:t>Trie - Add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905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http://ahmadsoft.org/source/xref/ropes-1.2.5/src/org/ahmadsoft/ropes/</a:t>
            </a:r>
            <a:endParaRPr lang="en-GB" dirty="0"/>
          </a:p>
          <a:p>
            <a:r>
              <a:rPr lang="en-US" dirty="0">
                <a:hlinkClick r:id="rId3"/>
              </a:rPr>
              <a:t>http://www.geeksforgeeks.org/trie-insert-and-search/</a:t>
            </a:r>
            <a:endParaRPr lang="en-US" dirty="0"/>
          </a:p>
          <a:p>
            <a:r>
              <a:rPr lang="en-US" dirty="0">
                <a:hlinkClick r:id="rId4"/>
              </a:rPr>
              <a:t>http://www.sanfoundry.com/java-program-implement-rope/</a:t>
            </a:r>
            <a:endParaRPr lang="en-US" dirty="0"/>
          </a:p>
          <a:p>
            <a:r>
              <a:rPr lang="en-US" dirty="0">
                <a:hlinkClick r:id="rId5"/>
              </a:rPr>
              <a:t>https://www.cs.bu.edu/teaching/c/tree/trie/</a:t>
            </a:r>
            <a:endParaRPr lang="bg-BG" dirty="0"/>
          </a:p>
          <a:p>
            <a:r>
              <a:rPr lang="en-US" dirty="0">
                <a:hlinkClick r:id="rId6"/>
              </a:rPr>
              <a:t>http://algs4.cs.princeton.edu/home/</a:t>
            </a:r>
            <a:endParaRPr lang="bg-BG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763239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118" y="1676400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7961399" cy="5570355"/>
          </a:xfrm>
        </p:spPr>
        <p:txBody>
          <a:bodyPr/>
          <a:lstStyle/>
          <a:p>
            <a:r>
              <a:rPr lang="en-US" dirty="0"/>
              <a:t>Ropes are very fast for large number of elements  and provide fast insertion and deletion</a:t>
            </a:r>
          </a:p>
          <a:p>
            <a:r>
              <a:rPr lang="en-US" dirty="0"/>
              <a:t>Tries are string search trees, which reduce the time to find a given pattern</a:t>
            </a:r>
          </a:p>
          <a:p>
            <a:pPr lvl="1"/>
            <a:r>
              <a:rPr lang="en-US" dirty="0"/>
              <a:t>Different implementations - Radix Trie, Suffix Tree, Suffix Trie, etc.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5240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Rope and Tries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https://softuni.bg/opencourses/data-structures</a:t>
            </a:r>
            <a:r>
              <a:rPr lang="en-US" dirty="0"/>
              <a:t>  </a:t>
            </a:r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Rope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 and Operations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2637725" y="408070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</a:t>
            </a:r>
            <a:endParaRPr kumimoji="0"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5150149" y="3013394"/>
            <a:ext cx="622938" cy="26732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4374922" y="24389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3966577" y="2971800"/>
            <a:ext cx="451475" cy="3243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3704525" y="4080705"/>
            <a:ext cx="11222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mple_</a:t>
            </a:r>
            <a:endParaRPr kumimoji="0"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5076125" y="408070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</a:t>
            </a:r>
            <a:endParaRPr kumimoji="0"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142925" y="4092503"/>
            <a:ext cx="1627887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_a_rope_</a:t>
            </a:r>
            <a:endParaRPr kumimoji="0"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8020157" y="4092502"/>
            <a:ext cx="1147676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struc</a:t>
            </a:r>
            <a:endParaRPr kumimoji="0"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9417178" y="409250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ture</a:t>
            </a:r>
            <a:endParaRPr kumimoji="0"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 flipH="1">
            <a:off x="3166373" y="3801374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3267754" y="316212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3995316" y="379274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5685685" y="3124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6308624" y="3837633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H="1">
            <a:off x="5714423" y="3837632"/>
            <a:ext cx="164522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8782157" y="3124200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>
            <a:off x="9405096" y="3837633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 flipH="1">
            <a:off x="8810895" y="3837632"/>
            <a:ext cx="164522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6236556" y="167691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5192377" y="2223865"/>
            <a:ext cx="1073118" cy="51526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 flipH="1" flipV="1">
            <a:off x="7021424" y="2233836"/>
            <a:ext cx="1875136" cy="100653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7202702" y="98385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27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>
            <a:off x="7003226" y="1636571"/>
            <a:ext cx="310385" cy="21989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614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labs,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Data Structures and Algorithms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44103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softuni.org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3" tooltip="Software University (SoftUni)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914400"/>
            <a:ext cx="1701050" cy="1570200"/>
          </a:xfrm>
          <a:prstGeom prst="roundRect">
            <a:avLst>
              <a:gd name="adj" fmla="val 785"/>
            </a:avLst>
          </a:prstGeom>
          <a:ln w="12700">
            <a:solidFill>
              <a:srgbClr val="00B0F0">
                <a:alpha val="50196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4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2865600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0212" y="31453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Rope</a:t>
            </a:r>
            <a:r>
              <a:rPr lang="en-US" noProof="1"/>
              <a:t> == balanced tree for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indexed items </a:t>
            </a:r>
            <a:r>
              <a:rPr lang="en-US" noProof="1"/>
              <a:t>with fast insert / delete</a:t>
            </a:r>
          </a:p>
          <a:p>
            <a:pPr lvl="1">
              <a:lnSpc>
                <a:spcPct val="95000"/>
              </a:lnSpc>
            </a:pPr>
            <a:r>
              <a:rPr lang="en-US" noProof="1"/>
              <a:t>Allows fast string edit operations on very long strings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Rope</a:t>
            </a:r>
            <a:r>
              <a:rPr lang="en-US" dirty="0"/>
              <a:t> is a binary tree having leaf nodes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Each node holds a short string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Each node has a weight value</a:t>
            </a:r>
            <a:br>
              <a:rPr lang="en-US" dirty="0"/>
            </a:br>
            <a:r>
              <a:rPr lang="en-US" dirty="0"/>
              <a:t>equal to length of its string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991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Ropes are efficient for very large strings</a:t>
            </a:r>
          </a:p>
          <a:p>
            <a:pPr lvl="1"/>
            <a:r>
              <a:rPr lang="en-US" dirty="0"/>
              <a:t>E.g. length &gt; 10 000 000</a:t>
            </a:r>
          </a:p>
          <a:p>
            <a:r>
              <a:rPr lang="en-US" dirty="0"/>
              <a:t>For small strings ropes are slower!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/>
              <a:t> 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US" dirty="0"/>
              <a:t> performs better for 100 000 chars</a:t>
            </a:r>
          </a:p>
          <a:p>
            <a:r>
              <a:rPr lang="en-US" dirty="0"/>
              <a:t>Ropes provide:</a:t>
            </a:r>
          </a:p>
          <a:p>
            <a:pPr lvl="1"/>
            <a:r>
              <a:rPr lang="en-US" dirty="0"/>
              <a:t>Faster insert / delete operations at random position – O(log(n))</a:t>
            </a:r>
          </a:p>
          <a:p>
            <a:pPr lvl="1"/>
            <a:r>
              <a:rPr lang="en-US" dirty="0"/>
              <a:t>Slower access by index position – O(log(n))</a:t>
            </a:r>
          </a:p>
          <a:p>
            <a:pPr lvl="2"/>
            <a:r>
              <a:rPr lang="en-US" dirty="0"/>
              <a:t>Arrays provide O(1) access by index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Ropes in Practice: When to Use Rope?</a:t>
            </a:r>
          </a:p>
        </p:txBody>
      </p:sp>
    </p:spTree>
    <p:extLst>
      <p:ext uri="{BB962C8B-B14F-4D97-AF65-F5344CB8AC3E}">
        <p14:creationId xmlns:p14="http://schemas.microsoft.com/office/powerpoint/2010/main" val="126606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String: "Example of a rope."</a:t>
            </a:r>
          </a:p>
          <a:p>
            <a:r>
              <a:rPr lang="en-US" dirty="0"/>
              <a:t>Example split:</a:t>
            </a:r>
          </a:p>
          <a:p>
            <a:pPr lvl="1"/>
            <a:r>
              <a:rPr lang="en-US" noProof="1"/>
              <a:t>Exa</a:t>
            </a:r>
          </a:p>
          <a:p>
            <a:pPr lvl="1"/>
            <a:r>
              <a:rPr lang="en-US" noProof="1"/>
              <a:t>mple_</a:t>
            </a:r>
          </a:p>
          <a:p>
            <a:pPr lvl="1"/>
            <a:r>
              <a:rPr lang="en-US" noProof="1"/>
              <a:t>of</a:t>
            </a:r>
          </a:p>
          <a:p>
            <a:pPr lvl="1"/>
            <a:r>
              <a:rPr lang="en-US" noProof="1"/>
              <a:t>_a_rope.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</a:t>
            </a:r>
            <a:endParaRPr lang="en-US" dirty="0"/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5104893" y="5099600"/>
            <a:ext cx="1017287" cy="953693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7817149" y="4068149"/>
            <a:ext cx="622938" cy="26732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7041922" y="349366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6633577" y="4026555"/>
            <a:ext cx="451475" cy="3243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371525" y="5135460"/>
            <a:ext cx="1180955" cy="111395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mple_</a:t>
            </a:r>
            <a:endParaRPr kumimoji="0"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7743125" y="5135460"/>
            <a:ext cx="942087" cy="8553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</a:t>
            </a:r>
            <a:endParaRPr kumimoji="0"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8809925" y="5084503"/>
            <a:ext cx="1932687" cy="110215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_a_rope.</a:t>
            </a:r>
            <a:endParaRPr kumimoji="0"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H="1">
            <a:off x="5833373" y="4856129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5934754" y="421688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6662316" y="4847503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>
            <a:off x="8352685" y="417895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8975624" y="4892388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8381423" y="4892387"/>
            <a:ext cx="164522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8031359" y="2636729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H="1">
            <a:off x="7757848" y="3307584"/>
            <a:ext cx="391242" cy="34065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2413761" y="2636729"/>
            <a:ext cx="2563852" cy="568301"/>
          </a:xfrm>
          <a:prstGeom prst="wedgeRoundRectCallout">
            <a:avLst>
              <a:gd name="adj1" fmla="val -61200"/>
              <a:gd name="adj2" fmla="val 1253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_</a:t>
            </a:r>
            <a:r>
              <a:rPr lang="en-US" sz="2800" noProof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 are spaces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3246195" y="3686854"/>
            <a:ext cx="2563852" cy="808946"/>
          </a:xfrm>
          <a:prstGeom prst="wedgeRoundRectCallout">
            <a:avLst>
              <a:gd name="adj1" fmla="val 52439"/>
              <a:gd name="adj2" fmla="val 699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Left subtree height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9682623" y="4482776"/>
            <a:ext cx="2098200" cy="529698"/>
          </a:xfrm>
          <a:prstGeom prst="wedgeRoundRectCallout">
            <a:avLst>
              <a:gd name="adj1" fmla="val -42521"/>
              <a:gd name="adj2" fmla="val 1060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String length</a:t>
            </a:r>
            <a:endParaRPr lang="bg-B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84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string: "Example of a rope"</a:t>
            </a:r>
          </a:p>
          <a:p>
            <a:r>
              <a:rPr lang="en-US" dirty="0"/>
              <a:t>Second string: " concatenation"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Concat</a:t>
            </a: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1712780" y="5399916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424816" y="4403220"/>
            <a:ext cx="622938" cy="26732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3649589" y="382873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3241244" y="4361626"/>
            <a:ext cx="451475" cy="3243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H="1">
            <a:off x="2441040" y="5191200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2542421" y="455195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3269983" y="5182574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>
            <a:off x="4960352" y="451402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5583291" y="5227459"/>
            <a:ext cx="237264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4989090" y="5227458"/>
            <a:ext cx="164522" cy="2911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4736285" y="311218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H="1">
            <a:off x="4365515" y="3642655"/>
            <a:ext cx="391242" cy="34065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3246658" y="5418869"/>
            <a:ext cx="963824" cy="90041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mple_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399847" y="5491213"/>
            <a:ext cx="856752" cy="80038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5"/>
          <p:cNvSpPr>
            <a:spLocks noChangeArrowheads="1"/>
          </p:cNvSpPr>
          <p:nvPr/>
        </p:nvSpPr>
        <p:spPr bwMode="auto">
          <a:xfrm>
            <a:off x="5737713" y="5233671"/>
            <a:ext cx="1266618" cy="1183283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_a_rope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7313909" y="554360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_con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8469753" y="554360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caten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9625597" y="5543609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ation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>
            <a:off x="7843948" y="5313444"/>
            <a:ext cx="172626" cy="23434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Oval 4"/>
          <p:cNvSpPr>
            <a:spLocks noChangeArrowheads="1"/>
          </p:cNvSpPr>
          <p:nvPr/>
        </p:nvSpPr>
        <p:spPr bwMode="auto">
          <a:xfrm>
            <a:off x="7899136" y="4666641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8608253" y="5313444"/>
            <a:ext cx="301902" cy="22572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 flipH="1">
            <a:off x="8534515" y="4551162"/>
            <a:ext cx="130801" cy="1894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8549987" y="3900707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>
            <a:off x="9262110" y="4542197"/>
            <a:ext cx="796901" cy="99244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5490613" y="3718419"/>
            <a:ext cx="3086269" cy="39438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4"/>
          <p:cNvSpPr>
            <a:spLocks noChangeArrowheads="1"/>
          </p:cNvSpPr>
          <p:nvPr/>
        </p:nvSpPr>
        <p:spPr bwMode="auto">
          <a:xfrm>
            <a:off x="6247855" y="246591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 flipH="1">
            <a:off x="5490613" y="2985798"/>
            <a:ext cx="764791" cy="31076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64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Index 12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Indexing</a:t>
            </a: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2395089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4435741" y="33896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3112378" y="4227335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>
            <a:off x="5759105" y="4227334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5732209" y="2475246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3721978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mple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5"/>
          <p:cNvSpPr>
            <a:spLocks noChangeArrowheads="1"/>
          </p:cNvSpPr>
          <p:nvPr/>
        </p:nvSpPr>
        <p:spPr bwMode="auto">
          <a:xfrm>
            <a:off x="5048517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_of_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6375056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a_r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7704489" y="5250988"/>
            <a:ext cx="904523" cy="845012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</a:t>
            </a:r>
            <a:endParaRPr lang="bg-BG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"/>
          <p:cNvSpPr>
            <a:spLocks noChangeArrowheads="1"/>
          </p:cNvSpPr>
          <p:nvPr/>
        </p:nvSpPr>
        <p:spPr bwMode="auto">
          <a:xfrm>
            <a:off x="7009783" y="1529438"/>
            <a:ext cx="817455" cy="76148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bg-BG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 flipH="1">
            <a:off x="3076658" y="4913135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H="1">
            <a:off x="5724579" y="4926726"/>
            <a:ext cx="220409" cy="3897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 flipH="1">
            <a:off x="3874378" y="3965171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 flipH="1">
            <a:off x="5182431" y="3096105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 flipH="1">
            <a:off x="6465166" y="2156722"/>
            <a:ext cx="630344" cy="44812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>
            <a:off x="3713926" y="4926725"/>
            <a:ext cx="250433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5182431" y="3965172"/>
            <a:ext cx="630344" cy="44812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>
            <a:off x="6421247" y="4917760"/>
            <a:ext cx="189840" cy="3761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>
            <a:off x="6421247" y="3114035"/>
            <a:ext cx="1470188" cy="222032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6704012" y="5532722"/>
            <a:ext cx="240747" cy="354212"/>
          </a:xfrm>
          <a:prstGeom prst="ellipse">
            <a:avLst/>
          </a:prstGeom>
          <a:solidFill>
            <a:srgbClr val="F0A22E">
              <a:alpha val="40000"/>
            </a:srgb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6374264" y="1998683"/>
            <a:ext cx="558348" cy="3859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49114" y="170537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947452" y="260426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8" name="Straight Arrow Connector 57"/>
          <p:cNvCxnSpPr>
            <a:cxnSpLocks/>
          </p:cNvCxnSpPr>
          <p:nvPr/>
        </p:nvCxnSpPr>
        <p:spPr>
          <a:xfrm flipH="1">
            <a:off x="5056372" y="2942855"/>
            <a:ext cx="558348" cy="3859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</p:cNvCxnSpPr>
          <p:nvPr/>
        </p:nvCxnSpPr>
        <p:spPr>
          <a:xfrm>
            <a:off x="5347199" y="3843444"/>
            <a:ext cx="500102" cy="3780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537699" y="352755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61" name="Straight Arrow Connector 60"/>
          <p:cNvCxnSpPr>
            <a:cxnSpLocks/>
          </p:cNvCxnSpPr>
          <p:nvPr/>
        </p:nvCxnSpPr>
        <p:spPr>
          <a:xfrm>
            <a:off x="6574922" y="4876800"/>
            <a:ext cx="153941" cy="2888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621050" y="466511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80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15" grpId="0"/>
      <p:bldP spid="57" grpId="0"/>
      <p:bldP spid="60" grpId="0"/>
      <p:bldP spid="64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1289</Words>
  <Application>Microsoft Office PowerPoint</Application>
  <PresentationFormat>Custom</PresentationFormat>
  <Paragraphs>574</Paragraphs>
  <Slides>41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Consolas</vt:lpstr>
      <vt:lpstr>Symbol</vt:lpstr>
      <vt:lpstr>Times New Roman</vt:lpstr>
      <vt:lpstr>Wingdings</vt:lpstr>
      <vt:lpstr>Wingdings 2</vt:lpstr>
      <vt:lpstr>SoftUni 16x9</vt:lpstr>
      <vt:lpstr>Rope and Tries</vt:lpstr>
      <vt:lpstr>Table of Contents</vt:lpstr>
      <vt:lpstr>Have a Question?</vt:lpstr>
      <vt:lpstr>Rope</vt:lpstr>
      <vt:lpstr>Rope</vt:lpstr>
      <vt:lpstr>Ropes in Practice: When to Use Rope?</vt:lpstr>
      <vt:lpstr>Create</vt:lpstr>
      <vt:lpstr>Concat</vt:lpstr>
      <vt:lpstr>Indexing</vt:lpstr>
      <vt:lpstr>Split</vt:lpstr>
      <vt:lpstr>Split (2)</vt:lpstr>
      <vt:lpstr>Insert</vt:lpstr>
      <vt:lpstr>Insert (2)</vt:lpstr>
      <vt:lpstr>Insert (3)</vt:lpstr>
      <vt:lpstr>Delete</vt:lpstr>
      <vt:lpstr>Delete (2)</vt:lpstr>
      <vt:lpstr>Delete (3)</vt:lpstr>
      <vt:lpstr>Rope (Wintellect BigList&lt;T&gt;)</vt:lpstr>
      <vt:lpstr>Trie</vt:lpstr>
      <vt:lpstr>What is Trie?</vt:lpstr>
      <vt:lpstr>Trie - Example</vt:lpstr>
      <vt:lpstr>Search</vt:lpstr>
      <vt:lpstr>Trie - Dictionary</vt:lpstr>
      <vt:lpstr>Construction</vt:lpstr>
      <vt:lpstr>Construction (2)</vt:lpstr>
      <vt:lpstr>Construction (3)</vt:lpstr>
      <vt:lpstr>Construction (4)</vt:lpstr>
      <vt:lpstr>Construction (5)</vt:lpstr>
      <vt:lpstr>Construction (6)</vt:lpstr>
      <vt:lpstr>Construction (7)</vt:lpstr>
      <vt:lpstr>Construction (8)</vt:lpstr>
      <vt:lpstr>Trie - Performance</vt:lpstr>
      <vt:lpstr>Trie - Performance (2)</vt:lpstr>
      <vt:lpstr>Trie - Performance (3)</vt:lpstr>
      <vt:lpstr>Live Demo</vt:lpstr>
      <vt:lpstr>Lab Exercise</vt:lpstr>
      <vt:lpstr>Resources</vt:lpstr>
      <vt:lpstr>Summary</vt:lpstr>
      <vt:lpstr>Rope and Tries</vt:lpstr>
      <vt:lpstr>License</vt:lpstr>
      <vt:lpstr>Trainings @ Software University (SoftUni)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Ropes and Tries</dc:title>
  <dc:subject>Software Development Course</dc:subject>
  <dc:creator/>
  <cp:keywords>data structures, algorithms, complexity, asymptotic notation, trees, lists, graphs, programming, SoftUni, Software University, programming, software development, software engineering, course</cp:keywords>
  <dc:description>Course Instances - https://softuni.bg/opencourses/data-structures</dc:description>
  <cp:lastModifiedBy/>
  <cp:revision>1</cp:revision>
  <dcterms:created xsi:type="dcterms:W3CDTF">2014-01-02T17:00:34Z</dcterms:created>
  <dcterms:modified xsi:type="dcterms:W3CDTF">2017-06-15T15:15:47Z</dcterms:modified>
  <cp:category>Data Structures, Algorithms, COmplexity, Asymptotic Notation, Trees, Lists, Graphs,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