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96" r:id="rId31"/>
    <p:sldId id="286" r:id="rId32"/>
    <p:sldId id="297" r:id="rId33"/>
    <p:sldId id="298" r:id="rId34"/>
    <p:sldId id="287" r:id="rId35"/>
    <p:sldId id="28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290" r:id="rId44"/>
    <p:sldId id="289" r:id="rId45"/>
    <p:sldId id="291" r:id="rId46"/>
    <p:sldId id="306" r:id="rId47"/>
    <p:sldId id="292" r:id="rId48"/>
    <p:sldId id="307" r:id="rId49"/>
    <p:sldId id="293" r:id="rId50"/>
    <p:sldId id="294" r:id="rId51"/>
    <p:sldId id="295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88B"/>
    <a:srgbClr val="000099"/>
    <a:srgbClr val="8F0F0C"/>
    <a:srgbClr val="012341"/>
    <a:srgbClr val="2678BD"/>
    <a:srgbClr val="EBC200"/>
    <a:srgbClr val="166B0E"/>
    <a:srgbClr val="29D31B"/>
    <a:srgbClr val="0009A6"/>
    <a:srgbClr val="000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5349" autoAdjust="0"/>
  </p:normalViewPr>
  <p:slideViewPr>
    <p:cSldViewPr>
      <p:cViewPr>
        <p:scale>
          <a:sx n="66" d="100"/>
          <a:sy n="66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1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_003_f_interior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4465"/>
            <a:ext cx="9144000" cy="684907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5613"/>
            <a:ext cx="39624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180092" y="606623"/>
            <a:ext cx="506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fld id="{8EE5A1D1-2C50-45C9-911C-9FAF6516CDFE}" type="slidenum"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pPr eaLnBrk="0" hangingPunct="0"/>
              <a:t>‹#›</a:t>
            </a:fld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 userDrawn="1"/>
        </p:nvSpPr>
        <p:spPr bwMode="auto">
          <a:xfrm>
            <a:off x="6477000" y="6110287"/>
            <a:ext cx="22860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Ctr="1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bg-BG" sz="800" dirty="0" smtClean="0">
                <a:solidFill>
                  <a:schemeClr val="bg1"/>
                </a:solidFill>
                <a:cs typeface="Tahoma" pitchFamily="34" charset="0"/>
              </a:rPr>
              <a:t>ИКОНОМИЧЕСКИ УНИВЕРСИТЕТ - ВАРНА</a:t>
            </a:r>
            <a:endParaRPr lang="en-US" sz="800" dirty="0">
              <a:solidFill>
                <a:schemeClr val="bg1"/>
              </a:solidFill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myadmin.net/home_page/downloads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pt_003_f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5"/>
            <a:ext cx="9144000" cy="6849070"/>
          </a:xfrm>
          <a:prstGeom prst="rect">
            <a:avLst/>
          </a:prstGeom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85800" y="2514600"/>
            <a:ext cx="7620000" cy="77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ts val="2600"/>
              </a:lnSpc>
              <a:spcBef>
                <a:spcPts val="0"/>
              </a:spcBef>
            </a:pPr>
            <a:r>
              <a:rPr lang="bg-BG" sz="3600" dirty="0">
                <a:solidFill>
                  <a:schemeClr val="bg1"/>
                </a:solidFill>
                <a:latin typeface="Calibri" pitchFamily="34" charset="0"/>
              </a:rPr>
              <a:t>СЪРВЪРНО</a:t>
            </a:r>
            <a:br>
              <a:rPr lang="bg-BG" sz="3600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bg-BG" sz="3600" dirty="0">
                <a:solidFill>
                  <a:schemeClr val="bg1"/>
                </a:solidFill>
                <a:latin typeface="Calibri" pitchFamily="34" charset="0"/>
              </a:rPr>
              <a:t>ПРОГРАМИРАНЕ</a:t>
            </a:r>
            <a:endParaRPr lang="en-US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581400" y="3429000"/>
            <a:ext cx="48006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algn="r" eaLnBrk="1" hangingPunct="1">
              <a:lnSpc>
                <a:spcPct val="90000"/>
              </a:lnSpc>
            </a:pPr>
            <a:r>
              <a:rPr lang="bg-BG" sz="2000" dirty="0" smtClean="0">
                <a:solidFill>
                  <a:schemeClr val="bg1"/>
                </a:solidFill>
              </a:rPr>
              <a:t>Връзка с </a:t>
            </a:r>
            <a:r>
              <a:rPr lang="en-US" sz="2000" dirty="0" smtClean="0">
                <a:solidFill>
                  <a:schemeClr val="bg1"/>
                </a:solidFill>
              </a:rPr>
              <a:t>MySQL. </a:t>
            </a:r>
            <a:r>
              <a:rPr lang="bg-BG" sz="2000" dirty="0" smtClean="0">
                <a:solidFill>
                  <a:schemeClr val="bg1"/>
                </a:solidFill>
              </a:rPr>
              <a:t>Администриране.</a:t>
            </a:r>
            <a:endParaRPr lang="bg-BG" sz="2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048000" y="3351212"/>
            <a:ext cx="563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londonwebtechnology.co.uk/wp-content/uploads/2011/10/php-my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65" y="2514600"/>
            <a:ext cx="1447335" cy="127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3962400" cy="487362"/>
          </a:xfrm>
        </p:spPr>
        <p:txBody>
          <a:bodyPr/>
          <a:lstStyle/>
          <a:p>
            <a:r>
              <a:rPr lang="bg-BG" smtClean="0"/>
              <a:t>Създаване на потребител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20638" eaLnBrk="1" hangingPunct="1">
              <a:lnSpc>
                <a:spcPct val="90000"/>
              </a:lnSpc>
              <a:buFont typeface="Arial" charset="0"/>
              <a:buNone/>
            </a:pPr>
            <a:r>
              <a:rPr lang="bg-BG" dirty="0" smtClean="0"/>
              <a:t>Командата GRANT се използва за създаване на акаунти и задаване на привилегии:</a:t>
            </a:r>
          </a:p>
          <a:p>
            <a:pPr marL="0" indent="20638" eaLnBrk="1" hangingPunct="1">
              <a:lnSpc>
                <a:spcPct val="90000"/>
              </a:lnSpc>
              <a:buFont typeface="Arial" charset="0"/>
              <a:buNone/>
            </a:pPr>
            <a:r>
              <a:rPr lang="ru-RU" sz="2200" b="1" dirty="0" smtClean="0">
                <a:solidFill>
                  <a:srgbClr val="00B050"/>
                </a:solidFill>
              </a:rPr>
              <a:t>GRANT привилегия</a:t>
            </a:r>
            <a:r>
              <a:rPr lang="ru-RU" sz="2200" b="1" dirty="0">
                <a:solidFill>
                  <a:srgbClr val="00B050"/>
                </a:solidFill>
              </a:rPr>
              <a:t>[, привилегия...] </a:t>
            </a:r>
            <a:r>
              <a:rPr lang="ru-RU" sz="2200" b="1" dirty="0" smtClean="0">
                <a:solidFill>
                  <a:srgbClr val="00B050"/>
                </a:solidFill>
              </a:rPr>
              <a:t>[(колона[, колона...])]</a:t>
            </a:r>
          </a:p>
          <a:p>
            <a:pPr marL="0" indent="20638" eaLnBrk="1" hangingPunct="1">
              <a:lnSpc>
                <a:spcPct val="90000"/>
              </a:lnSpc>
              <a:buFont typeface="Arial" charset="0"/>
              <a:buNone/>
            </a:pPr>
            <a:r>
              <a:rPr lang="ru-RU" b="1" dirty="0" smtClean="0">
                <a:solidFill>
                  <a:srgbClr val="00B050"/>
                </a:solidFill>
              </a:rPr>
              <a:t>ON </a:t>
            </a:r>
            <a:r>
              <a:rPr lang="ru-RU" b="1" dirty="0" err="1" smtClean="0">
                <a:solidFill>
                  <a:srgbClr val="00B050"/>
                </a:solidFill>
              </a:rPr>
              <a:t>обект</a:t>
            </a:r>
            <a:endParaRPr lang="ru-RU" b="1" dirty="0" smtClean="0">
              <a:solidFill>
                <a:srgbClr val="00B050"/>
              </a:solidFill>
            </a:endParaRPr>
          </a:p>
          <a:p>
            <a:pPr marL="0" indent="20638" eaLnBrk="1" hangingPunct="1">
              <a:lnSpc>
                <a:spcPct val="90000"/>
              </a:lnSpc>
              <a:buFont typeface="Arial" charset="0"/>
              <a:buNone/>
            </a:pPr>
            <a:r>
              <a:rPr lang="ru-RU" b="1" dirty="0" smtClean="0">
                <a:solidFill>
                  <a:srgbClr val="00B050"/>
                </a:solidFill>
              </a:rPr>
              <a:t>TO </a:t>
            </a:r>
            <a:r>
              <a:rPr lang="ru-RU" b="1" dirty="0" err="1" smtClean="0">
                <a:solidFill>
                  <a:srgbClr val="00B050"/>
                </a:solidFill>
              </a:rPr>
              <a:t>потребителско_име</a:t>
            </a:r>
            <a:endParaRPr lang="ru-RU" b="1" dirty="0" smtClean="0">
              <a:solidFill>
                <a:srgbClr val="00B050"/>
              </a:solidFill>
            </a:endParaRPr>
          </a:p>
          <a:p>
            <a:pPr marL="0" indent="20638" eaLnBrk="1" hangingPunct="1">
              <a:lnSpc>
                <a:spcPct val="90000"/>
              </a:lnSpc>
              <a:buFont typeface="Arial" charset="0"/>
              <a:buNone/>
            </a:pPr>
            <a:r>
              <a:rPr lang="ru-RU" b="1" dirty="0" smtClean="0">
                <a:solidFill>
                  <a:srgbClr val="00B050"/>
                </a:solidFill>
              </a:rPr>
              <a:t>[IDENTIFIED BY </a:t>
            </a:r>
            <a:r>
              <a:rPr lang="ru-RU" b="1" dirty="0">
                <a:solidFill>
                  <a:srgbClr val="00B050"/>
                </a:solidFill>
              </a:rPr>
              <a:t>'</a:t>
            </a:r>
            <a:r>
              <a:rPr lang="ru-RU" b="1" dirty="0" err="1">
                <a:solidFill>
                  <a:srgbClr val="00B050"/>
                </a:solidFill>
              </a:rPr>
              <a:t>парола</a:t>
            </a:r>
            <a:r>
              <a:rPr lang="ru-RU" b="1" dirty="0" smtClean="0">
                <a:solidFill>
                  <a:srgbClr val="00B050"/>
                </a:solidFill>
              </a:rPr>
              <a:t>']</a:t>
            </a:r>
          </a:p>
          <a:p>
            <a:pPr marL="0" indent="20638" eaLnBrk="1" hangingPunct="1">
              <a:lnSpc>
                <a:spcPct val="90000"/>
              </a:lnSpc>
              <a:buFont typeface="Arial" charset="0"/>
              <a:buNone/>
            </a:pPr>
            <a:r>
              <a:rPr lang="ru-RU" b="1" dirty="0" smtClean="0">
                <a:solidFill>
                  <a:srgbClr val="00B050"/>
                </a:solidFill>
              </a:rPr>
              <a:t>[WITH GRANT OPTION]</a:t>
            </a:r>
          </a:p>
          <a:p>
            <a:pPr marL="0" indent="20638">
              <a:lnSpc>
                <a:spcPct val="90000"/>
              </a:lnSpc>
              <a:buFontTx/>
              <a:buNone/>
            </a:pPr>
            <a:endParaRPr lang="bg-BG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20638">
              <a:lnSpc>
                <a:spcPct val="90000"/>
              </a:lnSpc>
              <a:buFontTx/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1760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3962400" cy="487362"/>
          </a:xfrm>
        </p:spPr>
        <p:txBody>
          <a:bodyPr/>
          <a:lstStyle/>
          <a:p>
            <a:r>
              <a:rPr lang="bg-BG" smtClean="0"/>
              <a:t>Привилегии…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bg-BG" sz="2300" dirty="0" smtClean="0"/>
              <a:t>Привилегиите на </a:t>
            </a:r>
            <a:r>
              <a:rPr lang="bg-BG" sz="2300" b="1" dirty="0" smtClean="0"/>
              <a:t>обикновените потребители</a:t>
            </a:r>
            <a:r>
              <a:rPr lang="bg-BG" sz="2300" dirty="0" smtClean="0"/>
              <a:t> са свързани с конкретните SQL команди, като се задава кои от тях потребителят може да изпълнява:</a:t>
            </a:r>
          </a:p>
          <a:p>
            <a:pPr marL="0" indent="0" eaLnBrk="1" hangingPunct="1">
              <a:buFont typeface="Arial" charset="0"/>
              <a:buNone/>
            </a:pPr>
            <a:r>
              <a:rPr lang="ru-RU" sz="2300" dirty="0" smtClean="0"/>
              <a:t>- </a:t>
            </a:r>
            <a:r>
              <a:rPr lang="ru-RU" sz="2300" b="1" dirty="0" smtClean="0">
                <a:solidFill>
                  <a:srgbClr val="00B050"/>
                </a:solidFill>
              </a:rPr>
              <a:t>SELECT</a:t>
            </a:r>
            <a:r>
              <a:rPr lang="ru-RU" sz="2300" dirty="0" smtClean="0">
                <a:solidFill>
                  <a:srgbClr val="00B050"/>
                </a:solidFill>
              </a:rPr>
              <a:t> </a:t>
            </a:r>
            <a:r>
              <a:rPr lang="ru-RU" sz="2300" dirty="0" smtClean="0"/>
              <a:t>- </a:t>
            </a:r>
            <a:r>
              <a:rPr lang="bg-BG" sz="2300" dirty="0" smtClean="0"/>
              <a:t>служи за извличане на записи (редове) от определени колони на таблици;</a:t>
            </a:r>
          </a:p>
          <a:p>
            <a:pPr marL="0" indent="0" eaLnBrk="1" hangingPunct="1">
              <a:buFont typeface="Arial" charset="0"/>
              <a:buNone/>
            </a:pPr>
            <a:r>
              <a:rPr lang="bg-BG" sz="2300" dirty="0" smtClean="0"/>
              <a:t>- </a:t>
            </a:r>
            <a:r>
              <a:rPr lang="bg-BG" sz="2300" b="1" dirty="0" smtClean="0">
                <a:solidFill>
                  <a:srgbClr val="00B050"/>
                </a:solidFill>
              </a:rPr>
              <a:t>INSERT</a:t>
            </a:r>
            <a:r>
              <a:rPr lang="bg-BG" sz="2300" dirty="0" smtClean="0">
                <a:solidFill>
                  <a:srgbClr val="00B050"/>
                </a:solidFill>
              </a:rPr>
              <a:t> </a:t>
            </a:r>
            <a:r>
              <a:rPr lang="bg-BG" sz="2300" dirty="0" smtClean="0"/>
              <a:t>- служи за добавяне на нови записи в определени колони на таблици;</a:t>
            </a:r>
          </a:p>
          <a:p>
            <a:pPr marL="0" indent="0" eaLnBrk="1" hangingPunct="1">
              <a:buFont typeface="Arial" charset="0"/>
              <a:buNone/>
            </a:pPr>
            <a:r>
              <a:rPr lang="bg-BG" sz="2300" dirty="0" smtClean="0"/>
              <a:t>- </a:t>
            </a:r>
            <a:r>
              <a:rPr lang="bg-BG" sz="2300" b="1" dirty="0" smtClean="0">
                <a:solidFill>
                  <a:srgbClr val="00B050"/>
                </a:solidFill>
              </a:rPr>
              <a:t>UPDATE</a:t>
            </a:r>
            <a:r>
              <a:rPr lang="bg-BG" sz="2300" dirty="0" smtClean="0">
                <a:solidFill>
                  <a:srgbClr val="00B050"/>
                </a:solidFill>
              </a:rPr>
              <a:t> </a:t>
            </a:r>
            <a:r>
              <a:rPr lang="bg-BG" sz="2300" dirty="0" smtClean="0"/>
              <a:t>- служи за промяна на съществуващи записи;</a:t>
            </a:r>
          </a:p>
          <a:p>
            <a:pPr marL="0" indent="0" eaLnBrk="1" hangingPunct="1">
              <a:buFont typeface="Arial" charset="0"/>
              <a:buNone/>
            </a:pPr>
            <a:r>
              <a:rPr lang="bg-BG" sz="2300" dirty="0" smtClean="0"/>
              <a:t>- </a:t>
            </a:r>
            <a:r>
              <a:rPr lang="bg-BG" sz="2300" b="1" dirty="0" smtClean="0">
                <a:solidFill>
                  <a:srgbClr val="00B050"/>
                </a:solidFill>
              </a:rPr>
              <a:t>DELETE</a:t>
            </a:r>
            <a:r>
              <a:rPr lang="bg-BG" sz="2300" dirty="0" smtClean="0">
                <a:solidFill>
                  <a:srgbClr val="00B050"/>
                </a:solidFill>
              </a:rPr>
              <a:t> </a:t>
            </a:r>
            <a:r>
              <a:rPr lang="bg-BG" sz="2300" dirty="0" smtClean="0"/>
              <a:t>- изтриване на записи от таблици;</a:t>
            </a:r>
          </a:p>
          <a:p>
            <a:pPr marL="0" indent="0" eaLnBrk="1" hangingPunct="1">
              <a:buFont typeface="Arial" charset="0"/>
              <a:buNone/>
            </a:pPr>
            <a:r>
              <a:rPr lang="bg-BG" sz="2300" dirty="0" smtClean="0"/>
              <a:t>- </a:t>
            </a:r>
            <a:r>
              <a:rPr lang="bg-BG" sz="2300" b="1" dirty="0" smtClean="0">
                <a:solidFill>
                  <a:srgbClr val="00B050"/>
                </a:solidFill>
              </a:rPr>
              <a:t>INDEX</a:t>
            </a:r>
            <a:r>
              <a:rPr lang="bg-BG" sz="2300" dirty="0" smtClean="0">
                <a:solidFill>
                  <a:srgbClr val="00B050"/>
                </a:solidFill>
              </a:rPr>
              <a:t> </a:t>
            </a:r>
            <a:r>
              <a:rPr lang="bg-BG" sz="2300" dirty="0" smtClean="0"/>
              <a:t>- служи за създаване и изтриване на индекси за определена таблица;</a:t>
            </a:r>
          </a:p>
        </p:txBody>
      </p:sp>
    </p:spTree>
    <p:extLst>
      <p:ext uri="{BB962C8B-B14F-4D97-AF65-F5344CB8AC3E}">
        <p14:creationId xmlns:p14="http://schemas.microsoft.com/office/powerpoint/2010/main" val="40302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3962400" cy="487362"/>
          </a:xfrm>
        </p:spPr>
        <p:txBody>
          <a:bodyPr/>
          <a:lstStyle/>
          <a:p>
            <a:r>
              <a:rPr lang="bg-BG" smtClean="0"/>
              <a:t>Привилегии…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15875" eaLnBrk="1" hangingPunct="1">
              <a:buFont typeface="Arial" charset="0"/>
              <a:buNone/>
            </a:pPr>
            <a:r>
              <a:rPr lang="ru-RU" sz="2400" dirty="0" smtClean="0"/>
              <a:t>- </a:t>
            </a:r>
            <a:r>
              <a:rPr lang="ru-RU" sz="2400" b="1" dirty="0" smtClean="0">
                <a:solidFill>
                  <a:srgbClr val="00B050"/>
                </a:solidFill>
              </a:rPr>
              <a:t>ALTER</a:t>
            </a:r>
            <a:r>
              <a:rPr lang="ru-RU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/>
              <a:t>- </a:t>
            </a:r>
            <a:r>
              <a:rPr lang="bg-BG" sz="2400" dirty="0" smtClean="0"/>
              <a:t>промяна на структурата на съществуваща таблица - добавяне, премахване, преименуване, смяна на типа на данните на полета (колони</a:t>
            </a:r>
            <a:r>
              <a:rPr lang="ru-RU" sz="2400" dirty="0" smtClean="0"/>
              <a:t>);</a:t>
            </a:r>
          </a:p>
          <a:p>
            <a:pPr marL="0" indent="15875" eaLnBrk="1" hangingPunct="1">
              <a:buFont typeface="Arial" charset="0"/>
              <a:buNone/>
            </a:pPr>
            <a:r>
              <a:rPr lang="ru-RU" sz="2400" dirty="0" smtClean="0"/>
              <a:t>- </a:t>
            </a:r>
            <a:r>
              <a:rPr lang="ru-RU" sz="2400" b="1" dirty="0" smtClean="0">
                <a:solidFill>
                  <a:srgbClr val="00B050"/>
                </a:solidFill>
              </a:rPr>
              <a:t>CREATE</a:t>
            </a:r>
            <a:r>
              <a:rPr lang="ru-RU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/>
              <a:t>- </a:t>
            </a:r>
            <a:r>
              <a:rPr lang="bg-BG" sz="2400" dirty="0" smtClean="0"/>
              <a:t>служи за създаване на нови бази данни и таблици</a:t>
            </a:r>
            <a:r>
              <a:rPr lang="ru-RU" sz="2400" dirty="0" smtClean="0"/>
              <a:t>;</a:t>
            </a:r>
          </a:p>
          <a:p>
            <a:pPr marL="0" indent="15875" eaLnBrk="1" hangingPunct="1">
              <a:buFont typeface="Arial" charset="0"/>
              <a:buNone/>
            </a:pPr>
            <a:r>
              <a:rPr lang="ru-RU" sz="2400" dirty="0" smtClean="0"/>
              <a:t>- </a:t>
            </a:r>
            <a:r>
              <a:rPr lang="ru-RU" sz="2400" b="1" dirty="0" smtClean="0">
                <a:solidFill>
                  <a:srgbClr val="00B050"/>
                </a:solidFill>
              </a:rPr>
              <a:t>DROP</a:t>
            </a:r>
            <a:r>
              <a:rPr lang="ru-RU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/>
              <a:t>- служи за </a:t>
            </a:r>
            <a:r>
              <a:rPr lang="bg-BG" sz="2400" dirty="0" smtClean="0"/>
              <a:t>изтриване на бази данни и таблици</a:t>
            </a:r>
            <a:r>
              <a:rPr lang="ru-RU" sz="2400" dirty="0" smtClean="0"/>
              <a:t>.</a:t>
            </a:r>
          </a:p>
          <a:p>
            <a:pPr marL="0" indent="15875"/>
            <a:endParaRPr lang="bg-BG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15875" eaLnBrk="1" hangingPunct="1">
              <a:buFont typeface="Arial" charset="0"/>
              <a:buNone/>
            </a:pPr>
            <a:r>
              <a:rPr lang="bg-BG" sz="2400" dirty="0" smtClean="0"/>
              <a:t>Специални привилегии</a:t>
            </a:r>
            <a:r>
              <a:rPr lang="ru-RU" sz="2400" dirty="0" smtClean="0"/>
              <a:t>:</a:t>
            </a:r>
          </a:p>
          <a:p>
            <a:pPr marL="0" indent="15875" eaLnBrk="1" hangingPunct="1">
              <a:buFont typeface="Arial" charset="0"/>
              <a:buNone/>
            </a:pPr>
            <a:r>
              <a:rPr lang="en-US" b="1" dirty="0">
                <a:solidFill>
                  <a:srgbClr val="00B050"/>
                </a:solidFill>
              </a:rPr>
              <a:t>ALL [PRIVILEGES]</a:t>
            </a:r>
            <a:r>
              <a:rPr lang="ru-RU" sz="2400" dirty="0" smtClean="0"/>
              <a:t>- </a:t>
            </a:r>
            <a:r>
              <a:rPr lang="bg-BG" sz="2400" dirty="0" smtClean="0"/>
              <a:t>дава абсолютно всички права - за </a:t>
            </a:r>
            <a:r>
              <a:rPr lang="bg-BG" sz="2400" dirty="0" err="1" smtClean="0"/>
              <a:t>обикновенни</a:t>
            </a:r>
            <a:r>
              <a:rPr lang="bg-BG" sz="2400" dirty="0" smtClean="0"/>
              <a:t> потребители и за администратори</a:t>
            </a:r>
          </a:p>
        </p:txBody>
      </p:sp>
    </p:spTree>
    <p:extLst>
      <p:ext uri="{BB962C8B-B14F-4D97-AF65-F5344CB8AC3E}">
        <p14:creationId xmlns:p14="http://schemas.microsoft.com/office/powerpoint/2010/main" val="39870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3962400" cy="487362"/>
          </a:xfrm>
        </p:spPr>
        <p:txBody>
          <a:bodyPr/>
          <a:lstStyle/>
          <a:p>
            <a:r>
              <a:rPr lang="bg-BG" smtClean="0"/>
              <a:t>Привилегии…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20638" eaLnBrk="1" hangingPunct="1">
              <a:buFont typeface="Arial" charset="0"/>
              <a:buNone/>
            </a:pPr>
            <a:r>
              <a:rPr lang="bg-BG" sz="2000" dirty="0" smtClean="0"/>
              <a:t>Атрибутите </a:t>
            </a:r>
            <a:r>
              <a:rPr lang="bg-BG" sz="2000" dirty="0" smtClean="0">
                <a:solidFill>
                  <a:srgbClr val="00B050"/>
                </a:solidFill>
              </a:rPr>
              <a:t>КОЛОНА </a:t>
            </a:r>
            <a:r>
              <a:rPr lang="bg-BG" sz="2000" dirty="0" smtClean="0"/>
              <a:t>не са задължителни. Използват се за указване на привилегии върху определени колони.</a:t>
            </a:r>
          </a:p>
          <a:p>
            <a:pPr marL="0" indent="20638" eaLnBrk="1" hangingPunct="1">
              <a:buFont typeface="Arial" charset="0"/>
              <a:buNone/>
            </a:pPr>
            <a:endParaRPr lang="bg-BG" sz="2000" dirty="0" smtClean="0"/>
          </a:p>
          <a:p>
            <a:pPr marL="0" indent="20638" eaLnBrk="1" hangingPunct="1">
              <a:buFont typeface="Arial" charset="0"/>
              <a:buNone/>
            </a:pPr>
            <a:r>
              <a:rPr lang="bg-BG" sz="2000" dirty="0" smtClean="0"/>
              <a:t>Атрибутът </a:t>
            </a:r>
            <a:r>
              <a:rPr lang="bg-BG" sz="2000" dirty="0" smtClean="0">
                <a:solidFill>
                  <a:srgbClr val="00B050"/>
                </a:solidFill>
              </a:rPr>
              <a:t>ОБЕКТ </a:t>
            </a:r>
            <a:r>
              <a:rPr lang="bg-BG" sz="2000" dirty="0" smtClean="0"/>
              <a:t>е име на база данни или таблицата за която се отнасят привилегиите. Задаване на привилегии за всички бази данни става с *.*. По-често се срещат следните варианти:</a:t>
            </a:r>
          </a:p>
          <a:p>
            <a:r>
              <a:rPr lang="bg-BG" sz="2000" dirty="0" smtClean="0"/>
              <a:t>указване на всички таблици в една база данни - БАЗА_ДАННИ.*;</a:t>
            </a:r>
          </a:p>
          <a:p>
            <a:r>
              <a:rPr lang="bg-BG" sz="2000" dirty="0" smtClean="0"/>
              <a:t>указване на една таблица - БАЗА_ДАННИ.ТАБЛИЦА; </a:t>
            </a:r>
          </a:p>
          <a:p>
            <a:r>
              <a:rPr lang="bg-BG" sz="2000" dirty="0" smtClean="0"/>
              <a:t>указване на определени колони - чрез БАЗА_ДАННИ.ТАБЛИЦА и указване на колони в атрибута КОЛОНА</a:t>
            </a:r>
            <a:r>
              <a:rPr lang="ru-RU" sz="2000" dirty="0" smtClean="0"/>
              <a:t>.</a:t>
            </a:r>
          </a:p>
          <a:p>
            <a:endParaRPr lang="bg-BG" sz="1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20638">
              <a:buFontTx/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5924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3962400" cy="487362"/>
          </a:xfrm>
        </p:spPr>
        <p:txBody>
          <a:bodyPr/>
          <a:lstStyle/>
          <a:p>
            <a:r>
              <a:rPr lang="bg-BG" smtClean="0"/>
              <a:t>Привилегии…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20638" eaLnBrk="1" hangingPunct="1">
              <a:buFont typeface="Arial" charset="0"/>
              <a:buNone/>
            </a:pPr>
            <a:r>
              <a:rPr lang="bg-BG" sz="2000" dirty="0" smtClean="0"/>
              <a:t>Атрибутът </a:t>
            </a:r>
            <a:r>
              <a:rPr lang="bg-BG" sz="2000" dirty="0" smtClean="0">
                <a:solidFill>
                  <a:srgbClr val="00B050"/>
                </a:solidFill>
              </a:rPr>
              <a:t>ПОТРЕБИТЕЛСКО_ИМЕ</a:t>
            </a:r>
            <a:r>
              <a:rPr lang="bg-BG" sz="2000" dirty="0" smtClean="0"/>
              <a:t> задава потребителското име, с което ще се влиза в системата.</a:t>
            </a:r>
          </a:p>
          <a:p>
            <a:pPr marL="0" indent="20638" eaLnBrk="1" hangingPunct="1">
              <a:buFont typeface="Arial" charset="0"/>
              <a:buNone/>
            </a:pPr>
            <a:r>
              <a:rPr lang="bg-BG" sz="2000" dirty="0" smtClean="0"/>
              <a:t>Атрибутът </a:t>
            </a:r>
            <a:r>
              <a:rPr lang="bg-BG" sz="2000" dirty="0" smtClean="0">
                <a:solidFill>
                  <a:srgbClr val="00B050"/>
                </a:solidFill>
              </a:rPr>
              <a:t>ПАРОЛА </a:t>
            </a:r>
            <a:r>
              <a:rPr lang="bg-BG" sz="2000" dirty="0" smtClean="0"/>
              <a:t>задава паролата, ако потребителя не е създаден предварително.</a:t>
            </a:r>
          </a:p>
          <a:p>
            <a:pPr marL="0" indent="20638" eaLnBrk="1" hangingPunct="1">
              <a:buFont typeface="Arial" charset="0"/>
              <a:buNone/>
            </a:pPr>
            <a:r>
              <a:rPr lang="bg-BG" sz="2000" dirty="0" smtClean="0"/>
              <a:t>Опцията </a:t>
            </a:r>
            <a:r>
              <a:rPr lang="bg-BG" sz="2000" dirty="0" smtClean="0">
                <a:solidFill>
                  <a:srgbClr val="00B050"/>
                </a:solidFill>
              </a:rPr>
              <a:t>WITH GRANT OPTION </a:t>
            </a:r>
            <a:r>
              <a:rPr lang="bg-BG" sz="2000" dirty="0" smtClean="0"/>
              <a:t>позволява на потребителя да дава своите привилегии на друг потребител.</a:t>
            </a:r>
          </a:p>
          <a:p>
            <a:pPr marL="0" indent="20638" eaLnBrk="1" hangingPunct="1">
              <a:buFont typeface="Arial" charset="0"/>
              <a:buNone/>
            </a:pPr>
            <a:r>
              <a:rPr lang="bg-BG" sz="2000" dirty="0" smtClean="0"/>
              <a:t>Привилегиите се съхраняват в 4 системни таблици в база от данни наречена </a:t>
            </a:r>
            <a:r>
              <a:rPr lang="bg-BG" sz="2000" dirty="0" err="1" smtClean="0"/>
              <a:t>mysql</a:t>
            </a:r>
            <a:r>
              <a:rPr lang="bg-BG" sz="2000" dirty="0" smtClean="0"/>
              <a:t> - </a:t>
            </a:r>
            <a:r>
              <a:rPr lang="bg-BG" sz="2000" dirty="0" err="1" smtClean="0"/>
              <a:t>user</a:t>
            </a:r>
            <a:r>
              <a:rPr lang="bg-BG" sz="2000" dirty="0" smtClean="0"/>
              <a:t>, </a:t>
            </a:r>
            <a:r>
              <a:rPr lang="bg-BG" sz="2000" dirty="0" err="1" smtClean="0"/>
              <a:t>db</a:t>
            </a:r>
            <a:r>
              <a:rPr lang="bg-BG" sz="2000" dirty="0" smtClean="0"/>
              <a:t>, </a:t>
            </a:r>
            <a:r>
              <a:rPr lang="bg-BG" sz="2000" dirty="0" err="1" smtClean="0"/>
              <a:t>tables_priv</a:t>
            </a:r>
            <a:r>
              <a:rPr lang="bg-BG" sz="2000" dirty="0" smtClean="0"/>
              <a:t> и </a:t>
            </a:r>
            <a:r>
              <a:rPr lang="bg-BG" sz="2000" dirty="0" err="1" smtClean="0"/>
              <a:t>columns_priv</a:t>
            </a:r>
            <a:r>
              <a:rPr lang="bg-BG" sz="2000" dirty="0" smtClean="0"/>
              <a:t>. Възможно е вместо да се използва GRANT директно да се работи с тези таблици.</a:t>
            </a:r>
          </a:p>
          <a:p>
            <a:pPr marL="0" indent="20638">
              <a:buFontTx/>
              <a:buNone/>
            </a:pPr>
            <a:endParaRPr lang="bg-BG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20638">
              <a:buFontTx/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5546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3962400" cy="487362"/>
          </a:xfrm>
        </p:spPr>
        <p:txBody>
          <a:bodyPr/>
          <a:lstStyle/>
          <a:p>
            <a:r>
              <a:rPr lang="bg-BG" smtClean="0"/>
              <a:t>Пример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15875">
              <a:lnSpc>
                <a:spcPct val="80000"/>
              </a:lnSpc>
              <a:buFontTx/>
              <a:buNone/>
            </a:pPr>
            <a:r>
              <a:rPr lang="bg-BG" sz="2400" dirty="0" smtClean="0">
                <a:solidFill>
                  <a:srgbClr val="00B050"/>
                </a:solidFill>
              </a:rPr>
              <a:t>CREATE USER </a:t>
            </a:r>
            <a:r>
              <a:rPr lang="bg-BG" sz="2400" dirty="0" err="1" smtClean="0">
                <a:solidFill>
                  <a:srgbClr val="00B050"/>
                </a:solidFill>
              </a:rPr>
              <a:t>new_user</a:t>
            </a:r>
            <a:r>
              <a:rPr lang="bg-BG" sz="2400" dirty="0" smtClean="0">
                <a:solidFill>
                  <a:srgbClr val="00B050"/>
                </a:solidFill>
              </a:rPr>
              <a:t> IDENTIFIED BY ‘123‘;</a:t>
            </a:r>
          </a:p>
          <a:p>
            <a:pPr marL="0" indent="15875">
              <a:lnSpc>
                <a:spcPct val="80000"/>
              </a:lnSpc>
              <a:buFontTx/>
              <a:buNone/>
            </a:pPr>
            <a:r>
              <a:rPr lang="bg-BG" sz="2400" dirty="0" smtClean="0">
                <a:solidFill>
                  <a:srgbClr val="00B050"/>
                </a:solidFill>
              </a:rPr>
              <a:t>GRANT </a:t>
            </a:r>
            <a:r>
              <a:rPr lang="bg-BG" sz="2400" dirty="0" err="1" smtClean="0">
                <a:solidFill>
                  <a:srgbClr val="00B050"/>
                </a:solidFill>
              </a:rPr>
              <a:t>select</a:t>
            </a:r>
            <a:r>
              <a:rPr lang="bg-BG" sz="2400" dirty="0" smtClean="0">
                <a:solidFill>
                  <a:srgbClr val="00B050"/>
                </a:solidFill>
              </a:rPr>
              <a:t>(</a:t>
            </a:r>
            <a:r>
              <a:rPr lang="bg-BG" sz="2400" dirty="0" err="1" smtClean="0">
                <a:solidFill>
                  <a:srgbClr val="00B050"/>
                </a:solidFill>
              </a:rPr>
              <a:t>pic_src</a:t>
            </a:r>
            <a:r>
              <a:rPr lang="bg-BG" sz="2400" dirty="0" smtClean="0">
                <a:solidFill>
                  <a:srgbClr val="00B050"/>
                </a:solidFill>
              </a:rPr>
              <a:t>) ON </a:t>
            </a:r>
            <a:r>
              <a:rPr lang="bg-BG" sz="2400" dirty="0" err="1" smtClean="0">
                <a:solidFill>
                  <a:srgbClr val="00B050"/>
                </a:solidFill>
              </a:rPr>
              <a:t>lekcii</a:t>
            </a:r>
            <a:r>
              <a:rPr lang="bg-BG" sz="2400" dirty="0" smtClean="0">
                <a:solidFill>
                  <a:srgbClr val="00B050"/>
                </a:solidFill>
              </a:rPr>
              <a:t>.</a:t>
            </a:r>
            <a:r>
              <a:rPr lang="bg-BG" sz="2400" dirty="0" err="1" smtClean="0">
                <a:solidFill>
                  <a:srgbClr val="00B050"/>
                </a:solidFill>
              </a:rPr>
              <a:t>users_pics</a:t>
            </a:r>
            <a:r>
              <a:rPr lang="bg-BG" sz="2400" dirty="0" smtClean="0">
                <a:solidFill>
                  <a:srgbClr val="00B050"/>
                </a:solidFill>
              </a:rPr>
              <a:t> TO </a:t>
            </a:r>
            <a:r>
              <a:rPr lang="bg-BG" sz="2400" dirty="0" err="1" smtClean="0">
                <a:solidFill>
                  <a:srgbClr val="00B050"/>
                </a:solidFill>
              </a:rPr>
              <a:t>new_user</a:t>
            </a:r>
            <a:r>
              <a:rPr lang="bg-BG" sz="2400" dirty="0" smtClean="0">
                <a:solidFill>
                  <a:srgbClr val="00B050"/>
                </a:solidFill>
              </a:rPr>
              <a:t>;</a:t>
            </a:r>
            <a:r>
              <a:rPr lang="bg-BG" sz="2400" dirty="0" smtClean="0"/>
              <a:t> - позволения за достъп само до колоната </a:t>
            </a:r>
            <a:r>
              <a:rPr lang="bg-BG" sz="2400" dirty="0" err="1" smtClean="0"/>
              <a:t>Pic_src</a:t>
            </a:r>
            <a:r>
              <a:rPr lang="bg-BG" sz="2400" dirty="0" smtClean="0"/>
              <a:t> от таблицата </a:t>
            </a:r>
            <a:r>
              <a:rPr lang="bg-BG" sz="2400" dirty="0" err="1" smtClean="0"/>
              <a:t>users_pics</a:t>
            </a:r>
            <a:r>
              <a:rPr lang="bg-BG" sz="2400" dirty="0" smtClean="0"/>
              <a:t> в база данни </a:t>
            </a:r>
            <a:r>
              <a:rPr lang="bg-BG" sz="2400" dirty="0" err="1" smtClean="0"/>
              <a:t>lekcii</a:t>
            </a:r>
            <a:endParaRPr lang="bg-BG" sz="2400" dirty="0" smtClean="0"/>
          </a:p>
          <a:p>
            <a:pPr marL="0" indent="15875">
              <a:lnSpc>
                <a:spcPct val="80000"/>
              </a:lnSpc>
              <a:buFontTx/>
              <a:buNone/>
            </a:pPr>
            <a:endParaRPr lang="bg-BG" sz="2400" dirty="0" smtClean="0"/>
          </a:p>
          <a:p>
            <a:pPr marL="0" indent="15875">
              <a:lnSpc>
                <a:spcPct val="80000"/>
              </a:lnSpc>
              <a:buFontTx/>
              <a:buNone/>
            </a:pPr>
            <a:r>
              <a:rPr lang="bg-BG" sz="2400" dirty="0" smtClean="0">
                <a:solidFill>
                  <a:srgbClr val="00B050"/>
                </a:solidFill>
              </a:rPr>
              <a:t>GRANT ALL ON </a:t>
            </a:r>
            <a:r>
              <a:rPr lang="bg-BG" sz="2400" dirty="0" err="1" smtClean="0">
                <a:solidFill>
                  <a:srgbClr val="00B050"/>
                </a:solidFill>
              </a:rPr>
              <a:t>lekcii</a:t>
            </a:r>
            <a:r>
              <a:rPr lang="bg-BG" sz="2400" dirty="0" smtClean="0">
                <a:solidFill>
                  <a:srgbClr val="00B050"/>
                </a:solidFill>
              </a:rPr>
              <a:t> . * TO </a:t>
            </a:r>
            <a:r>
              <a:rPr lang="bg-BG" sz="2400" dirty="0" err="1" smtClean="0">
                <a:solidFill>
                  <a:srgbClr val="00B050"/>
                </a:solidFill>
              </a:rPr>
              <a:t>new_user</a:t>
            </a:r>
            <a:r>
              <a:rPr lang="bg-BG" sz="2400" dirty="0" smtClean="0">
                <a:solidFill>
                  <a:srgbClr val="00B050"/>
                </a:solidFill>
              </a:rPr>
              <a:t>; </a:t>
            </a:r>
            <a:r>
              <a:rPr lang="bg-BG" sz="2400" dirty="0" smtClean="0"/>
              <a:t>//дава </a:t>
            </a:r>
            <a:r>
              <a:rPr lang="bg-BG" sz="2400" smtClean="0"/>
              <a:t>всички права върху всички обекти от базата </a:t>
            </a:r>
            <a:r>
              <a:rPr lang="en-US" smtClean="0"/>
              <a:t>lekcii </a:t>
            </a:r>
            <a:r>
              <a:rPr lang="bg-BG" smtClean="0"/>
              <a:t>на </a:t>
            </a:r>
            <a:r>
              <a:rPr lang="en-US" smtClean="0"/>
              <a:t>new_user</a:t>
            </a:r>
            <a:endParaRPr lang="bg-BG" sz="2400" dirty="0" smtClean="0"/>
          </a:p>
          <a:p>
            <a:pPr marL="0" indent="15875">
              <a:lnSpc>
                <a:spcPct val="80000"/>
              </a:lnSpc>
              <a:buFontTx/>
              <a:buNone/>
            </a:pPr>
            <a:r>
              <a:rPr lang="bg-BG" sz="2400" dirty="0" smtClean="0">
                <a:solidFill>
                  <a:srgbClr val="00B050"/>
                </a:solidFill>
              </a:rPr>
              <a:t>REVOKE ALL ON </a:t>
            </a:r>
            <a:r>
              <a:rPr lang="bg-BG" sz="2400" dirty="0" err="1" smtClean="0">
                <a:solidFill>
                  <a:srgbClr val="00B050"/>
                </a:solidFill>
              </a:rPr>
              <a:t>lekcii</a:t>
            </a:r>
            <a:r>
              <a:rPr lang="bg-BG" sz="2400" dirty="0" smtClean="0">
                <a:solidFill>
                  <a:srgbClr val="00B050"/>
                </a:solidFill>
              </a:rPr>
              <a:t>. * </a:t>
            </a:r>
            <a:r>
              <a:rPr lang="bg-BG" sz="2400" dirty="0" err="1" smtClean="0">
                <a:solidFill>
                  <a:srgbClr val="00B050"/>
                </a:solidFill>
              </a:rPr>
              <a:t>from</a:t>
            </a:r>
            <a:r>
              <a:rPr lang="bg-BG" sz="2400" dirty="0" smtClean="0">
                <a:solidFill>
                  <a:srgbClr val="00B050"/>
                </a:solidFill>
              </a:rPr>
              <a:t> </a:t>
            </a:r>
            <a:r>
              <a:rPr lang="bg-BG" sz="2400" dirty="0" err="1" smtClean="0">
                <a:solidFill>
                  <a:srgbClr val="00B050"/>
                </a:solidFill>
              </a:rPr>
              <a:t>new_user</a:t>
            </a:r>
            <a:r>
              <a:rPr lang="bg-BG" sz="2400" dirty="0" smtClean="0"/>
              <a:t>; // премахва всички права</a:t>
            </a:r>
          </a:p>
          <a:p>
            <a:pPr>
              <a:lnSpc>
                <a:spcPct val="80000"/>
              </a:lnSpc>
            </a:pPr>
            <a:endParaRPr lang="bg-BG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bg-BG" sz="2400" dirty="0" smtClean="0"/>
              <a:t> </a:t>
            </a:r>
          </a:p>
          <a:p>
            <a:pPr>
              <a:lnSpc>
                <a:spcPct val="80000"/>
              </a:lnSpc>
            </a:pP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24884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3962400" cy="487362"/>
          </a:xfrm>
        </p:spPr>
        <p:txBody>
          <a:bodyPr/>
          <a:lstStyle/>
          <a:p>
            <a:r>
              <a:rPr lang="en-US" dirty="0" smtClean="0"/>
              <a:t>Revoke</a:t>
            </a:r>
            <a:endParaRPr lang="bg-BG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bg-BG" sz="2200" dirty="0" smtClean="0">
                <a:solidFill>
                  <a:srgbClr val="00B050"/>
                </a:solidFill>
              </a:rPr>
              <a:t>REVOKE</a:t>
            </a:r>
            <a:r>
              <a:rPr lang="bg-BG" sz="2200" dirty="0" smtClean="0"/>
              <a:t> привилегия</a:t>
            </a:r>
            <a:r>
              <a:rPr lang="bg-BG" sz="2200" dirty="0"/>
              <a:t>[, </a:t>
            </a:r>
            <a:r>
              <a:rPr lang="bg-BG" sz="2200" dirty="0" err="1"/>
              <a:t>привилегия</a:t>
            </a:r>
            <a:r>
              <a:rPr lang="bg-BG" sz="2200" dirty="0"/>
              <a:t>...] </a:t>
            </a:r>
            <a:r>
              <a:rPr lang="bg-BG" sz="2200" dirty="0" smtClean="0"/>
              <a:t>[(колона</a:t>
            </a:r>
            <a:r>
              <a:rPr lang="bg-BG" sz="2200" dirty="0"/>
              <a:t>[, </a:t>
            </a:r>
            <a:r>
              <a:rPr lang="bg-BG" sz="2200" dirty="0" err="1"/>
              <a:t>колона</a:t>
            </a:r>
            <a:r>
              <a:rPr lang="bg-BG" sz="2200" dirty="0"/>
              <a:t>...])]</a:t>
            </a:r>
            <a:endParaRPr lang="bg-BG" sz="2200" dirty="0" smtClean="0"/>
          </a:p>
          <a:p>
            <a:pPr>
              <a:buFontTx/>
              <a:buNone/>
            </a:pPr>
            <a:r>
              <a:rPr lang="bg-BG" sz="2400" dirty="0" smtClean="0">
                <a:solidFill>
                  <a:srgbClr val="00B050"/>
                </a:solidFill>
              </a:rPr>
              <a:t>ON</a:t>
            </a:r>
            <a:r>
              <a:rPr lang="bg-BG" sz="2400" dirty="0" smtClean="0"/>
              <a:t> обект</a:t>
            </a:r>
          </a:p>
          <a:p>
            <a:pPr>
              <a:buFontTx/>
              <a:buNone/>
            </a:pPr>
            <a:r>
              <a:rPr lang="bg-BG" sz="2400" dirty="0" smtClean="0">
                <a:solidFill>
                  <a:srgbClr val="00B050"/>
                </a:solidFill>
              </a:rPr>
              <a:t>FROM</a:t>
            </a:r>
            <a:r>
              <a:rPr lang="bg-BG" sz="2400" dirty="0" smtClean="0"/>
              <a:t> </a:t>
            </a:r>
            <a:r>
              <a:rPr lang="bg-BG" sz="2400" dirty="0" err="1" smtClean="0"/>
              <a:t>потребителско_име</a:t>
            </a:r>
            <a:endParaRPr lang="bg-BG" sz="2400" dirty="0" smtClean="0"/>
          </a:p>
          <a:p>
            <a:pPr>
              <a:buFontTx/>
              <a:buNone/>
            </a:pPr>
            <a:r>
              <a:rPr lang="bg-BG" sz="2400" dirty="0" smtClean="0"/>
              <a:t>[</a:t>
            </a:r>
            <a:r>
              <a:rPr lang="bg-BG" sz="2400" dirty="0" smtClean="0">
                <a:solidFill>
                  <a:srgbClr val="00B050"/>
                </a:solidFill>
              </a:rPr>
              <a:t>IDENTIFIED BY </a:t>
            </a:r>
            <a:r>
              <a:rPr lang="bg-BG" sz="2400" dirty="0" err="1" smtClean="0"/>
              <a:t>парола'</a:t>
            </a:r>
            <a:r>
              <a:rPr lang="bg-BG" sz="2400" dirty="0" smtClean="0"/>
              <a:t>]</a:t>
            </a:r>
          </a:p>
          <a:p>
            <a:pPr>
              <a:buFontTx/>
              <a:buNone/>
            </a:pPr>
            <a:r>
              <a:rPr lang="bg-BG" sz="2400" dirty="0" smtClean="0"/>
              <a:t>[</a:t>
            </a:r>
            <a:r>
              <a:rPr lang="bg-BG" sz="2400" dirty="0" smtClean="0">
                <a:solidFill>
                  <a:srgbClr val="00B050"/>
                </a:solidFill>
              </a:rPr>
              <a:t>WITH GRANT OPTION</a:t>
            </a:r>
            <a:r>
              <a:rPr lang="bg-BG" sz="2400" dirty="0" smtClean="0"/>
              <a:t>]</a:t>
            </a:r>
          </a:p>
          <a:p>
            <a:pPr>
              <a:buFontTx/>
              <a:buNone/>
            </a:pPr>
            <a:endParaRPr lang="bg-BG" sz="2400" dirty="0" smtClean="0"/>
          </a:p>
          <a:p>
            <a:pPr>
              <a:buFontTx/>
              <a:buNone/>
            </a:pP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2210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3962400" cy="487362"/>
          </a:xfrm>
        </p:spPr>
        <p:txBody>
          <a:bodyPr/>
          <a:lstStyle/>
          <a:p>
            <a:r>
              <a:rPr lang="en-US" smtClean="0"/>
              <a:t>phpMyAdmin</a:t>
            </a:r>
            <a:endParaRPr lang="bg-BG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20638">
              <a:lnSpc>
                <a:spcPct val="90000"/>
              </a:lnSpc>
              <a:buFontTx/>
              <a:buNone/>
            </a:pPr>
            <a:r>
              <a:rPr lang="bg-BG" sz="2400" dirty="0" smtClean="0"/>
              <a:t>Безплатен инструмент написан на  </a:t>
            </a:r>
            <a:r>
              <a:rPr lang="en-US" sz="2400" dirty="0" smtClean="0"/>
              <a:t>PHP</a:t>
            </a:r>
            <a:r>
              <a:rPr lang="bg-BG" sz="2400" dirty="0" smtClean="0"/>
              <a:t>, работещ в уеб браузър, администриращ </a:t>
            </a:r>
            <a:r>
              <a:rPr lang="en-US" sz="2400" dirty="0" smtClean="0"/>
              <a:t>MySQL </a:t>
            </a:r>
            <a:r>
              <a:rPr lang="bg-BG" sz="2400" dirty="0" smtClean="0"/>
              <a:t>сървър.</a:t>
            </a:r>
            <a:br>
              <a:rPr lang="bg-BG" sz="2400" dirty="0" smtClean="0"/>
            </a:br>
            <a:r>
              <a:rPr lang="bg-BG" sz="2400" dirty="0" smtClean="0"/>
              <a:t>Като основни възможности могат да бъдат посочени:</a:t>
            </a:r>
          </a:p>
          <a:p>
            <a:pPr marL="0" indent="20638">
              <a:lnSpc>
                <a:spcPct val="90000"/>
              </a:lnSpc>
              <a:buFontTx/>
              <a:buNone/>
            </a:pPr>
            <a:r>
              <a:rPr lang="bg-BG" sz="2400" dirty="0" smtClean="0"/>
              <a:t>-създаване на бази от данни и таблици,</a:t>
            </a:r>
          </a:p>
          <a:p>
            <a:pPr marL="0" indent="20638">
              <a:lnSpc>
                <a:spcPct val="90000"/>
              </a:lnSpc>
              <a:buFontTx/>
              <a:buNone/>
            </a:pPr>
            <a:r>
              <a:rPr lang="bg-BG" sz="2400" dirty="0" smtClean="0"/>
              <a:t>-импортиране и експортиране на </a:t>
            </a:r>
            <a:r>
              <a:rPr lang="bg-BG" sz="2400" dirty="0" err="1" smtClean="0"/>
              <a:t>бд</a:t>
            </a:r>
            <a:r>
              <a:rPr lang="bg-BG" sz="2400" dirty="0" smtClean="0"/>
              <a:t> и таблици в различни формати - </a:t>
            </a:r>
            <a:r>
              <a:rPr lang="bg-BG" sz="2400" dirty="0" smtClean="0">
                <a:solidFill>
                  <a:srgbClr val="00B050"/>
                </a:solidFill>
              </a:rPr>
              <a:t>CSV, SQL, XML, PDF</a:t>
            </a:r>
          </a:p>
          <a:p>
            <a:pPr marL="0" indent="20638">
              <a:lnSpc>
                <a:spcPct val="90000"/>
              </a:lnSpc>
              <a:buFontTx/>
              <a:buNone/>
            </a:pPr>
            <a:r>
              <a:rPr lang="bg-BG" sz="2400" dirty="0" smtClean="0"/>
              <a:t>-възможност за използване на </a:t>
            </a:r>
            <a:r>
              <a:rPr lang="bg-BG" sz="2400" dirty="0" err="1" smtClean="0">
                <a:solidFill>
                  <a:srgbClr val="00B050"/>
                </a:solidFill>
              </a:rPr>
              <a:t>Query-by-example</a:t>
            </a:r>
            <a:r>
              <a:rPr lang="bg-BG" sz="2400" dirty="0" smtClean="0">
                <a:solidFill>
                  <a:srgbClr val="00B050"/>
                </a:solidFill>
              </a:rPr>
              <a:t> (QBE)</a:t>
            </a:r>
          </a:p>
          <a:p>
            <a:pPr marL="0" indent="20638">
              <a:lnSpc>
                <a:spcPct val="90000"/>
              </a:lnSpc>
              <a:buFontTx/>
              <a:buNone/>
            </a:pPr>
            <a:r>
              <a:rPr lang="bg-BG" sz="2400" dirty="0" smtClean="0"/>
              <a:t>-създаване на потребители и задаване на позволения</a:t>
            </a:r>
          </a:p>
          <a:p>
            <a:pPr marL="0" indent="20638">
              <a:lnSpc>
                <a:spcPct val="90000"/>
              </a:lnSpc>
              <a:buFontTx/>
              <a:buNone/>
            </a:pPr>
            <a:r>
              <a:rPr lang="bg-BG" sz="2400" dirty="0" smtClean="0"/>
              <a:t>-информация за видовете заявки и натоварването на сървъра </a:t>
            </a:r>
          </a:p>
          <a:p>
            <a:pPr marL="0" indent="20638">
              <a:lnSpc>
                <a:spcPct val="90000"/>
              </a:lnSpc>
              <a:buFontTx/>
              <a:buNone/>
            </a:pPr>
            <a:r>
              <a:rPr lang="bg-BG" i="1" dirty="0" smtClean="0">
                <a:solidFill>
                  <a:srgbClr val="00B050"/>
                </a:solidFill>
              </a:rPr>
              <a:t>пример</a:t>
            </a:r>
            <a:endParaRPr lang="bg-BG" sz="2400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5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3962400" cy="487362"/>
          </a:xfrm>
        </p:spPr>
        <p:txBody>
          <a:bodyPr/>
          <a:lstStyle/>
          <a:p>
            <a:r>
              <a:rPr lang="bg-BG" smtClean="0"/>
              <a:t>Обновяване на </a:t>
            </a:r>
            <a:r>
              <a:rPr lang="en-US" smtClean="0"/>
              <a:t>phpMyAdmin</a:t>
            </a:r>
            <a:endParaRPr lang="bg-BG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bg-BG" dirty="0" smtClean="0"/>
              <a:t>Изтегля се актуалната версия от </a:t>
            </a:r>
            <a:r>
              <a:rPr lang="bg-BG" dirty="0" smtClean="0">
                <a:hlinkClick r:id="rId2"/>
              </a:rPr>
              <a:t>http://www.phpmyadmin.net/home_page/downloads.php</a:t>
            </a:r>
            <a:endParaRPr lang="bg-BG" dirty="0" smtClean="0"/>
          </a:p>
          <a:p>
            <a:pPr>
              <a:lnSpc>
                <a:spcPct val="80000"/>
              </a:lnSpc>
            </a:pPr>
            <a:r>
              <a:rPr lang="bg-BG" dirty="0" smtClean="0"/>
              <a:t>Променя се името на папката </a:t>
            </a:r>
            <a:r>
              <a:rPr lang="en-US" dirty="0" err="1" smtClean="0"/>
              <a:t>phpmyadmin</a:t>
            </a:r>
            <a:r>
              <a:rPr lang="en-US" dirty="0" smtClean="0"/>
              <a:t> </a:t>
            </a:r>
            <a:r>
              <a:rPr lang="bg-BG" dirty="0" smtClean="0"/>
              <a:t>на </a:t>
            </a:r>
            <a:r>
              <a:rPr lang="en-US" dirty="0" err="1" smtClean="0"/>
              <a:t>phpmyadminOld</a:t>
            </a:r>
            <a:endParaRPr lang="bg-BG" dirty="0" smtClean="0"/>
          </a:p>
          <a:p>
            <a:pPr>
              <a:lnSpc>
                <a:spcPct val="80000"/>
              </a:lnSpc>
            </a:pPr>
            <a:r>
              <a:rPr lang="bg-BG" dirty="0" smtClean="0"/>
              <a:t>Изтегленият файл се разархивира в папка </a:t>
            </a:r>
            <a:r>
              <a:rPr lang="en-US" dirty="0" err="1" smtClean="0"/>
              <a:t>phpmyadmin</a:t>
            </a:r>
            <a:endParaRPr lang="bg-BG" dirty="0" smtClean="0"/>
          </a:p>
          <a:p>
            <a:pPr>
              <a:lnSpc>
                <a:spcPct val="80000"/>
              </a:lnSpc>
            </a:pPr>
            <a:r>
              <a:rPr lang="bg-BG" dirty="0" smtClean="0"/>
              <a:t>Копира се файлът </a:t>
            </a:r>
            <a:r>
              <a:rPr lang="bg-BG" dirty="0" err="1" smtClean="0">
                <a:solidFill>
                  <a:srgbClr val="00B050"/>
                </a:solidFill>
              </a:rPr>
              <a:t>config</a:t>
            </a:r>
            <a:r>
              <a:rPr lang="bg-BG" dirty="0" smtClean="0">
                <a:solidFill>
                  <a:srgbClr val="00B050"/>
                </a:solidFill>
              </a:rPr>
              <a:t>.</a:t>
            </a:r>
            <a:r>
              <a:rPr lang="bg-BG" dirty="0" err="1" smtClean="0">
                <a:solidFill>
                  <a:srgbClr val="00B050"/>
                </a:solidFill>
              </a:rPr>
              <a:t>inc</a:t>
            </a:r>
            <a:r>
              <a:rPr lang="bg-BG" dirty="0" smtClean="0">
                <a:solidFill>
                  <a:srgbClr val="00B050"/>
                </a:solidFill>
              </a:rPr>
              <a:t>.</a:t>
            </a:r>
            <a:r>
              <a:rPr lang="bg-BG" dirty="0" err="1" smtClean="0">
                <a:solidFill>
                  <a:srgbClr val="00B050"/>
                </a:solidFill>
              </a:rPr>
              <a:t>php</a:t>
            </a:r>
            <a:r>
              <a:rPr lang="bg-BG" dirty="0" smtClean="0"/>
              <a:t> от </a:t>
            </a:r>
            <a:r>
              <a:rPr lang="en-US" dirty="0" err="1" smtClean="0">
                <a:solidFill>
                  <a:srgbClr val="00B050"/>
                </a:solidFill>
              </a:rPr>
              <a:t>phpmyadminOld</a:t>
            </a:r>
            <a:r>
              <a:rPr lang="bg-BG" dirty="0" smtClean="0"/>
              <a:t> в </a:t>
            </a:r>
            <a:r>
              <a:rPr lang="en-US" dirty="0" err="1" smtClean="0">
                <a:solidFill>
                  <a:srgbClr val="00B050"/>
                </a:solidFill>
              </a:rPr>
              <a:t>phpmyadmin</a:t>
            </a:r>
            <a:endParaRPr lang="bg-BG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</a:pPr>
            <a:r>
              <a:rPr lang="bg-BG" dirty="0" smtClean="0"/>
              <a:t>Ако инсталацията работи се изтрива директорията </a:t>
            </a:r>
            <a:r>
              <a:rPr lang="en-US" dirty="0" err="1" smtClean="0"/>
              <a:t>phpmyadminOld</a:t>
            </a:r>
            <a:r>
              <a:rPr lang="bg-BG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045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6635750" cy="487362"/>
          </a:xfrm>
        </p:spPr>
        <p:txBody>
          <a:bodyPr/>
          <a:lstStyle/>
          <a:p>
            <a:r>
              <a:rPr lang="bg-BG" smtClean="0"/>
              <a:t>Архивиране и възстановяване на </a:t>
            </a:r>
            <a:r>
              <a:rPr lang="en-US" smtClean="0"/>
              <a:t>MySQL </a:t>
            </a:r>
            <a:r>
              <a:rPr lang="bg-BG" smtClean="0"/>
              <a:t>БД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358775">
              <a:buFontTx/>
              <a:buNone/>
            </a:pPr>
            <a:r>
              <a:rPr lang="bg-BG" dirty="0" smtClean="0"/>
              <a:t>Архивирането се свежда до създаване на файл с </a:t>
            </a:r>
            <a:r>
              <a:rPr lang="en-US" dirty="0" smtClean="0"/>
              <a:t>SQL </a:t>
            </a:r>
            <a:r>
              <a:rPr lang="bg-BG" dirty="0" smtClean="0"/>
              <a:t>код за създаване на базата данни, таблиците и данните в тях.</a:t>
            </a:r>
          </a:p>
          <a:p>
            <a:pPr marL="0" indent="358775">
              <a:buFontTx/>
              <a:buNone/>
            </a:pPr>
            <a:r>
              <a:rPr lang="bg-BG" dirty="0" smtClean="0"/>
              <a:t>1)Архивиране и възстановяване с </a:t>
            </a:r>
            <a:r>
              <a:rPr lang="en-US" dirty="0" err="1" smtClean="0">
                <a:solidFill>
                  <a:srgbClr val="00B050"/>
                </a:solidFill>
              </a:rPr>
              <a:t>phpMyAdmin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– </a:t>
            </a:r>
            <a:r>
              <a:rPr lang="bg-BG" dirty="0" smtClean="0"/>
              <a:t>използват се опциите </a:t>
            </a:r>
            <a:r>
              <a:rPr lang="en-US" dirty="0" smtClean="0">
                <a:solidFill>
                  <a:srgbClr val="00B050"/>
                </a:solidFill>
              </a:rPr>
              <a:t>Export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Import</a:t>
            </a:r>
            <a:r>
              <a:rPr lang="bg-BG" dirty="0" smtClean="0"/>
              <a:t>.</a:t>
            </a:r>
          </a:p>
          <a:p>
            <a:pPr marL="0" indent="358775">
              <a:buFontTx/>
              <a:buNone/>
            </a:pPr>
            <a:r>
              <a:rPr lang="bg-BG" dirty="0" smtClean="0"/>
              <a:t>2) Използване на програмата </a:t>
            </a:r>
            <a:r>
              <a:rPr lang="bg-BG" dirty="0" smtClean="0">
                <a:solidFill>
                  <a:srgbClr val="00B050"/>
                </a:solidFill>
              </a:rPr>
              <a:t>mysqldump</a:t>
            </a:r>
            <a:r>
              <a:rPr lang="bg-BG" dirty="0" smtClean="0"/>
              <a:t>  - предоставя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bg-BG" dirty="0" smtClean="0"/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02129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 txBox="1">
            <a:spLocks/>
          </p:cNvSpPr>
          <p:nvPr/>
        </p:nvSpPr>
        <p:spPr bwMode="auto">
          <a:xfrm>
            <a:off x="762000" y="1371600"/>
            <a:ext cx="7543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MySQL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/>
              <a:t>phpMyAdmin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bg-BG" sz="2000" dirty="0"/>
              <a:t>Основни </a:t>
            </a:r>
            <a:r>
              <a:rPr lang="bg-BG" sz="2000" dirty="0" err="1"/>
              <a:t>админ</a:t>
            </a:r>
            <a:r>
              <a:rPr lang="bg-BG" sz="2000" dirty="0"/>
              <a:t>. задачи в </a:t>
            </a:r>
            <a:r>
              <a:rPr lang="en-US" sz="2000" dirty="0"/>
              <a:t>MySQL</a:t>
            </a:r>
            <a:endParaRPr lang="bg-BG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bg-BG" sz="2000" dirty="0"/>
              <a:t>Връзка на </a:t>
            </a:r>
            <a:r>
              <a:rPr lang="en-US" sz="2000" dirty="0"/>
              <a:t>PHP </a:t>
            </a:r>
            <a:r>
              <a:rPr lang="bg-BG" sz="2000" dirty="0"/>
              <a:t>с </a:t>
            </a:r>
            <a:r>
              <a:rPr lang="en-US" sz="2000" dirty="0"/>
              <a:t>MySQL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bg-BG" sz="2000" dirty="0"/>
              <a:t>Криптиране на пароли в </a:t>
            </a:r>
            <a:r>
              <a:rPr lang="en-US" sz="2000" dirty="0"/>
              <a:t>MySQL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bg-BG" sz="2000" dirty="0" err="1"/>
              <a:t>Бисквитки</a:t>
            </a:r>
            <a:r>
              <a:rPr lang="bg-BG" sz="2000" dirty="0"/>
              <a:t> (</a:t>
            </a:r>
            <a:r>
              <a:rPr lang="en-US" sz="2000" dirty="0"/>
              <a:t>cookies)</a:t>
            </a:r>
          </a:p>
          <a:p>
            <a:endParaRPr lang="ru-RU" sz="2000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49288" y="744538"/>
            <a:ext cx="60198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600"/>
              </a:lnSpc>
              <a:spcBef>
                <a:spcPct val="50000"/>
              </a:spcBef>
              <a:defRPr/>
            </a:pPr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Сървърно програмиране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49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6419850" cy="487362"/>
          </a:xfrm>
        </p:spPr>
        <p:txBody>
          <a:bodyPr/>
          <a:lstStyle/>
          <a:p>
            <a:r>
              <a:rPr lang="bg-BG" smtClean="0"/>
              <a:t>Архивиране и възстановяване на </a:t>
            </a:r>
            <a:r>
              <a:rPr lang="en-US" smtClean="0"/>
              <a:t>MySQL </a:t>
            </a:r>
            <a:r>
              <a:rPr lang="bg-BG" smtClean="0"/>
              <a:t>БД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bg-BG" dirty="0" smtClean="0"/>
              <a:t>3) Чрез </a:t>
            </a:r>
            <a:r>
              <a:rPr lang="bg-BG" dirty="0" err="1" smtClean="0"/>
              <a:t>MySQL</a:t>
            </a:r>
            <a:r>
              <a:rPr lang="bg-BG" dirty="0" smtClean="0"/>
              <a:t> </a:t>
            </a:r>
            <a:r>
              <a:rPr lang="bg-BG" dirty="0" err="1" smtClean="0"/>
              <a:t>Workbench</a:t>
            </a:r>
            <a:r>
              <a:rPr lang="bg-BG" dirty="0" smtClean="0"/>
              <a:t> –</a:t>
            </a:r>
            <a:r>
              <a:rPr lang="en-US" dirty="0" smtClean="0"/>
              <a:t> </a:t>
            </a:r>
            <a:r>
              <a:rPr lang="bg-BG" dirty="0" smtClean="0"/>
              <a:t>приложение с графичен интерфейс позволяващ извършване и на други административни задачи</a:t>
            </a:r>
          </a:p>
        </p:txBody>
      </p:sp>
      <p:pic>
        <p:nvPicPr>
          <p:cNvPr id="2" name="Picture 1" descr="MySQL Workbenc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837385"/>
            <a:ext cx="5029200" cy="303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495800" cy="487362"/>
          </a:xfrm>
        </p:spPr>
        <p:txBody>
          <a:bodyPr/>
          <a:lstStyle/>
          <a:p>
            <a:r>
              <a:rPr lang="en-US" dirty="0" smtClean="0"/>
              <a:t>PHP </a:t>
            </a:r>
            <a:r>
              <a:rPr lang="bg-BG" dirty="0" smtClean="0"/>
              <a:t>И </a:t>
            </a:r>
            <a:r>
              <a:rPr lang="en-US" dirty="0" smtClean="0"/>
              <a:t>MySQL. </a:t>
            </a:r>
            <a:r>
              <a:rPr lang="bg-BG" dirty="0" smtClean="0"/>
              <a:t>Основни понятия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dirty="0"/>
              <a:t>API </a:t>
            </a:r>
            <a:r>
              <a:rPr lang="bg-BG" sz="2400" dirty="0" smtClean="0"/>
              <a:t>– </a:t>
            </a:r>
            <a:r>
              <a:rPr lang="bg-BG" sz="2400" dirty="0" err="1" smtClean="0"/>
              <a:t>Application</a:t>
            </a:r>
            <a:r>
              <a:rPr lang="bg-BG" sz="2400" dirty="0" smtClean="0"/>
              <a:t> </a:t>
            </a:r>
            <a:r>
              <a:rPr lang="bg-BG" sz="2400" dirty="0" err="1" smtClean="0"/>
              <a:t>Programming</a:t>
            </a:r>
            <a:r>
              <a:rPr lang="bg-BG" sz="2400" dirty="0" smtClean="0"/>
              <a:t> </a:t>
            </a:r>
            <a:r>
              <a:rPr lang="bg-BG" sz="2400" dirty="0" err="1" smtClean="0"/>
              <a:t>Interface</a:t>
            </a:r>
            <a:r>
              <a:rPr lang="bg-BG" sz="2400" dirty="0" smtClean="0"/>
              <a:t> </a:t>
            </a:r>
            <a:r>
              <a:rPr lang="bg-BG" sz="2400" dirty="0"/>
              <a:t>– класове, методи, функции, променливи, които ще използва сайтът, за да изпълнява целите си. За работа с бази от данни </a:t>
            </a:r>
            <a:r>
              <a:rPr lang="en-US" sz="2400" dirty="0"/>
              <a:t>API </a:t>
            </a:r>
            <a:r>
              <a:rPr lang="bg-BG" sz="2400" dirty="0"/>
              <a:t>се предоставя от разширения на </a:t>
            </a:r>
            <a:r>
              <a:rPr lang="en-US" sz="2400" dirty="0"/>
              <a:t>PHP</a:t>
            </a:r>
            <a:r>
              <a:rPr lang="ru-RU" sz="2400" dirty="0"/>
              <a:t>.</a:t>
            </a:r>
            <a:endParaRPr lang="bg-BG" sz="2400" dirty="0"/>
          </a:p>
          <a:p>
            <a:r>
              <a:rPr lang="bg-BG" sz="2400" dirty="0" err="1"/>
              <a:t>Extension</a:t>
            </a:r>
            <a:r>
              <a:rPr lang="ru-RU" sz="2400" dirty="0"/>
              <a:t> – </a:t>
            </a:r>
            <a:r>
              <a:rPr lang="bg-BG" sz="2400" dirty="0"/>
              <a:t>разширение, добавка към ядрото на </a:t>
            </a:r>
            <a:r>
              <a:rPr lang="en-US" sz="2400" dirty="0"/>
              <a:t>PHP</a:t>
            </a:r>
            <a:r>
              <a:rPr lang="ru-RU" sz="2400" dirty="0"/>
              <a:t>.  </a:t>
            </a:r>
            <a:r>
              <a:rPr lang="bg-BG" sz="2400" dirty="0"/>
              <a:t>В </a:t>
            </a:r>
            <a:r>
              <a:rPr lang="en-US" sz="2400" dirty="0" err="1"/>
              <a:t>php</a:t>
            </a:r>
            <a:r>
              <a:rPr lang="ru-RU" sz="2400" dirty="0"/>
              <a:t>.</a:t>
            </a:r>
            <a:r>
              <a:rPr lang="en-US" sz="2400" dirty="0"/>
              <a:t>net </a:t>
            </a:r>
            <a:r>
              <a:rPr lang="bg-BG" sz="2400" dirty="0"/>
              <a:t>има описани над 150</a:t>
            </a:r>
            <a:r>
              <a:rPr lang="bg-BG" sz="2400" dirty="0" smtClean="0"/>
              <a:t>. Не </a:t>
            </a:r>
            <a:r>
              <a:rPr lang="bg-BG" sz="2400" dirty="0"/>
              <a:t>всички разширения предоставят </a:t>
            </a:r>
            <a:r>
              <a:rPr lang="en-US" sz="2400" dirty="0"/>
              <a:t>API</a:t>
            </a:r>
            <a:r>
              <a:rPr lang="bg-BG" sz="2400" dirty="0"/>
              <a:t> на програмистите и по тази причина не трябва да се отъждествяват двете понятия API и </a:t>
            </a:r>
            <a:r>
              <a:rPr lang="bg-BG" sz="2400" dirty="0" err="1"/>
              <a:t>Extension</a:t>
            </a:r>
            <a:r>
              <a:rPr lang="bg-BG" sz="2400" dirty="0"/>
              <a:t>.</a:t>
            </a:r>
          </a:p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2772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495800" cy="487362"/>
          </a:xfrm>
        </p:spPr>
        <p:txBody>
          <a:bodyPr/>
          <a:lstStyle/>
          <a:p>
            <a:r>
              <a:rPr lang="en-US" dirty="0" smtClean="0"/>
              <a:t>PHP </a:t>
            </a:r>
            <a:r>
              <a:rPr lang="bg-BG" dirty="0" smtClean="0"/>
              <a:t>И </a:t>
            </a:r>
            <a:r>
              <a:rPr lang="en-US" dirty="0" smtClean="0"/>
              <a:t>MySQL. </a:t>
            </a:r>
            <a:r>
              <a:rPr lang="bg-BG" dirty="0" smtClean="0"/>
              <a:t>Основни понятия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Конектор – код позволяващ  връзка с базите от данни.</a:t>
            </a:r>
          </a:p>
          <a:p>
            <a:r>
              <a:rPr lang="bg-BG" dirty="0"/>
              <a:t>Драйвер – част от конектор, позволяваща връзка с конкретен вид СУБД.</a:t>
            </a:r>
          </a:p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2441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495800" cy="487362"/>
          </a:xfrm>
        </p:spPr>
        <p:txBody>
          <a:bodyPr/>
          <a:lstStyle/>
          <a:p>
            <a:r>
              <a:rPr lang="bg-BG" dirty="0"/>
              <a:t>Основни API за връзка с </a:t>
            </a:r>
            <a:r>
              <a:rPr lang="en-US" dirty="0"/>
              <a:t>MySQL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MySQLExtension – оригиналното разширение за връзка с </a:t>
            </a:r>
            <a:r>
              <a:rPr lang="en-US" dirty="0"/>
              <a:t>MySQL </a:t>
            </a:r>
            <a:r>
              <a:rPr lang="bg-BG" dirty="0"/>
              <a:t>БД. Може да бъде използвано с всички версии на </a:t>
            </a:r>
            <a:r>
              <a:rPr lang="en-US" dirty="0"/>
              <a:t>MySQL</a:t>
            </a:r>
            <a:r>
              <a:rPr lang="ru-RU" dirty="0"/>
              <a:t>, </a:t>
            </a:r>
            <a:r>
              <a:rPr lang="bg-BG" dirty="0"/>
              <a:t>но не може да се възползва от новите възможности предоставяни след </a:t>
            </a:r>
            <a:r>
              <a:rPr lang="bg-BG" dirty="0" err="1"/>
              <a:t>MySQL</a:t>
            </a:r>
            <a:r>
              <a:rPr lang="bg-BG" dirty="0"/>
              <a:t> 4.1.3</a:t>
            </a:r>
          </a:p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9611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495800" cy="487362"/>
          </a:xfrm>
        </p:spPr>
        <p:txBody>
          <a:bodyPr/>
          <a:lstStyle/>
          <a:p>
            <a:r>
              <a:rPr lang="bg-BG" dirty="0"/>
              <a:t>Основни API за връзка с </a:t>
            </a:r>
            <a:r>
              <a:rPr lang="en-US" dirty="0"/>
              <a:t>MySQL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mysqliExtension</a:t>
            </a:r>
            <a:r>
              <a:rPr lang="bg-BG" dirty="0"/>
              <a:t> – разработен и поддържан от </a:t>
            </a:r>
            <a:r>
              <a:rPr lang="en-US" dirty="0"/>
              <a:t>Oracle </a:t>
            </a:r>
            <a:r>
              <a:rPr lang="bg-BG" dirty="0"/>
              <a:t>с цел използване на новите възможности на версиите на </a:t>
            </a:r>
            <a:r>
              <a:rPr lang="en-US" dirty="0"/>
              <a:t>MySQL </a:t>
            </a:r>
            <a:r>
              <a:rPr lang="bg-BG" dirty="0"/>
              <a:t>след  4.1.3. Включен е в </a:t>
            </a:r>
            <a:r>
              <a:rPr lang="en-US" dirty="0"/>
              <a:t>PHP </a:t>
            </a:r>
            <a:r>
              <a:rPr lang="bg-BG" dirty="0"/>
              <a:t>с версия &gt;= 5. Нововъведения:</a:t>
            </a:r>
          </a:p>
          <a:p>
            <a:pPr lvl="1"/>
            <a:r>
              <a:rPr lang="bg-BG" sz="2400" dirty="0" smtClean="0"/>
              <a:t>обектно-ориентиран </a:t>
            </a:r>
            <a:r>
              <a:rPr lang="bg-BG" sz="2400" dirty="0"/>
              <a:t>интерфейс (възможно е използването и на процедурен</a:t>
            </a:r>
            <a:r>
              <a:rPr lang="bg-BG" sz="2400" dirty="0" smtClean="0"/>
              <a:t>);</a:t>
            </a:r>
            <a:endParaRPr lang="bg-BG" sz="2400" dirty="0"/>
          </a:p>
          <a:p>
            <a:pPr lvl="1"/>
            <a:r>
              <a:rPr lang="bg-BG" sz="2400" dirty="0" smtClean="0"/>
              <a:t>едновременно </a:t>
            </a:r>
            <a:r>
              <a:rPr lang="bg-BG" sz="2400" dirty="0"/>
              <a:t>изпращане на няколко заявки към </a:t>
            </a:r>
            <a:r>
              <a:rPr lang="bg-BG" sz="2400" dirty="0" smtClean="0"/>
              <a:t>сървъра;</a:t>
            </a:r>
            <a:endParaRPr lang="bg-BG" sz="2400" dirty="0"/>
          </a:p>
          <a:p>
            <a:pPr lvl="1"/>
            <a:r>
              <a:rPr lang="bg-BG" sz="2400" dirty="0" smtClean="0"/>
              <a:t>поддръжка </a:t>
            </a:r>
            <a:r>
              <a:rPr lang="bg-BG" sz="2400" dirty="0"/>
              <a:t>на </a:t>
            </a:r>
            <a:r>
              <a:rPr lang="bg-BG" sz="2400" dirty="0" smtClean="0"/>
              <a:t>транзакции.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4379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495800" cy="487362"/>
          </a:xfrm>
        </p:spPr>
        <p:txBody>
          <a:bodyPr/>
          <a:lstStyle/>
          <a:p>
            <a:r>
              <a:rPr lang="bg-BG" dirty="0"/>
              <a:t>Основни API за връзка с </a:t>
            </a:r>
            <a:r>
              <a:rPr lang="en-US" dirty="0"/>
              <a:t>MySQL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PHP Data </a:t>
            </a:r>
            <a:r>
              <a:rPr lang="bg-BG" dirty="0" err="1"/>
              <a:t>Objects</a:t>
            </a:r>
            <a:r>
              <a:rPr lang="bg-BG" dirty="0"/>
              <a:t> (PDO) – абстрактен слой между </a:t>
            </a:r>
            <a:r>
              <a:rPr lang="en-US" dirty="0"/>
              <a:t>PHP </a:t>
            </a:r>
            <a:r>
              <a:rPr lang="bg-BG" dirty="0"/>
              <a:t>и базите от данни. Предоставя един и същ интерфейс, който може да се използва без значение от използваната СУБД</a:t>
            </a:r>
          </a:p>
        </p:txBody>
      </p:sp>
    </p:spTree>
    <p:extLst>
      <p:ext uri="{BB962C8B-B14F-4D97-AF65-F5344CB8AC3E}">
        <p14:creationId xmlns:p14="http://schemas.microsoft.com/office/powerpoint/2010/main" val="11238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715000" cy="487362"/>
          </a:xfrm>
        </p:spPr>
        <p:txBody>
          <a:bodyPr/>
          <a:lstStyle/>
          <a:p>
            <a:r>
              <a:rPr lang="ru-RU" dirty="0" err="1"/>
              <a:t>Стъпки</a:t>
            </a:r>
            <a:r>
              <a:rPr lang="ru-RU" dirty="0"/>
              <a:t> при </a:t>
            </a:r>
            <a:r>
              <a:rPr lang="ru-RU" dirty="0" err="1"/>
              <a:t>използване</a:t>
            </a:r>
            <a:r>
              <a:rPr lang="ru-RU" dirty="0"/>
              <a:t> на </a:t>
            </a:r>
            <a:r>
              <a:rPr lang="ru-RU" dirty="0" err="1"/>
              <a:t>PHP+MySQL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ru-RU" dirty="0"/>
              <a:t>1. </a:t>
            </a:r>
            <a:r>
              <a:rPr lang="bg-BG" dirty="0" smtClean="0"/>
              <a:t>Свързване</a:t>
            </a:r>
            <a:r>
              <a:rPr lang="ru-RU" dirty="0" smtClean="0"/>
              <a:t> </a:t>
            </a:r>
            <a:r>
              <a:rPr lang="ru-RU"/>
              <a:t>с </a:t>
            </a:r>
            <a:r>
              <a:rPr lang="ru-RU" smtClean="0"/>
              <a:t>БД – задаване на сървър, БД, потребител и парола.</a:t>
            </a:r>
            <a:endParaRPr lang="ru-RU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ru-RU" dirty="0"/>
              <a:t>2. Взаимодействие с </a:t>
            </a:r>
            <a:r>
              <a:rPr lang="bg-BG" dirty="0" smtClean="0"/>
              <a:t>помощта</a:t>
            </a:r>
            <a:r>
              <a:rPr lang="ru-RU" dirty="0" smtClean="0"/>
              <a:t> </a:t>
            </a:r>
            <a:r>
              <a:rPr lang="ru-RU" dirty="0"/>
              <a:t>на SQL.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ru-RU" dirty="0"/>
              <a:t>3. </a:t>
            </a:r>
            <a:r>
              <a:rPr lang="bg-BG" dirty="0" smtClean="0"/>
              <a:t>Прекъсване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bg-BG" dirty="0" smtClean="0"/>
              <a:t>връзката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/>
              <a:t>изричното използване на функция за прекъсване на връзката не е задължително – </a:t>
            </a:r>
            <a:r>
              <a:rPr lang="bg-BG" dirty="0" err="1"/>
              <a:t>конекцията</a:t>
            </a:r>
            <a:r>
              <a:rPr lang="bg-BG" dirty="0"/>
              <a:t> се затваря автоматично след изпълнение на скрипта. Въпреки това, ако не се използва функция за </a:t>
            </a:r>
            <a:r>
              <a:rPr lang="bg-BG" dirty="0" smtClean="0"/>
              <a:t>прекъсване, </a:t>
            </a:r>
            <a:r>
              <a:rPr lang="bg-BG" dirty="0"/>
              <a:t>сървърът увеличава </a:t>
            </a:r>
            <a:r>
              <a:rPr lang="bg-BG" dirty="0" smtClean="0"/>
              <a:t>броя </a:t>
            </a:r>
            <a:r>
              <a:rPr lang="bg-BG" dirty="0"/>
              <a:t>на </a:t>
            </a:r>
            <a:r>
              <a:rPr lang="en-US" dirty="0" err="1" smtClean="0"/>
              <a:t>Aborted_clients</a:t>
            </a:r>
            <a:r>
              <a:rPr lang="bg-BG" dirty="0" smtClean="0"/>
              <a:t>.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253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MySQLi</a:t>
            </a:r>
            <a:r>
              <a:rPr lang="en-US" dirty="0"/>
              <a:t> – </a:t>
            </a:r>
            <a:r>
              <a:rPr lang="bg-BG" dirty="0"/>
              <a:t>процедурен синтаксис</a:t>
            </a:r>
          </a:p>
        </p:txBody>
      </p:sp>
    </p:spTree>
    <p:extLst>
      <p:ext uri="{BB962C8B-B14F-4D97-AF65-F5344CB8AC3E}">
        <p14:creationId xmlns:p14="http://schemas.microsoft.com/office/powerpoint/2010/main" val="38320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487362"/>
          </a:xfrm>
        </p:spPr>
        <p:txBody>
          <a:bodyPr/>
          <a:lstStyle/>
          <a:p>
            <a:r>
              <a:rPr lang="bg-BG" dirty="0" smtClean="0"/>
              <a:t>Осъществяване на връзка с </a:t>
            </a:r>
            <a:r>
              <a:rPr lang="bg-BG" dirty="0" err="1" smtClean="0"/>
              <a:t>MySQL</a:t>
            </a:r>
            <a:r>
              <a:rPr lang="bg-BG" dirty="0" smtClean="0"/>
              <a:t> база </a:t>
            </a:r>
            <a:r>
              <a:rPr lang="bg-BG" smtClean="0"/>
              <a:t>от данни…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bg-BG" sz="2300" dirty="0">
                <a:solidFill>
                  <a:srgbClr val="00B050"/>
                </a:solidFill>
              </a:rPr>
              <a:t>$</a:t>
            </a:r>
            <a:r>
              <a:rPr lang="en-US" sz="2300" dirty="0">
                <a:solidFill>
                  <a:srgbClr val="00B050"/>
                </a:solidFill>
              </a:rPr>
              <a:t>link</a:t>
            </a:r>
            <a:r>
              <a:rPr lang="bg-BG" sz="2300" dirty="0">
                <a:solidFill>
                  <a:srgbClr val="00B050"/>
                </a:solidFill>
              </a:rPr>
              <a:t> = mysql</a:t>
            </a:r>
            <a:r>
              <a:rPr lang="bg-BG" sz="2300" dirty="0">
                <a:solidFill>
                  <a:srgbClr val="FF0000"/>
                </a:solidFill>
              </a:rPr>
              <a:t>i</a:t>
            </a:r>
            <a:r>
              <a:rPr lang="bg-BG" sz="2300" dirty="0">
                <a:solidFill>
                  <a:srgbClr val="00B050"/>
                </a:solidFill>
              </a:rPr>
              <a:t>_connect($sql_host,$sql_user,$sql_pass, "име на база от данни</a:t>
            </a:r>
            <a:r>
              <a:rPr lang="bg-BG" sz="2300" dirty="0" smtClean="0">
                <a:solidFill>
                  <a:srgbClr val="00B050"/>
                </a:solidFill>
              </a:rPr>
              <a:t>");</a:t>
            </a:r>
            <a:endParaRPr lang="bg-BG" sz="23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bg-BG" dirty="0" smtClean="0"/>
              <a:t>// </a:t>
            </a:r>
            <a:r>
              <a:rPr lang="bg-BG" i="1" dirty="0" smtClean="0"/>
              <a:t>връзка към сървъра посочен в </a:t>
            </a:r>
            <a:r>
              <a:rPr lang="en-US" i="1" dirty="0" smtClean="0"/>
              <a:t>$</a:t>
            </a:r>
            <a:r>
              <a:rPr lang="en-US" i="1" dirty="0" err="1" smtClean="0"/>
              <a:t>sql_host</a:t>
            </a:r>
            <a:r>
              <a:rPr lang="bg-BG" i="1" dirty="0" smtClean="0"/>
              <a:t>, като се използват зададени потребител и парола и име на базата данни.</a:t>
            </a:r>
          </a:p>
          <a:p>
            <a:pPr>
              <a:buNone/>
              <a:defRPr/>
            </a:pPr>
            <a:r>
              <a:rPr lang="bg-BG" dirty="0">
                <a:solidFill>
                  <a:srgbClr val="00B050"/>
                </a:solidFill>
              </a:rPr>
              <a:t>mysqli_set_charset($link, 'utf8</a:t>
            </a:r>
            <a:r>
              <a:rPr lang="bg-BG" dirty="0" smtClean="0">
                <a:solidFill>
                  <a:srgbClr val="00B050"/>
                </a:solidFill>
              </a:rPr>
              <a:t>') </a:t>
            </a:r>
          </a:p>
          <a:p>
            <a:pPr>
              <a:buNone/>
              <a:defRPr/>
            </a:pPr>
            <a:r>
              <a:rPr lang="bg-BG" dirty="0" smtClean="0"/>
              <a:t>//задава кодировка на връзката с базата данни</a:t>
            </a:r>
            <a:endParaRPr lang="en-US" i="1" dirty="0" smtClean="0"/>
          </a:p>
          <a:p>
            <a:pPr marL="0" indent="15875" eaLnBrk="1" hangingPunct="1">
              <a:buFont typeface="Wingdings" pitchFamily="2" charset="2"/>
              <a:buNone/>
              <a:defRPr/>
            </a:pPr>
            <a:r>
              <a:rPr lang="bg-BG" dirty="0" smtClean="0"/>
              <a:t>За </a:t>
            </a:r>
            <a:r>
              <a:rPr lang="bg-BG" dirty="0"/>
              <a:t>по-голямо удобство този код може да бъде изнесен в отделен файл и при всяка нужда от връзка с базата данни да се използва </a:t>
            </a:r>
            <a:r>
              <a:rPr lang="en-US" dirty="0"/>
              <a:t>include(‘</a:t>
            </a:r>
            <a:r>
              <a:rPr lang="bg-BG" dirty="0"/>
              <a:t>път и име до файла</a:t>
            </a:r>
            <a:r>
              <a:rPr lang="en-US" dirty="0"/>
              <a:t>’); 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1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487362"/>
          </a:xfrm>
        </p:spPr>
        <p:txBody>
          <a:bodyPr/>
          <a:lstStyle/>
          <a:p>
            <a:r>
              <a:rPr lang="bg-BG" dirty="0" smtClean="0"/>
              <a:t>Осъществяване на връзка с </a:t>
            </a:r>
            <a:r>
              <a:rPr lang="bg-BG" dirty="0" err="1" smtClean="0"/>
              <a:t>MySQL</a:t>
            </a:r>
            <a:r>
              <a:rPr lang="bg-BG" dirty="0" smtClean="0"/>
              <a:t> база </a:t>
            </a:r>
            <a:r>
              <a:rPr lang="bg-BG" smtClean="0"/>
              <a:t>от данни…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bg-BG" dirty="0" smtClean="0"/>
              <a:t>Променливата </a:t>
            </a:r>
            <a:r>
              <a:rPr lang="en-US" dirty="0" smtClean="0"/>
              <a:t>$link</a:t>
            </a:r>
            <a:r>
              <a:rPr lang="bg-BG" dirty="0" smtClean="0"/>
              <a:t> може да се използва за проверка дали връзката е успешна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ru-RU" dirty="0" err="1"/>
              <a:t>if</a:t>
            </a:r>
            <a:r>
              <a:rPr lang="ru-RU" dirty="0"/>
              <a:t> (</a:t>
            </a:r>
            <a:r>
              <a:rPr lang="ru-RU" dirty="0">
                <a:solidFill>
                  <a:srgbClr val="00B050"/>
                </a:solidFill>
              </a:rPr>
              <a:t>!$</a:t>
            </a:r>
            <a:r>
              <a:rPr lang="ru-RU" dirty="0" err="1">
                <a:solidFill>
                  <a:srgbClr val="00B050"/>
                </a:solidFill>
              </a:rPr>
              <a:t>link</a:t>
            </a:r>
            <a:r>
              <a:rPr lang="ru-RU" dirty="0"/>
              <a:t>) {</a:t>
            </a:r>
            <a:br>
              <a:rPr lang="ru-RU" dirty="0"/>
            </a:br>
            <a:r>
              <a:rPr lang="ru-RU" dirty="0"/>
              <a:t>    </a:t>
            </a:r>
            <a:r>
              <a:rPr lang="ru-RU" sz="2000" dirty="0" err="1"/>
              <a:t>die</a:t>
            </a:r>
            <a:r>
              <a:rPr lang="ru-RU" sz="2000" dirty="0"/>
              <a:t>(</a:t>
            </a:r>
            <a:r>
              <a:rPr lang="ru-RU" sz="2000" dirty="0" smtClean="0"/>
              <a:t>'</a:t>
            </a:r>
            <a:r>
              <a:rPr lang="bg-BG" sz="2000" dirty="0" smtClean="0"/>
              <a:t>Връзката не може да бъде установена:</a:t>
            </a:r>
            <a:r>
              <a:rPr lang="ru-RU" sz="2000" dirty="0"/>
              <a:t> ' . </a:t>
            </a:r>
            <a:r>
              <a:rPr lang="ru-RU" sz="2000" dirty="0" smtClean="0"/>
              <a:t>mysql</a:t>
            </a:r>
            <a:r>
              <a:rPr lang="en-US" sz="2000" dirty="0" err="1" smtClean="0"/>
              <a:t>i</a:t>
            </a:r>
            <a:r>
              <a:rPr lang="ru-RU" sz="2000" dirty="0"/>
              <a:t>_error</a:t>
            </a:r>
            <a:r>
              <a:rPr lang="ru-RU" sz="2000" dirty="0" smtClean="0"/>
              <a:t>(</a:t>
            </a:r>
            <a:r>
              <a:rPr lang="ru-RU" sz="2000" dirty="0" smtClean="0">
                <a:solidFill>
                  <a:srgbClr val="00B050"/>
                </a:solidFill>
              </a:rPr>
              <a:t>$</a:t>
            </a:r>
            <a:r>
              <a:rPr lang="ru-RU" sz="2000" dirty="0">
                <a:solidFill>
                  <a:srgbClr val="00B050"/>
                </a:solidFill>
              </a:rPr>
              <a:t>link</a:t>
            </a:r>
            <a:r>
              <a:rPr lang="ru-RU" sz="2000" dirty="0" smtClean="0"/>
              <a:t>));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dirty="0" smtClean="0"/>
              <a:t>}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bg-BG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bg-BG" dirty="0" smtClean="0"/>
              <a:t>Или за затваряне на </a:t>
            </a:r>
            <a:r>
              <a:rPr lang="bg-BG" dirty="0" err="1" smtClean="0"/>
              <a:t>конекцията</a:t>
            </a:r>
            <a:endParaRPr lang="bg-BG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err="1" smtClean="0">
                <a:solidFill>
                  <a:srgbClr val="00B050"/>
                </a:solidFill>
              </a:rPr>
              <a:t>mysql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 err="1" smtClean="0">
                <a:solidFill>
                  <a:srgbClr val="00B050"/>
                </a:solidFill>
              </a:rPr>
              <a:t>_close</a:t>
            </a:r>
            <a:r>
              <a:rPr lang="en-US" dirty="0">
                <a:solidFill>
                  <a:srgbClr val="00B050"/>
                </a:solidFill>
              </a:rPr>
              <a:t>($link</a:t>
            </a:r>
            <a:r>
              <a:rPr lang="en-US" dirty="0"/>
              <a:t>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090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3962400" cy="487362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MySQL</a:t>
            </a:r>
            <a:endParaRPr lang="bg-BG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u-RU" sz="2400" smtClean="0"/>
              <a:t>MySQL е самостоятелно сървърно приложение - СУрБД. Собственост на Oracle. </a:t>
            </a:r>
          </a:p>
          <a:p>
            <a:r>
              <a:rPr lang="ru-RU" sz="2400" smtClean="0"/>
              <a:t>Сървърът на MySQL използва протокол TCP/IP за комуникация с клиента, като "слуша" за заявки на определен порт.</a:t>
            </a:r>
            <a:endParaRPr lang="bg-BG" sz="24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999565"/>
            <a:ext cx="914400" cy="6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487362"/>
          </a:xfrm>
        </p:spPr>
        <p:txBody>
          <a:bodyPr/>
          <a:lstStyle/>
          <a:p>
            <a:r>
              <a:rPr lang="bg-BG" dirty="0" smtClean="0"/>
              <a:t>Изпращане на заявка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5875">
              <a:buNone/>
              <a:defRPr/>
            </a:pPr>
            <a:endParaRPr lang="bg-BG" dirty="0" smtClean="0">
              <a:solidFill>
                <a:srgbClr val="00B050"/>
              </a:solidFill>
            </a:endParaRPr>
          </a:p>
          <a:p>
            <a:pPr marL="0" indent="15875">
              <a:buNone/>
              <a:defRPr/>
            </a:pPr>
            <a:r>
              <a:rPr lang="bg-BG" dirty="0" smtClean="0">
                <a:solidFill>
                  <a:srgbClr val="00B050"/>
                </a:solidFill>
              </a:rPr>
              <a:t>mysql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bg-BG" dirty="0">
                <a:solidFill>
                  <a:srgbClr val="00B050"/>
                </a:solidFill>
              </a:rPr>
              <a:t>_query(</a:t>
            </a:r>
            <a:r>
              <a:rPr lang="en-US" i="1" dirty="0"/>
              <a:t>[</a:t>
            </a:r>
            <a:r>
              <a:rPr lang="bg-BG" i="1" dirty="0"/>
              <a:t>променлива за конекция</a:t>
            </a:r>
            <a:r>
              <a:rPr lang="en-US" i="1" dirty="0"/>
              <a:t>]</a:t>
            </a:r>
            <a:r>
              <a:rPr lang="bg-BG" dirty="0">
                <a:solidFill>
                  <a:srgbClr val="00B050"/>
                </a:solidFill>
              </a:rPr>
              <a:t>, </a:t>
            </a:r>
            <a:r>
              <a:rPr lang="en-US" dirty="0">
                <a:solidFill>
                  <a:srgbClr val="00B050"/>
                </a:solidFill>
              </a:rPr>
              <a:t>“</a:t>
            </a:r>
            <a:r>
              <a:rPr lang="bg-BG" dirty="0">
                <a:solidFill>
                  <a:srgbClr val="00B050"/>
                </a:solidFill>
              </a:rPr>
              <a:t>заявка</a:t>
            </a:r>
            <a:r>
              <a:rPr lang="bg-BG" dirty="0" smtClean="0">
                <a:solidFill>
                  <a:srgbClr val="00B050"/>
                </a:solidFill>
              </a:rPr>
              <a:t>“)</a:t>
            </a:r>
          </a:p>
          <a:p>
            <a:pPr marL="0" indent="15875">
              <a:buNone/>
              <a:defRPr/>
            </a:pPr>
            <a:r>
              <a:rPr lang="bg-BG" dirty="0" smtClean="0"/>
              <a:t>Не е задължително задаване на променливата за конекция.</a:t>
            </a:r>
            <a:endParaRPr lang="bg-BG" dirty="0"/>
          </a:p>
          <a:p>
            <a:pPr marL="0" indent="15875">
              <a:buNone/>
              <a:defRPr/>
            </a:pP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487362"/>
          </a:xfrm>
        </p:spPr>
        <p:txBody>
          <a:bodyPr/>
          <a:lstStyle/>
          <a:p>
            <a:r>
              <a:rPr lang="bg-BG" dirty="0"/>
              <a:t>Извличане на резултат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5875" eaLnBrk="1" hangingPunct="1">
              <a:buFont typeface="Wingdings" pitchFamily="2" charset="2"/>
              <a:buNone/>
              <a:defRPr/>
            </a:pPr>
            <a:r>
              <a:rPr lang="en-US" dirty="0" smtClean="0"/>
              <a:t>$</a:t>
            </a:r>
            <a:r>
              <a:rPr lang="en-US" dirty="0" err="1"/>
              <a:t>sqlQuery</a:t>
            </a:r>
            <a:r>
              <a:rPr lang="bg-BG" dirty="0"/>
              <a:t> </a:t>
            </a:r>
            <a:r>
              <a:rPr lang="bg-BG" dirty="0" smtClean="0"/>
              <a:t>е </a:t>
            </a:r>
            <a:r>
              <a:rPr lang="en-US" dirty="0"/>
              <a:t>SQL </a:t>
            </a:r>
            <a:r>
              <a:rPr lang="bg-BG" dirty="0"/>
              <a:t>заявка</a:t>
            </a:r>
          </a:p>
          <a:p>
            <a:pPr marL="0" indent="15875">
              <a:buNone/>
              <a:defRPr/>
            </a:pPr>
            <a:r>
              <a:rPr lang="bg-BG" dirty="0">
                <a:solidFill>
                  <a:srgbClr val="00B050"/>
                </a:solidFill>
              </a:rPr>
              <a:t>$result = mysql</a:t>
            </a:r>
            <a:r>
              <a:rPr lang="bg-BG" dirty="0">
                <a:solidFill>
                  <a:srgbClr val="FF0000"/>
                </a:solidFill>
              </a:rPr>
              <a:t>i</a:t>
            </a:r>
            <a:r>
              <a:rPr lang="bg-BG" dirty="0">
                <a:solidFill>
                  <a:srgbClr val="00B050"/>
                </a:solidFill>
              </a:rPr>
              <a:t>_query(</a:t>
            </a:r>
            <a:r>
              <a:rPr lang="bg-BG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rgbClr val="FF0000"/>
                </a:solidFill>
              </a:rPr>
              <a:t>link</a:t>
            </a:r>
            <a:r>
              <a:rPr lang="bg-BG" dirty="0">
                <a:solidFill>
                  <a:srgbClr val="00B050"/>
                </a:solidFill>
              </a:rPr>
              <a:t>, $sqlQuery) or die(mysql</a:t>
            </a:r>
            <a:r>
              <a:rPr lang="bg-BG" dirty="0">
                <a:solidFill>
                  <a:srgbClr val="FF0000"/>
                </a:solidFill>
              </a:rPr>
              <a:t>i</a:t>
            </a:r>
            <a:r>
              <a:rPr lang="bg-BG" dirty="0">
                <a:solidFill>
                  <a:srgbClr val="00B050"/>
                </a:solidFill>
              </a:rPr>
              <a:t>_error(</a:t>
            </a:r>
            <a:r>
              <a:rPr lang="bg-BG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rgbClr val="FF0000"/>
                </a:solidFill>
              </a:rPr>
              <a:t>link</a:t>
            </a:r>
            <a:r>
              <a:rPr lang="bg-BG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bg-BG" dirty="0">
                <a:solidFill>
                  <a:srgbClr val="00B050"/>
                </a:solidFill>
              </a:rPr>
              <a:t>;</a:t>
            </a:r>
            <a:endParaRPr lang="en-US" dirty="0">
              <a:solidFill>
                <a:srgbClr val="00B050"/>
              </a:solidFill>
            </a:endParaRPr>
          </a:p>
          <a:p>
            <a:pPr marL="0" indent="15875" eaLnBrk="1" hangingPunct="1">
              <a:buFont typeface="Wingdings" pitchFamily="2" charset="2"/>
              <a:buNone/>
              <a:defRPr/>
            </a:pPr>
            <a:r>
              <a:rPr lang="bg-BG" i="1" dirty="0" smtClean="0"/>
              <a:t>изпълнение </a:t>
            </a:r>
            <a:r>
              <a:rPr lang="bg-BG" i="1" dirty="0"/>
              <a:t>на заявката и присвоява резултата на </a:t>
            </a:r>
            <a:r>
              <a:rPr lang="en-US" i="1" dirty="0"/>
              <a:t>$</a:t>
            </a:r>
            <a:r>
              <a:rPr lang="en-US" i="1" dirty="0" smtClean="0"/>
              <a:t>result</a:t>
            </a:r>
          </a:p>
          <a:p>
            <a:pPr marL="0" indent="15875" eaLnBrk="1" hangingPunct="1">
              <a:buFont typeface="Wingdings" pitchFamily="2" charset="2"/>
              <a:buNone/>
              <a:defRPr/>
            </a:pPr>
            <a:r>
              <a:rPr lang="bg-BG" i="1" dirty="0" smtClean="0"/>
              <a:t>При неуспех изпълнението на програмата се прекратява и </a:t>
            </a:r>
            <a:r>
              <a:rPr lang="bg-BG" i="1" smtClean="0"/>
              <a:t>се извежда </a:t>
            </a:r>
            <a:r>
              <a:rPr lang="bg-BG" i="1" dirty="0" smtClean="0"/>
              <a:t>генерираната грешка.</a:t>
            </a:r>
          </a:p>
          <a:p>
            <a:pPr marL="0" indent="15875" eaLnBrk="1" hangingPunct="1">
              <a:buFont typeface="Wingdings" pitchFamily="2" charset="2"/>
              <a:buNone/>
              <a:defRPr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891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487362"/>
          </a:xfrm>
        </p:spPr>
        <p:txBody>
          <a:bodyPr/>
          <a:lstStyle/>
          <a:p>
            <a:r>
              <a:rPr lang="bg-BG" dirty="0"/>
              <a:t>Извличане на </a:t>
            </a:r>
            <a:r>
              <a:rPr lang="bg-BG" dirty="0" smtClean="0"/>
              <a:t>резултат</a:t>
            </a:r>
            <a:r>
              <a:rPr lang="bg-BG" dirty="0"/>
              <a:t>. Брой редове.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endParaRPr lang="bg-BG" dirty="0" smtClean="0">
              <a:solidFill>
                <a:srgbClr val="00B050"/>
              </a:solidFill>
            </a:endParaRPr>
          </a:p>
          <a:p>
            <a:pPr>
              <a:buNone/>
              <a:defRPr/>
            </a:pPr>
            <a:r>
              <a:rPr lang="bg-BG" dirty="0" smtClean="0">
                <a:solidFill>
                  <a:srgbClr val="00B050"/>
                </a:solidFill>
              </a:rPr>
              <a:t>mysql</a:t>
            </a:r>
            <a:r>
              <a:rPr lang="bg-BG" dirty="0" smtClean="0">
                <a:solidFill>
                  <a:srgbClr val="FF0000"/>
                </a:solidFill>
              </a:rPr>
              <a:t>i</a:t>
            </a:r>
            <a:r>
              <a:rPr lang="bg-BG" dirty="0" smtClean="0">
                <a:solidFill>
                  <a:srgbClr val="00B050"/>
                </a:solidFill>
              </a:rPr>
              <a:t>_num_rows</a:t>
            </a:r>
            <a:r>
              <a:rPr lang="bg-BG" dirty="0">
                <a:solidFill>
                  <a:srgbClr val="00B050"/>
                </a:solidFill>
              </a:rPr>
              <a:t>($result</a:t>
            </a:r>
            <a:r>
              <a:rPr lang="bg-BG" dirty="0" smtClean="0">
                <a:solidFill>
                  <a:srgbClr val="00B050"/>
                </a:solidFill>
              </a:rPr>
              <a:t>)</a:t>
            </a:r>
            <a:r>
              <a:rPr lang="en-US" i="1" dirty="0" smtClean="0"/>
              <a:t>– </a:t>
            </a:r>
            <a:r>
              <a:rPr lang="bg-BG" i="1" dirty="0"/>
              <a:t>брой редове в резултата</a:t>
            </a:r>
            <a:endParaRPr lang="en-US" i="1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 </a:t>
            </a:r>
          </a:p>
          <a:p>
            <a:pPr marL="0" indent="15875" eaLnBrk="1" hangingPunct="1">
              <a:buFont typeface="Wingdings" pitchFamily="2" charset="2"/>
              <a:buNone/>
              <a:defRPr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1654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487362"/>
          </a:xfrm>
        </p:spPr>
        <p:txBody>
          <a:bodyPr/>
          <a:lstStyle/>
          <a:p>
            <a:r>
              <a:rPr lang="bg-BG" dirty="0"/>
              <a:t>Извличане на </a:t>
            </a:r>
            <a:r>
              <a:rPr lang="bg-BG" dirty="0" smtClean="0"/>
              <a:t>резултат</a:t>
            </a:r>
            <a:r>
              <a:rPr lang="bg-BG" dirty="0"/>
              <a:t> . Ред от резултата.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bg-BG" dirty="0">
                <a:solidFill>
                  <a:srgbClr val="00B050"/>
                </a:solidFill>
              </a:rPr>
              <a:t>$row = mysql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bg-BG" dirty="0">
                <a:solidFill>
                  <a:srgbClr val="00B050"/>
                </a:solidFill>
              </a:rPr>
              <a:t>_fetch_array($result);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bg-BG" dirty="0" smtClean="0">
              <a:solidFill>
                <a:srgbClr val="00B05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bg-BG" dirty="0">
              <a:solidFill>
                <a:srgbClr val="00B05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err="1" smtClean="0">
                <a:solidFill>
                  <a:srgbClr val="00B050"/>
                </a:solidFill>
              </a:rPr>
              <a:t>mysqli_fetch_array</a:t>
            </a:r>
            <a:r>
              <a:rPr lang="en-US" dirty="0">
                <a:solidFill>
                  <a:srgbClr val="00B050"/>
                </a:solidFill>
              </a:rPr>
              <a:t>($result, MYSQL_ASSOC | MYSQL_NUM | MYSQL_BOTH)) </a:t>
            </a:r>
            <a:r>
              <a:rPr lang="en-US" dirty="0"/>
              <a:t>– </a:t>
            </a:r>
            <a:r>
              <a:rPr lang="bg-BG" dirty="0"/>
              <a:t>изтегля ред от резултата под формата на асоциативен масив </a:t>
            </a:r>
            <a:r>
              <a:rPr lang="en-US" dirty="0"/>
              <a:t>|</a:t>
            </a:r>
            <a:r>
              <a:rPr lang="bg-BG" dirty="0"/>
              <a:t> обикновен масив </a:t>
            </a:r>
            <a:r>
              <a:rPr lang="en-US" dirty="0"/>
              <a:t>| </a:t>
            </a:r>
            <a:r>
              <a:rPr lang="bg-BG" dirty="0"/>
              <a:t>и двата </a:t>
            </a:r>
            <a:r>
              <a:rPr lang="bg-BG" dirty="0" smtClean="0"/>
              <a:t>вида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bg-BG" dirty="0"/>
          </a:p>
          <a:p>
            <a:pPr eaLnBrk="1" hangingPunct="1">
              <a:buFont typeface="Wingdings" pitchFamily="2" charset="2"/>
              <a:buNone/>
              <a:defRPr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78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943600" cy="487362"/>
          </a:xfrm>
        </p:spPr>
        <p:txBody>
          <a:bodyPr/>
          <a:lstStyle/>
          <a:p>
            <a:r>
              <a:rPr lang="bg-BG" dirty="0"/>
              <a:t>Достъп до елементите на </a:t>
            </a:r>
            <a:r>
              <a:rPr lang="en-US" dirty="0" err="1"/>
              <a:t>mysql_fetch_array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while (</a:t>
            </a:r>
            <a:r>
              <a:rPr lang="en-US" dirty="0">
                <a:solidFill>
                  <a:srgbClr val="00B050"/>
                </a:solidFill>
              </a:rPr>
              <a:t>$row </a:t>
            </a:r>
            <a:r>
              <a:rPr lang="en-US" dirty="0"/>
              <a:t>= </a:t>
            </a:r>
            <a:r>
              <a:rPr lang="en-US" dirty="0" err="1" smtClean="0">
                <a:solidFill>
                  <a:srgbClr val="00B050"/>
                </a:solidFill>
              </a:rPr>
              <a:t>mysqli_fetch_array</a:t>
            </a:r>
            <a:r>
              <a:rPr lang="en-US" dirty="0"/>
              <a:t>($result))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bg-BG" dirty="0"/>
              <a:t>	</a:t>
            </a:r>
            <a:r>
              <a:rPr lang="en-US" dirty="0"/>
              <a:t>echo '</a:t>
            </a:r>
            <a:r>
              <a:rPr lang="bg-BG" dirty="0"/>
              <a:t>Стойност на колона 1 е ' .</a:t>
            </a:r>
            <a:r>
              <a:rPr lang="bg-BG" dirty="0">
                <a:solidFill>
                  <a:srgbClr val="00B050"/>
                </a:solidFill>
              </a:rPr>
              <a:t>$</a:t>
            </a:r>
            <a:r>
              <a:rPr lang="en-US" dirty="0">
                <a:solidFill>
                  <a:srgbClr val="00B050"/>
                </a:solidFill>
              </a:rPr>
              <a:t>row["id"]</a:t>
            </a:r>
            <a:r>
              <a:rPr lang="en-US" dirty="0"/>
              <a:t>.'. </a:t>
            </a:r>
            <a:r>
              <a:rPr lang="bg-BG" dirty="0"/>
              <a:t>Стойност на колона 2 е '. </a:t>
            </a:r>
            <a:r>
              <a:rPr lang="bg-BG" dirty="0">
                <a:solidFill>
                  <a:srgbClr val="00B050"/>
                </a:solidFill>
              </a:rPr>
              <a:t>$</a:t>
            </a:r>
            <a:r>
              <a:rPr lang="en-US" dirty="0">
                <a:solidFill>
                  <a:srgbClr val="00B050"/>
                </a:solidFill>
              </a:rPr>
              <a:t>row[</a:t>
            </a:r>
            <a:r>
              <a:rPr lang="bg-BG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]</a:t>
            </a:r>
            <a:r>
              <a:rPr lang="en-US" dirty="0"/>
              <a:t>.'&lt;</a:t>
            </a:r>
            <a:r>
              <a:rPr lang="en-US" dirty="0" err="1"/>
              <a:t>br</a:t>
            </a:r>
            <a:r>
              <a:rPr lang="en-US" dirty="0"/>
              <a:t>&gt;'; 		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bg-BG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bg-BG" i="1" dirty="0"/>
              <a:t>Ако </a:t>
            </a:r>
            <a:r>
              <a:rPr lang="bg-BG" dirty="0"/>
              <a:t>колона 1 </a:t>
            </a:r>
            <a:r>
              <a:rPr lang="bg-BG" i="1" dirty="0" smtClean="0"/>
              <a:t>е </a:t>
            </a:r>
            <a:r>
              <a:rPr lang="bg-BG" i="1" dirty="0"/>
              <a:t>с име </a:t>
            </a:r>
            <a:r>
              <a:rPr lang="en-US" i="1" dirty="0"/>
              <a:t>id, </a:t>
            </a:r>
            <a:r>
              <a:rPr lang="bg-BG" i="1" dirty="0"/>
              <a:t>достъпът до нейната стойност се извършва чрез $</a:t>
            </a:r>
            <a:r>
              <a:rPr lang="en-US" i="1" dirty="0"/>
              <a:t>row["id"]</a:t>
            </a:r>
            <a:endParaRPr lang="bg-BG" i="1" dirty="0"/>
          </a:p>
          <a:p>
            <a:pPr marL="0" indent="0">
              <a:buNone/>
            </a:pPr>
            <a:r>
              <a:rPr lang="bg-BG" dirty="0" smtClean="0"/>
              <a:t>По подразбиране </a:t>
            </a:r>
            <a:r>
              <a:rPr lang="en-US" dirty="0" err="1" smtClean="0">
                <a:solidFill>
                  <a:srgbClr val="00B050"/>
                </a:solidFill>
              </a:rPr>
              <a:t>mysqli_fetch_array</a:t>
            </a:r>
            <a:r>
              <a:rPr lang="bg-BG" dirty="0" smtClean="0">
                <a:solidFill>
                  <a:srgbClr val="00B050"/>
                </a:solidFill>
              </a:rPr>
              <a:t> </a:t>
            </a:r>
            <a:r>
              <a:rPr lang="bg-BG" dirty="0" smtClean="0"/>
              <a:t>предоставя достъп и до двата вида масиви.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9264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, MySQL </a:t>
            </a:r>
            <a:r>
              <a:rPr lang="bg-BG" dirty="0" smtClean="0"/>
              <a:t>и кирилица</a:t>
            </a:r>
            <a:r>
              <a:rPr lang="bg-BG" dirty="0"/>
              <a:t>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bg-BG" dirty="0" err="1"/>
              <a:t>Колацията</a:t>
            </a:r>
            <a:r>
              <a:rPr lang="bg-BG" dirty="0"/>
              <a:t> на БД  - </a:t>
            </a:r>
            <a:r>
              <a:rPr lang="en-US" dirty="0">
                <a:solidFill>
                  <a:srgbClr val="00B050"/>
                </a:solidFill>
              </a:rPr>
              <a:t>UTF8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bg-BG" dirty="0">
                <a:solidFill>
                  <a:srgbClr val="00B050"/>
                </a:solidFill>
              </a:rPr>
              <a:t>mysqli_set_charset($link, 'utf8</a:t>
            </a:r>
            <a:r>
              <a:rPr lang="bg-BG" dirty="0" smtClean="0">
                <a:solidFill>
                  <a:srgbClr val="00B050"/>
                </a:solidFill>
              </a:rPr>
              <a:t>')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&lt;</a:t>
            </a:r>
            <a:r>
              <a:rPr lang="en-US" dirty="0"/>
              <a:t>meta http-</a:t>
            </a:r>
            <a:r>
              <a:rPr lang="en-US" dirty="0" err="1"/>
              <a:t>equiv</a:t>
            </a:r>
            <a:r>
              <a:rPr lang="en-US" dirty="0"/>
              <a:t>="Content-Type" content="text/html; </a:t>
            </a:r>
            <a:r>
              <a:rPr lang="en-US" dirty="0">
                <a:solidFill>
                  <a:srgbClr val="00B050"/>
                </a:solidFill>
              </a:rPr>
              <a:t>charset=utf-8</a:t>
            </a:r>
            <a:r>
              <a:rPr lang="en-US" dirty="0"/>
              <a:t>" /&gt;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bg-BG" dirty="0"/>
              <a:t>Конвертиране на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файловете </a:t>
            </a:r>
            <a:r>
              <a:rPr lang="bg-BG" dirty="0"/>
              <a:t>от </a:t>
            </a:r>
            <a:r>
              <a:rPr lang="en-US" dirty="0"/>
              <a:t>ANSI </a:t>
            </a:r>
            <a:r>
              <a:rPr lang="bg-BG" dirty="0" smtClean="0"/>
              <a:t>към </a:t>
            </a:r>
            <a:r>
              <a:rPr lang="en-US" dirty="0"/>
              <a:t>UTF8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20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3600"/>
            <a:ext cx="6248400" cy="2895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 err="1" smtClean="0"/>
              <a:t>MySQLi</a:t>
            </a:r>
            <a:r>
              <a:rPr lang="en-US" sz="6000" dirty="0" smtClean="0"/>
              <a:t> - </a:t>
            </a:r>
            <a:r>
              <a:rPr lang="bg-BG" sz="6000" dirty="0" smtClean="0"/>
              <a:t>ООП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0107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5181600" cy="487362"/>
          </a:xfrm>
        </p:spPr>
        <p:txBody>
          <a:bodyPr/>
          <a:lstStyle/>
          <a:p>
            <a:r>
              <a:rPr lang="en-US" dirty="0" err="1" smtClean="0"/>
              <a:t>MySQLi</a:t>
            </a:r>
            <a:r>
              <a:rPr lang="en-US" dirty="0" smtClean="0"/>
              <a:t> – </a:t>
            </a:r>
            <a:r>
              <a:rPr lang="bg-BG" dirty="0" smtClean="0"/>
              <a:t>връзка с БД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bg-BG" dirty="0" smtClean="0"/>
              <a:t>Процедурен:</a:t>
            </a:r>
          </a:p>
          <a:p>
            <a:pPr marL="0" indent="0">
              <a:buNone/>
            </a:pPr>
            <a:r>
              <a:rPr lang="bg-BG" dirty="0">
                <a:solidFill>
                  <a:srgbClr val="166B0E"/>
                </a:solidFill>
              </a:rPr>
              <a:t>$</a:t>
            </a:r>
            <a:r>
              <a:rPr lang="en-US" dirty="0">
                <a:solidFill>
                  <a:srgbClr val="166B0E"/>
                </a:solidFill>
              </a:rPr>
              <a:t>link</a:t>
            </a:r>
            <a:r>
              <a:rPr lang="bg-BG" dirty="0">
                <a:solidFill>
                  <a:srgbClr val="166B0E"/>
                </a:solidFill>
              </a:rPr>
              <a:t> = mysqli_connect($sql_host,$sql_user,$sql_pass, "име на база от данни");</a:t>
            </a:r>
            <a:br>
              <a:rPr lang="bg-BG" dirty="0">
                <a:solidFill>
                  <a:srgbClr val="166B0E"/>
                </a:solidFill>
              </a:rPr>
            </a:br>
            <a:r>
              <a:rPr lang="bg-BG" dirty="0">
                <a:solidFill>
                  <a:srgbClr val="166B0E"/>
                </a:solidFill>
              </a:rPr>
              <a:t>mysqli_set_charset($link, 'utf8')</a:t>
            </a:r>
            <a:endParaRPr lang="en-US" dirty="0">
              <a:solidFill>
                <a:srgbClr val="166B0E"/>
              </a:solidFill>
            </a:endParaRPr>
          </a:p>
          <a:p>
            <a:pPr marL="0" indent="0">
              <a:buNone/>
            </a:pP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bg-BG" dirty="0" smtClean="0"/>
              <a:t>ООП:</a:t>
            </a:r>
          </a:p>
          <a:p>
            <a:pPr marL="0" indent="0">
              <a:buNone/>
            </a:pPr>
            <a:r>
              <a:rPr lang="bg-BG" dirty="0" smtClean="0">
                <a:solidFill>
                  <a:srgbClr val="166B0E"/>
                </a:solidFill>
              </a:rPr>
              <a:t>$</a:t>
            </a:r>
            <a:r>
              <a:rPr lang="bg-BG" dirty="0">
                <a:solidFill>
                  <a:srgbClr val="166B0E"/>
                </a:solidFill>
              </a:rPr>
              <a:t>mysqli = </a:t>
            </a:r>
            <a:r>
              <a:rPr lang="bg-BG" dirty="0">
                <a:solidFill>
                  <a:srgbClr val="FF0000"/>
                </a:solidFill>
              </a:rPr>
              <a:t>new</a:t>
            </a:r>
            <a:r>
              <a:rPr lang="bg-BG" dirty="0">
                <a:solidFill>
                  <a:srgbClr val="166B0E"/>
                </a:solidFill>
              </a:rPr>
              <a:t> mysqli($sql_host, $</a:t>
            </a:r>
            <a:r>
              <a:rPr lang="bg-BG" dirty="0" smtClean="0">
                <a:solidFill>
                  <a:srgbClr val="166B0E"/>
                </a:solidFill>
              </a:rPr>
              <a:t>sql_user</a:t>
            </a:r>
            <a:r>
              <a:rPr lang="bg-BG" dirty="0">
                <a:solidFill>
                  <a:srgbClr val="166B0E"/>
                </a:solidFill>
              </a:rPr>
              <a:t>,$sql_pass,$sql_database</a:t>
            </a:r>
            <a:r>
              <a:rPr lang="bg-BG" dirty="0" smtClean="0">
                <a:solidFill>
                  <a:srgbClr val="166B0E"/>
                </a:solidFill>
              </a:rPr>
              <a:t>);</a:t>
            </a:r>
            <a:endParaRPr lang="bg-BG" sz="2400" dirty="0">
              <a:solidFill>
                <a:srgbClr val="166B0E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rgbClr val="166B0E"/>
                </a:solidFill>
              </a:rPr>
              <a:t>$mysqli-&gt;set_charset</a:t>
            </a:r>
            <a:r>
              <a:rPr lang="bg-BG" dirty="0" smtClean="0">
                <a:solidFill>
                  <a:srgbClr val="166B0E"/>
                </a:solidFill>
              </a:rPr>
              <a:t>(</a:t>
            </a:r>
            <a:r>
              <a:rPr lang="bg-BG" dirty="0">
                <a:solidFill>
                  <a:srgbClr val="166B0E"/>
                </a:solidFill>
              </a:rPr>
              <a:t>'utf8'</a:t>
            </a:r>
            <a:r>
              <a:rPr lang="bg-BG" dirty="0" smtClean="0">
                <a:solidFill>
                  <a:srgbClr val="166B0E"/>
                </a:solidFill>
              </a:rPr>
              <a:t>)</a:t>
            </a:r>
            <a:endParaRPr lang="bg-BG" sz="2400" dirty="0" smtClean="0">
              <a:solidFill>
                <a:srgbClr val="166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5410200" cy="487362"/>
          </a:xfrm>
        </p:spPr>
        <p:txBody>
          <a:bodyPr/>
          <a:lstStyle/>
          <a:p>
            <a:r>
              <a:rPr lang="en-US" dirty="0" err="1" smtClean="0"/>
              <a:t>MySQLi</a:t>
            </a:r>
            <a:r>
              <a:rPr lang="en-US" dirty="0" smtClean="0"/>
              <a:t> – </a:t>
            </a:r>
            <a:r>
              <a:rPr lang="bg-BG" dirty="0" smtClean="0"/>
              <a:t>изпращане </a:t>
            </a:r>
            <a:r>
              <a:rPr lang="bg-BG" dirty="0"/>
              <a:t>на заявка</a:t>
            </a:r>
            <a:endParaRPr lang="bg-BG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bg-BG" dirty="0" smtClean="0"/>
              <a:t>Процедурен:</a:t>
            </a:r>
          </a:p>
          <a:p>
            <a:pPr marL="0" indent="0">
              <a:buNone/>
            </a:pPr>
            <a:r>
              <a:rPr lang="bg-BG" dirty="0">
                <a:solidFill>
                  <a:srgbClr val="166B0E"/>
                </a:solidFill>
              </a:rPr>
              <a:t>mysql</a:t>
            </a:r>
            <a:r>
              <a:rPr lang="en-US" dirty="0">
                <a:solidFill>
                  <a:srgbClr val="166B0E"/>
                </a:solidFill>
              </a:rPr>
              <a:t>i</a:t>
            </a:r>
            <a:r>
              <a:rPr lang="bg-BG" dirty="0">
                <a:solidFill>
                  <a:srgbClr val="166B0E"/>
                </a:solidFill>
              </a:rPr>
              <a:t>_query(</a:t>
            </a:r>
            <a:r>
              <a:rPr lang="en-US" i="1" dirty="0">
                <a:solidFill>
                  <a:srgbClr val="166B0E"/>
                </a:solidFill>
              </a:rPr>
              <a:t>[</a:t>
            </a:r>
            <a:r>
              <a:rPr lang="bg-BG" i="1" dirty="0">
                <a:solidFill>
                  <a:srgbClr val="166B0E"/>
                </a:solidFill>
              </a:rPr>
              <a:t>променлива за конекция</a:t>
            </a:r>
            <a:r>
              <a:rPr lang="en-US" i="1" dirty="0">
                <a:solidFill>
                  <a:srgbClr val="166B0E"/>
                </a:solidFill>
              </a:rPr>
              <a:t>]</a:t>
            </a:r>
            <a:r>
              <a:rPr lang="bg-BG" dirty="0">
                <a:solidFill>
                  <a:srgbClr val="166B0E"/>
                </a:solidFill>
              </a:rPr>
              <a:t>, </a:t>
            </a:r>
            <a:r>
              <a:rPr lang="en-US" dirty="0">
                <a:solidFill>
                  <a:srgbClr val="166B0E"/>
                </a:solidFill>
              </a:rPr>
              <a:t>“</a:t>
            </a:r>
            <a:r>
              <a:rPr lang="bg-BG" dirty="0">
                <a:solidFill>
                  <a:srgbClr val="166B0E"/>
                </a:solidFill>
              </a:rPr>
              <a:t>заявка“)</a:t>
            </a:r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ООП:</a:t>
            </a:r>
          </a:p>
          <a:p>
            <a:pPr marL="0" indent="0">
              <a:buNone/>
            </a:pPr>
            <a:r>
              <a:rPr lang="bg-BG" dirty="0" smtClean="0">
                <a:solidFill>
                  <a:srgbClr val="166B0E"/>
                </a:solidFill>
              </a:rPr>
              <a:t>$</a:t>
            </a:r>
            <a:r>
              <a:rPr lang="bg-BG" dirty="0">
                <a:solidFill>
                  <a:srgbClr val="166B0E"/>
                </a:solidFill>
              </a:rPr>
              <a:t>mysqli-&gt;query($sqlQuery)</a:t>
            </a:r>
            <a:endParaRPr lang="en-US" dirty="0">
              <a:solidFill>
                <a:srgbClr val="166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5410200" cy="487362"/>
          </a:xfrm>
        </p:spPr>
        <p:txBody>
          <a:bodyPr/>
          <a:lstStyle/>
          <a:p>
            <a:r>
              <a:rPr lang="en-US" dirty="0" err="1" smtClean="0"/>
              <a:t>MySQLi</a:t>
            </a:r>
            <a:r>
              <a:rPr lang="en-US" dirty="0" smtClean="0"/>
              <a:t> – </a:t>
            </a:r>
            <a:r>
              <a:rPr lang="bg-BG" dirty="0" smtClean="0"/>
              <a:t>извличане на резултат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bg-BG" dirty="0" smtClean="0"/>
              <a:t>Процедурен:</a:t>
            </a: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$result = mysql</a:t>
            </a:r>
            <a:r>
              <a:rPr lang="bg-BG" dirty="0">
                <a:solidFill>
                  <a:srgbClr val="FF0000"/>
                </a:solidFill>
              </a:rPr>
              <a:t>i</a:t>
            </a:r>
            <a:r>
              <a:rPr lang="bg-BG" dirty="0">
                <a:solidFill>
                  <a:srgbClr val="00B050"/>
                </a:solidFill>
              </a:rPr>
              <a:t>_query(</a:t>
            </a:r>
            <a:r>
              <a:rPr lang="bg-BG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rgbClr val="FF0000"/>
                </a:solidFill>
              </a:rPr>
              <a:t>link</a:t>
            </a:r>
            <a:r>
              <a:rPr lang="bg-BG" dirty="0">
                <a:solidFill>
                  <a:srgbClr val="00B050"/>
                </a:solidFill>
              </a:rPr>
              <a:t>, $sqlQuery) or die(mysql</a:t>
            </a:r>
            <a:r>
              <a:rPr lang="bg-BG" dirty="0">
                <a:solidFill>
                  <a:srgbClr val="FF0000"/>
                </a:solidFill>
              </a:rPr>
              <a:t>i</a:t>
            </a:r>
            <a:r>
              <a:rPr lang="bg-BG" dirty="0">
                <a:solidFill>
                  <a:srgbClr val="00B050"/>
                </a:solidFill>
              </a:rPr>
              <a:t>_error(</a:t>
            </a:r>
            <a:r>
              <a:rPr lang="bg-BG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rgbClr val="FF0000"/>
                </a:solidFill>
              </a:rPr>
              <a:t>link</a:t>
            </a:r>
            <a:r>
              <a:rPr lang="bg-BG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bg-BG" dirty="0">
                <a:solidFill>
                  <a:srgbClr val="00B050"/>
                </a:solidFill>
              </a:rPr>
              <a:t>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ООП:</a:t>
            </a: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$result = $mysqli-&gt;query($sqlQuery) </a:t>
            </a:r>
            <a:r>
              <a:rPr lang="bg-BG" dirty="0" smtClean="0">
                <a:solidFill>
                  <a:srgbClr val="00B050"/>
                </a:solidFill>
              </a:rPr>
              <a:t>or</a:t>
            </a:r>
          </a:p>
          <a:p>
            <a:pPr marL="0" indent="0">
              <a:buNone/>
            </a:pPr>
            <a:r>
              <a:rPr lang="bg-BG" dirty="0" smtClean="0">
                <a:solidFill>
                  <a:srgbClr val="00B050"/>
                </a:solidFill>
              </a:rPr>
              <a:t>die </a:t>
            </a:r>
            <a:r>
              <a:rPr lang="bg-BG" dirty="0">
                <a:solidFill>
                  <a:srgbClr val="00B050"/>
                </a:solidFill>
              </a:rPr>
              <a:t>($mysqli-&gt;error);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7499350" cy="487362"/>
          </a:xfrm>
        </p:spPr>
        <p:txBody>
          <a:bodyPr/>
          <a:lstStyle/>
          <a:p>
            <a:r>
              <a:rPr lang="bg-BG" smtClean="0"/>
              <a:t>Осъществяване на връзка с </a:t>
            </a:r>
            <a:r>
              <a:rPr lang="en-US" smtClean="0"/>
              <a:t>MySQL</a:t>
            </a:r>
            <a:endParaRPr lang="bg-BG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20638">
              <a:lnSpc>
                <a:spcPct val="90000"/>
              </a:lnSpc>
              <a:buFontTx/>
              <a:buNone/>
            </a:pPr>
            <a:r>
              <a:rPr lang="bg-BG" sz="2400" dirty="0" smtClean="0"/>
              <a:t>Програмата </a:t>
            </a:r>
            <a:r>
              <a:rPr lang="bg-BG" sz="2400" dirty="0" err="1" smtClean="0"/>
              <a:t>mysql</a:t>
            </a:r>
            <a:r>
              <a:rPr lang="bg-BG" sz="2400" dirty="0" smtClean="0"/>
              <a:t> е клиент, който се стартира от командния ред и работи с </a:t>
            </a:r>
            <a:r>
              <a:rPr lang="bg-BG" sz="2400" dirty="0" err="1" smtClean="0"/>
              <a:t>интерфес</a:t>
            </a:r>
            <a:r>
              <a:rPr lang="bg-BG" sz="2400" dirty="0" smtClean="0"/>
              <a:t> команден ред. Свързва се със сървър на СУБД </a:t>
            </a:r>
            <a:r>
              <a:rPr lang="bg-BG" sz="2400" dirty="0" err="1" smtClean="0"/>
              <a:t>MySQL</a:t>
            </a:r>
            <a:r>
              <a:rPr lang="bg-BG" sz="2400" dirty="0" smtClean="0"/>
              <a:t>. За да се стартира, активната директория </a:t>
            </a:r>
            <a:r>
              <a:rPr lang="bg-BG" sz="2400" smtClean="0"/>
              <a:t>в cmd </a:t>
            </a:r>
            <a:r>
              <a:rPr lang="bg-BG" sz="2400" dirty="0" smtClean="0"/>
              <a:t>трябва да бъде </a:t>
            </a:r>
            <a:r>
              <a:rPr lang="bg-BG" sz="2400" dirty="0" err="1" smtClean="0"/>
              <a:t>mysql</a:t>
            </a:r>
            <a:r>
              <a:rPr lang="bg-BG" sz="2400" dirty="0" smtClean="0"/>
              <a:t>\</a:t>
            </a:r>
            <a:r>
              <a:rPr lang="bg-BG" sz="2400" dirty="0" err="1" smtClean="0"/>
              <a:t>bin</a:t>
            </a:r>
            <a:endParaRPr lang="bg-BG" sz="2400" dirty="0" smtClean="0"/>
          </a:p>
          <a:p>
            <a:pPr marL="0" indent="20638">
              <a:lnSpc>
                <a:spcPct val="90000"/>
              </a:lnSpc>
            </a:pPr>
            <a:endParaRPr lang="ru-RU" sz="2400" dirty="0" smtClean="0"/>
          </a:p>
          <a:p>
            <a:pPr marL="0" indent="20638">
              <a:lnSpc>
                <a:spcPct val="90000"/>
              </a:lnSpc>
              <a:buFontTx/>
              <a:buNone/>
            </a:pPr>
            <a:r>
              <a:rPr lang="ru-RU" sz="2400" dirty="0" err="1" smtClean="0">
                <a:solidFill>
                  <a:srgbClr val="00B050"/>
                </a:solidFill>
              </a:rPr>
              <a:t>mysql</a:t>
            </a:r>
            <a:r>
              <a:rPr lang="ru-RU" sz="2400" dirty="0" smtClean="0">
                <a:solidFill>
                  <a:srgbClr val="00B050"/>
                </a:solidFill>
              </a:rPr>
              <a:t> -h </a:t>
            </a:r>
            <a:r>
              <a:rPr lang="ru-RU" sz="2400" dirty="0" err="1" smtClean="0"/>
              <a:t>име_на_хост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-u</a:t>
            </a:r>
            <a:r>
              <a:rPr lang="ru-RU" sz="2400" dirty="0" smtClean="0"/>
              <a:t> </a:t>
            </a:r>
            <a:r>
              <a:rPr lang="ru-RU" sz="2400" dirty="0" err="1" smtClean="0"/>
              <a:t>потребителско_име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-p</a:t>
            </a:r>
          </a:p>
          <a:p>
            <a:pPr marL="0" indent="20638">
              <a:lnSpc>
                <a:spcPct val="90000"/>
              </a:lnSpc>
            </a:pPr>
            <a:endParaRPr lang="ru-RU" sz="2400" dirty="0" smtClean="0"/>
          </a:p>
          <a:p>
            <a:pPr marL="0" indent="20638">
              <a:lnSpc>
                <a:spcPct val="90000"/>
              </a:lnSpc>
            </a:pP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37571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7391400" cy="487362"/>
          </a:xfrm>
        </p:spPr>
        <p:txBody>
          <a:bodyPr/>
          <a:lstStyle/>
          <a:p>
            <a:r>
              <a:rPr lang="en-US" dirty="0" err="1" smtClean="0"/>
              <a:t>MySQLi</a:t>
            </a:r>
            <a:r>
              <a:rPr lang="en-US" dirty="0" smtClean="0"/>
              <a:t> – </a:t>
            </a:r>
            <a:r>
              <a:rPr lang="bg-BG" dirty="0" smtClean="0"/>
              <a:t>Извличане на резултат. Брой редове.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bg-BG" dirty="0" smtClean="0"/>
              <a:t>Процедурен:</a:t>
            </a: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mysql</a:t>
            </a:r>
            <a:r>
              <a:rPr lang="bg-BG" dirty="0">
                <a:solidFill>
                  <a:srgbClr val="FF0000"/>
                </a:solidFill>
              </a:rPr>
              <a:t>i</a:t>
            </a:r>
            <a:r>
              <a:rPr lang="bg-BG" dirty="0">
                <a:solidFill>
                  <a:srgbClr val="00B050"/>
                </a:solidFill>
              </a:rPr>
              <a:t>_num_rows($result</a:t>
            </a:r>
            <a:r>
              <a:rPr lang="bg-BG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bg-BG" dirty="0" smtClean="0"/>
              <a:t>ООП:</a:t>
            </a: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$result-&gt;num_rows;</a:t>
            </a:r>
            <a:endParaRPr lang="bg-BG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7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7391400" cy="487362"/>
          </a:xfrm>
        </p:spPr>
        <p:txBody>
          <a:bodyPr/>
          <a:lstStyle/>
          <a:p>
            <a:r>
              <a:rPr lang="en-US" dirty="0" err="1" smtClean="0"/>
              <a:t>MySQLi</a:t>
            </a:r>
            <a:r>
              <a:rPr lang="en-US" dirty="0" smtClean="0"/>
              <a:t> – </a:t>
            </a:r>
            <a:r>
              <a:rPr lang="bg-BG" dirty="0" smtClean="0"/>
              <a:t>Извличане на резултат. Ред от резултата.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bg-BG" dirty="0" smtClean="0"/>
              <a:t>Процедурен:</a:t>
            </a: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$row = </a:t>
            </a:r>
            <a:r>
              <a:rPr lang="bg-BG" dirty="0" smtClean="0">
                <a:solidFill>
                  <a:srgbClr val="00B050"/>
                </a:solidFill>
              </a:rPr>
              <a:t>mysql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bg-BG" dirty="0">
                <a:solidFill>
                  <a:srgbClr val="00B050"/>
                </a:solidFill>
              </a:rPr>
              <a:t>_fetch_array(</a:t>
            </a:r>
            <a:r>
              <a:rPr lang="bg-BG" dirty="0">
                <a:solidFill>
                  <a:srgbClr val="FF0000"/>
                </a:solidFill>
              </a:rPr>
              <a:t>$result</a:t>
            </a:r>
            <a:r>
              <a:rPr lang="bg-BG" dirty="0" smtClean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bg-BG" dirty="0" smtClean="0"/>
              <a:t>ООП:</a:t>
            </a: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$row = </a:t>
            </a:r>
            <a:r>
              <a:rPr lang="bg-BG" dirty="0">
                <a:solidFill>
                  <a:srgbClr val="FF0000"/>
                </a:solidFill>
              </a:rPr>
              <a:t>$result</a:t>
            </a:r>
            <a:r>
              <a:rPr lang="bg-BG" dirty="0">
                <a:solidFill>
                  <a:srgbClr val="00B050"/>
                </a:solidFill>
              </a:rPr>
              <a:t>-&gt;fetch_array();</a:t>
            </a:r>
            <a:r>
              <a:rPr lang="bg-BG" dirty="0"/>
              <a:t/>
            </a:r>
            <a:br>
              <a:rPr lang="bg-BG" dirty="0"/>
            </a:b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Освобождаване на ресурси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2200" dirty="0" smtClean="0"/>
              <a:t>Според някои програмисти ръчното освобождаване на ресурси (вместо да се разчита </a:t>
            </a:r>
            <a:r>
              <a:rPr lang="en-US" sz="2200" dirty="0" smtClean="0"/>
              <a:t>PHP</a:t>
            </a:r>
            <a:r>
              <a:rPr lang="bg-BG" sz="2200" dirty="0" smtClean="0"/>
              <a:t> да го направи автоматично) води до подобряване работата на </a:t>
            </a:r>
            <a:r>
              <a:rPr lang="en-US" sz="2200" smtClean="0"/>
              <a:t>PHP </a:t>
            </a:r>
            <a:r>
              <a:rPr lang="bg-BG" sz="2200" smtClean="0"/>
              <a:t>и</a:t>
            </a:r>
            <a:r>
              <a:rPr lang="en-US" sz="2200" smtClean="0"/>
              <a:t> </a:t>
            </a:r>
            <a:r>
              <a:rPr lang="en-US" smtClean="0"/>
              <a:t>MySQLi</a:t>
            </a:r>
            <a:endParaRPr lang="bg-BG" smtClean="0"/>
          </a:p>
          <a:p>
            <a:pPr marL="132080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smtClean="0"/>
              <a:t>Процедурен</a:t>
            </a:r>
            <a:r>
              <a:rPr lang="bg-BG" dirty="0" smtClean="0"/>
              <a:t>: </a:t>
            </a:r>
            <a:r>
              <a:rPr lang="en-US" dirty="0" err="1" smtClean="0">
                <a:solidFill>
                  <a:srgbClr val="00B050"/>
                </a:solidFill>
              </a:rPr>
              <a:t>mysqli_close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($link 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bg-BG" dirty="0" smtClean="0"/>
              <a:t>ООП:</a:t>
            </a:r>
            <a:endParaRPr lang="bg-BG" dirty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$</a:t>
            </a:r>
            <a:r>
              <a:rPr lang="en-US" dirty="0">
                <a:solidFill>
                  <a:srgbClr val="00B050"/>
                </a:solidFill>
              </a:rPr>
              <a:t>result-&gt;free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  <a:endParaRPr lang="bg-BG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$</a:t>
            </a:r>
            <a:r>
              <a:rPr lang="en-US" dirty="0" err="1">
                <a:solidFill>
                  <a:srgbClr val="00B050"/>
                </a:solidFill>
              </a:rPr>
              <a:t>mysqli</a:t>
            </a:r>
            <a:r>
              <a:rPr lang="en-US" dirty="0">
                <a:solidFill>
                  <a:srgbClr val="00B050"/>
                </a:solidFill>
              </a:rPr>
              <a:t>-&gt;close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  <a:endParaRPr lang="bg-BG" dirty="0" smtClean="0">
              <a:solidFill>
                <a:srgbClr val="00B050"/>
              </a:solidFill>
            </a:endParaRPr>
          </a:p>
          <a:p>
            <a:pPr marL="58738" indent="0">
              <a:buNone/>
            </a:pPr>
            <a:r>
              <a:rPr lang="bg-BG" sz="1600" i="1" dirty="0" smtClean="0"/>
              <a:t>Пример:</a:t>
            </a:r>
            <a:r>
              <a:rPr lang="en-US" sz="1600" i="1" dirty="0" err="1"/>
              <a:t>loginBDMySQLiOop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880648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86100" lvl="7" indent="0">
              <a:buNone/>
            </a:pPr>
            <a:r>
              <a:rPr lang="en-US" sz="7200" dirty="0"/>
              <a:t>' or ''='</a:t>
            </a:r>
            <a:endParaRPr lang="bg-BG" sz="7200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39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715000" cy="487362"/>
          </a:xfrm>
        </p:spPr>
        <p:txBody>
          <a:bodyPr/>
          <a:lstStyle/>
          <a:p>
            <a:r>
              <a:rPr lang="bg-BG" dirty="0" smtClean="0"/>
              <a:t>Полезни </a:t>
            </a:r>
            <a:r>
              <a:rPr lang="en-US" dirty="0" smtClean="0"/>
              <a:t>PHP </a:t>
            </a:r>
            <a:r>
              <a:rPr lang="bg-BG" dirty="0" smtClean="0"/>
              <a:t>функции при работа с БД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5875" eaLnBrk="1" hangingPunct="1">
              <a:buFont typeface="Wingdings" pitchFamily="2" charset="2"/>
              <a:buNone/>
              <a:defRPr/>
            </a:pPr>
            <a:r>
              <a:rPr lang="en-US" dirty="0" err="1">
                <a:solidFill>
                  <a:srgbClr val="00B050"/>
                </a:solidFill>
              </a:rPr>
              <a:t>htmlspecialchars</a:t>
            </a:r>
            <a:r>
              <a:rPr lang="en-US" dirty="0" smtClean="0"/>
              <a:t>(</a:t>
            </a:r>
            <a:r>
              <a:rPr lang="bg-BG" dirty="0" smtClean="0"/>
              <a:t>$текст,</a:t>
            </a:r>
            <a:r>
              <a:rPr lang="en-US" dirty="0"/>
              <a:t> </a:t>
            </a:r>
            <a:r>
              <a:rPr lang="bg-BG" dirty="0" smtClean="0"/>
              <a:t>параметър</a:t>
            </a:r>
            <a:r>
              <a:rPr lang="en-US" dirty="0" smtClean="0"/>
              <a:t>) </a:t>
            </a:r>
            <a:r>
              <a:rPr lang="en-US" dirty="0"/>
              <a:t>– </a:t>
            </a:r>
            <a:r>
              <a:rPr lang="bg-BG" dirty="0"/>
              <a:t>замества специалните символи с </a:t>
            </a:r>
            <a:r>
              <a:rPr lang="en-US" dirty="0"/>
              <a:t>HTML</a:t>
            </a:r>
            <a:r>
              <a:rPr lang="bg-BG" dirty="0"/>
              <a:t> тагове например </a:t>
            </a:r>
            <a:r>
              <a:rPr lang="en-US" dirty="0"/>
              <a:t>'</a:t>
            </a:r>
            <a:r>
              <a:rPr lang="en-US" dirty="0">
                <a:solidFill>
                  <a:srgbClr val="00B050"/>
                </a:solidFill>
              </a:rPr>
              <a:t>&amp;</a:t>
            </a:r>
            <a:r>
              <a:rPr lang="en-US" dirty="0"/>
              <a:t>' </a:t>
            </a:r>
            <a:r>
              <a:rPr lang="bg-BG" dirty="0"/>
              <a:t>- &gt;</a:t>
            </a:r>
            <a:r>
              <a:rPr lang="en-US" dirty="0"/>
              <a:t>'</a:t>
            </a:r>
            <a:r>
              <a:rPr lang="en-US" dirty="0">
                <a:solidFill>
                  <a:srgbClr val="00B050"/>
                </a:solidFill>
              </a:rPr>
              <a:t>&amp;amp;</a:t>
            </a:r>
            <a:r>
              <a:rPr lang="en-US" dirty="0"/>
              <a:t>'  </a:t>
            </a:r>
            <a:r>
              <a:rPr lang="bg-BG" dirty="0" smtClean="0"/>
              <a:t>Когато вторият параметър е </a:t>
            </a:r>
            <a:r>
              <a:rPr lang="en-US" dirty="0" smtClean="0"/>
              <a:t>ENT_QUOTES</a:t>
            </a:r>
            <a:r>
              <a:rPr lang="bg-BG" dirty="0" smtClean="0"/>
              <a:t> се конвертират и единични кавички.</a:t>
            </a:r>
            <a:endParaRPr lang="en-US" dirty="0"/>
          </a:p>
          <a:p>
            <a:pPr marL="0" indent="15875" eaLnBrk="1" hangingPunct="1">
              <a:buFont typeface="Wingdings" pitchFamily="2" charset="2"/>
              <a:buNone/>
              <a:defRPr/>
            </a:pPr>
            <a:r>
              <a:rPr lang="en-US" dirty="0" err="1">
                <a:solidFill>
                  <a:srgbClr val="00B050"/>
                </a:solidFill>
              </a:rPr>
              <a:t>htmlspecialchars_decode</a:t>
            </a:r>
            <a:r>
              <a:rPr lang="en-US" dirty="0" smtClean="0"/>
              <a:t>(</a:t>
            </a:r>
            <a:r>
              <a:rPr lang="bg-BG" dirty="0"/>
              <a:t>$текст,</a:t>
            </a:r>
            <a:r>
              <a:rPr lang="en-US" dirty="0"/>
              <a:t> </a:t>
            </a:r>
            <a:r>
              <a:rPr lang="bg-BG" dirty="0"/>
              <a:t>параметър</a:t>
            </a:r>
            <a:r>
              <a:rPr lang="en-US" dirty="0" smtClean="0"/>
              <a:t>)</a:t>
            </a:r>
            <a:r>
              <a:rPr lang="bg-BG" dirty="0" smtClean="0"/>
              <a:t> – операция обратна на горната</a:t>
            </a:r>
            <a:endParaRPr lang="bg-BG" dirty="0"/>
          </a:p>
          <a:p>
            <a:pPr marL="0" indent="15875" eaLnBrk="1" hangingPunct="1">
              <a:buFont typeface="Wingdings" pitchFamily="2" charset="2"/>
              <a:buNone/>
              <a:defRPr/>
            </a:pPr>
            <a:r>
              <a:rPr lang="en-US" dirty="0" err="1" smtClean="0">
                <a:solidFill>
                  <a:srgbClr val="00B050"/>
                </a:solidFill>
                <a:latin typeface="Arial Narrow" pitchFamily="34" charset="0"/>
              </a:rPr>
              <a:t>mysqli_real_escape_string</a:t>
            </a:r>
            <a:r>
              <a:rPr lang="en-US" dirty="0">
                <a:latin typeface="Arial Narrow" pitchFamily="34" charset="0"/>
              </a:rPr>
              <a:t>( )</a:t>
            </a:r>
            <a:r>
              <a:rPr lang="bg-BG" dirty="0">
                <a:latin typeface="Arial Narrow" pitchFamily="34" charset="0"/>
              </a:rPr>
              <a:t> – добавя наклонена черта пред </a:t>
            </a:r>
            <a:r>
              <a:rPr lang="en-US" i="1" dirty="0">
                <a:solidFill>
                  <a:srgbClr val="00B050"/>
                </a:solidFill>
              </a:rPr>
              <a:t>\n</a:t>
            </a:r>
            <a:r>
              <a:rPr lang="en-US" dirty="0"/>
              <a:t>, </a:t>
            </a:r>
            <a:r>
              <a:rPr lang="en-US" i="1" dirty="0">
                <a:solidFill>
                  <a:srgbClr val="00B050"/>
                </a:solidFill>
              </a:rPr>
              <a:t>\r</a:t>
            </a:r>
            <a:r>
              <a:rPr lang="en-US" dirty="0"/>
              <a:t>, </a:t>
            </a:r>
            <a:r>
              <a:rPr lang="en-US" i="1" dirty="0">
                <a:solidFill>
                  <a:srgbClr val="00B050"/>
                </a:solidFill>
              </a:rPr>
              <a:t>\</a:t>
            </a:r>
            <a:r>
              <a:rPr lang="en-US" dirty="0"/>
              <a:t>, </a:t>
            </a:r>
            <a:r>
              <a:rPr lang="en-US" i="1" dirty="0">
                <a:solidFill>
                  <a:srgbClr val="00B050"/>
                </a:solidFill>
              </a:rPr>
              <a:t>'</a:t>
            </a:r>
            <a:r>
              <a:rPr lang="en-US" dirty="0"/>
              <a:t>, </a:t>
            </a:r>
            <a:r>
              <a:rPr lang="en-US" i="1" dirty="0">
                <a:solidFill>
                  <a:srgbClr val="00B050"/>
                </a:solidFill>
              </a:rPr>
              <a:t>"</a:t>
            </a:r>
            <a:r>
              <a:rPr lang="en-US" dirty="0"/>
              <a:t> </a:t>
            </a:r>
            <a:r>
              <a:rPr lang="bg-BG" dirty="0"/>
              <a:t> - използва се за безопасно изпращане на параметри към </a:t>
            </a:r>
            <a:r>
              <a:rPr lang="en-US" dirty="0"/>
              <a:t>SQL </a:t>
            </a:r>
            <a:r>
              <a:rPr lang="bg-BG" dirty="0" smtClean="0"/>
              <a:t>заявки</a:t>
            </a:r>
          </a:p>
          <a:p>
            <a:pPr marL="0" indent="15875" eaLnBrk="1" hangingPunct="1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50"/>
                </a:solidFill>
              </a:rPr>
              <a:t>MD5</a:t>
            </a:r>
            <a:r>
              <a:rPr lang="bg-BG" dirty="0">
                <a:solidFill>
                  <a:srgbClr val="00B050"/>
                </a:solidFill>
              </a:rPr>
              <a:t>($текст)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– </a:t>
            </a:r>
            <a:r>
              <a:rPr lang="bg-BG" dirty="0" smtClean="0"/>
              <a:t>създава </a:t>
            </a:r>
            <a:r>
              <a:rPr lang="en-US" dirty="0" smtClean="0"/>
              <a:t>MD5 </a:t>
            </a:r>
            <a:r>
              <a:rPr lang="bg-BG" dirty="0" smtClean="0"/>
              <a:t>хеш на подадения текст</a:t>
            </a:r>
            <a:endParaRPr lang="bg-BG" dirty="0"/>
          </a:p>
          <a:p>
            <a:pPr marL="0" indent="15875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1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715000" cy="487362"/>
          </a:xfrm>
        </p:spPr>
        <p:txBody>
          <a:bodyPr/>
          <a:lstStyle/>
          <a:p>
            <a:r>
              <a:rPr lang="bg-BG" dirty="0" smtClean="0"/>
              <a:t>Полезни </a:t>
            </a:r>
            <a:r>
              <a:rPr lang="en-US" dirty="0" smtClean="0"/>
              <a:t>MySQL </a:t>
            </a:r>
            <a:r>
              <a:rPr lang="bg-BG" dirty="0" smtClean="0"/>
              <a:t>функции при работа с БД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mtClean="0">
                <a:solidFill>
                  <a:srgbClr val="00B050"/>
                </a:solidFill>
              </a:rPr>
              <a:t>SHA1</a:t>
            </a:r>
            <a:r>
              <a:rPr lang="bg-BG" smtClean="0"/>
              <a:t>(str</a:t>
            </a:r>
            <a:r>
              <a:rPr lang="bg-BG" dirty="0"/>
              <a:t>), </a:t>
            </a:r>
            <a:r>
              <a:rPr lang="bg-BG" dirty="0">
                <a:solidFill>
                  <a:srgbClr val="00B050"/>
                </a:solidFill>
              </a:rPr>
              <a:t>SHA</a:t>
            </a:r>
            <a:r>
              <a:rPr lang="bg-BG" dirty="0"/>
              <a:t>(str), </a:t>
            </a:r>
            <a:r>
              <a:rPr lang="bg-BG" dirty="0">
                <a:solidFill>
                  <a:srgbClr val="00B050"/>
                </a:solidFill>
              </a:rPr>
              <a:t>MD5</a:t>
            </a:r>
            <a:r>
              <a:rPr lang="bg-BG" dirty="0"/>
              <a:t>(str</a:t>
            </a:r>
            <a:r>
              <a:rPr lang="bg-BG" dirty="0" smtClean="0"/>
              <a:t>),</a:t>
            </a:r>
            <a:r>
              <a:rPr lang="bg-BG" dirty="0">
                <a:solidFill>
                  <a:srgbClr val="00B050"/>
                </a:solidFill>
              </a:rPr>
              <a:t> </a:t>
            </a:r>
            <a:r>
              <a:rPr lang="bg-BG" dirty="0" smtClean="0">
                <a:solidFill>
                  <a:srgbClr val="00B050"/>
                </a:solidFill>
              </a:rPr>
              <a:t>SHA2</a:t>
            </a:r>
            <a:r>
              <a:rPr lang="bg-BG" dirty="0" smtClean="0"/>
              <a:t>(str</a:t>
            </a:r>
            <a:r>
              <a:rPr lang="bg-BG" smtClean="0"/>
              <a:t>, размер), </a:t>
            </a:r>
            <a:r>
              <a:rPr lang="bg-BG" smtClean="0">
                <a:solidFill>
                  <a:srgbClr val="00B050"/>
                </a:solidFill>
              </a:rPr>
              <a:t>ENCRYPT</a:t>
            </a:r>
            <a:r>
              <a:rPr lang="bg-BG" smtClean="0"/>
              <a:t>(str</a:t>
            </a:r>
            <a:r>
              <a:rPr lang="bg-BG" dirty="0"/>
              <a:t>[,</a:t>
            </a:r>
            <a:r>
              <a:rPr lang="bg-BG" err="1"/>
              <a:t>salt</a:t>
            </a:r>
            <a:r>
              <a:rPr lang="bg-BG" smtClean="0"/>
              <a:t>]) – криптират, чрез хеширане (т.е. без възможност за декриптиране)</a:t>
            </a:r>
            <a:endParaRPr lang="bg-BG" dirty="0"/>
          </a:p>
          <a:p>
            <a:r>
              <a:rPr lang="bg-BG" dirty="0">
                <a:solidFill>
                  <a:srgbClr val="00B050"/>
                </a:solidFill>
              </a:rPr>
              <a:t>ENCODE</a:t>
            </a:r>
            <a:r>
              <a:rPr lang="bg-BG" dirty="0"/>
              <a:t>(</a:t>
            </a:r>
            <a:r>
              <a:rPr lang="bg-BG" dirty="0" err="1"/>
              <a:t>str</a:t>
            </a:r>
            <a:r>
              <a:rPr lang="bg-BG" dirty="0"/>
              <a:t>,</a:t>
            </a:r>
            <a:r>
              <a:rPr lang="bg-BG" dirty="0" err="1"/>
              <a:t>pass_str</a:t>
            </a:r>
            <a:r>
              <a:rPr lang="bg-BG" dirty="0"/>
              <a:t>) криптира стринг с определена </a:t>
            </a:r>
            <a:r>
              <a:rPr lang="bg-BG" dirty="0" smtClean="0"/>
              <a:t>парола. </a:t>
            </a:r>
          </a:p>
          <a:p>
            <a:r>
              <a:rPr lang="bg-BG" dirty="0" smtClean="0">
                <a:solidFill>
                  <a:srgbClr val="00B050"/>
                </a:solidFill>
              </a:rPr>
              <a:t>DECODE</a:t>
            </a:r>
            <a:r>
              <a:rPr lang="bg-BG" dirty="0" smtClean="0"/>
              <a:t>(</a:t>
            </a:r>
            <a:r>
              <a:rPr lang="bg-BG" dirty="0" err="1" smtClean="0"/>
              <a:t>crypt_str</a:t>
            </a:r>
            <a:r>
              <a:rPr lang="bg-BG" dirty="0" smtClean="0"/>
              <a:t>,</a:t>
            </a:r>
            <a:r>
              <a:rPr lang="bg-BG" dirty="0" err="1" smtClean="0"/>
              <a:t>pass_str</a:t>
            </a:r>
            <a:r>
              <a:rPr lang="bg-BG" dirty="0" smtClean="0"/>
              <a:t>) - </a:t>
            </a:r>
            <a:r>
              <a:rPr lang="bg-BG" dirty="0"/>
              <a:t>за </a:t>
            </a:r>
            <a:r>
              <a:rPr lang="bg-BG" dirty="0" err="1"/>
              <a:t>декриптиране</a:t>
            </a:r>
            <a:r>
              <a:rPr lang="bg-BG" dirty="0"/>
              <a:t> </a:t>
            </a:r>
            <a:r>
              <a:rPr lang="bg-BG" dirty="0" smtClean="0"/>
              <a:t>на стринг криптиране </a:t>
            </a:r>
            <a:r>
              <a:rPr lang="bg-BG" smtClean="0"/>
              <a:t>с </a:t>
            </a:r>
            <a:r>
              <a:rPr lang="bg-BG" smtClean="0"/>
              <a:t>ENCODE</a:t>
            </a:r>
          </a:p>
          <a:p>
            <a:r>
              <a:rPr lang="bg-BG" smtClean="0"/>
              <a:t>За по-добри опции – лекцията за СигурносТ!</a:t>
            </a:r>
            <a:endParaRPr lang="bg-BG" dirty="0"/>
          </a:p>
          <a:p>
            <a:pPr marL="0" indent="15875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33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819400"/>
            <a:ext cx="1661304" cy="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60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Създаване 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dirty="0" err="1">
                <a:solidFill>
                  <a:srgbClr val="00B050"/>
                </a:solidFill>
              </a:rPr>
              <a:t>setcookie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( string </a:t>
            </a:r>
            <a:r>
              <a:rPr lang="bg-BG" sz="2200" dirty="0"/>
              <a:t>име[,</a:t>
            </a:r>
            <a:r>
              <a:rPr lang="en-US" sz="2200" dirty="0"/>
              <a:t>string </a:t>
            </a:r>
            <a:r>
              <a:rPr lang="bg-BG" sz="2200" dirty="0"/>
              <a:t>стойност</a:t>
            </a:r>
            <a:r>
              <a:rPr lang="en-US" sz="2200" dirty="0"/>
              <a:t>[,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bg-BG" sz="2200" dirty="0" smtClean="0"/>
              <a:t>срок_валидност</a:t>
            </a:r>
            <a:r>
              <a:rPr lang="en-US" sz="2200" dirty="0"/>
              <a:t>, </a:t>
            </a:r>
            <a:r>
              <a:rPr lang="en-US" sz="2200" dirty="0" err="1"/>
              <a:t>bool</a:t>
            </a:r>
            <a:r>
              <a:rPr lang="en-US" sz="2200" dirty="0"/>
              <a:t> </a:t>
            </a:r>
            <a:r>
              <a:rPr lang="en-US" sz="2200" dirty="0" err="1" smtClean="0"/>
              <a:t>httponly</a:t>
            </a:r>
            <a:r>
              <a:rPr lang="en-US" sz="2200" dirty="0" smtClean="0"/>
              <a:t> </a:t>
            </a:r>
            <a:r>
              <a:rPr lang="en-US" sz="2200" dirty="0"/>
              <a:t>= false ]</a:t>
            </a:r>
            <a:r>
              <a:rPr lang="bg-BG" sz="2200" dirty="0" smtClean="0"/>
              <a:t>]])</a:t>
            </a:r>
            <a:endParaRPr lang="bg-BG" sz="2200" dirty="0"/>
          </a:p>
          <a:p>
            <a:pPr>
              <a:defRPr/>
            </a:pPr>
            <a:r>
              <a:rPr lang="bg-BG" dirty="0" smtClean="0"/>
              <a:t>Името се използва за достъп до стойността, записвана в масива </a:t>
            </a:r>
            <a:r>
              <a:rPr lang="en-GB" dirty="0"/>
              <a:t>$_</a:t>
            </a:r>
            <a:r>
              <a:rPr lang="en-GB" dirty="0" smtClean="0"/>
              <a:t>COOKIE</a:t>
            </a:r>
            <a:r>
              <a:rPr lang="bg-BG" dirty="0" smtClean="0"/>
              <a:t>.</a:t>
            </a:r>
          </a:p>
          <a:p>
            <a:pPr>
              <a:defRPr/>
            </a:pPr>
            <a:r>
              <a:rPr lang="bg-BG" dirty="0" smtClean="0"/>
              <a:t>Срокът на валидност се задава като брой секунди от създаването на </a:t>
            </a:r>
            <a:r>
              <a:rPr lang="en-US" dirty="0" smtClean="0"/>
              <a:t>UNIX</a:t>
            </a:r>
          </a:p>
          <a:p>
            <a:pPr>
              <a:defRPr/>
            </a:pPr>
            <a:r>
              <a:rPr lang="en-US" dirty="0" err="1" smtClean="0"/>
              <a:t>Httponly</a:t>
            </a:r>
            <a:r>
              <a:rPr lang="en-US" dirty="0" smtClean="0"/>
              <a:t> – </a:t>
            </a:r>
            <a:r>
              <a:rPr lang="bg-BG" dirty="0" smtClean="0"/>
              <a:t>достъпът до бисквитката може да се извърши само през </a:t>
            </a:r>
            <a:r>
              <a:rPr lang="en-US" dirty="0" smtClean="0"/>
              <a:t>HTTP</a:t>
            </a:r>
            <a:r>
              <a:rPr lang="bg-BG" dirty="0" smtClean="0"/>
              <a:t> т.е. </a:t>
            </a:r>
            <a:r>
              <a:rPr lang="bg-BG" dirty="0"/>
              <a:t>н</a:t>
            </a:r>
            <a:r>
              <a:rPr lang="bg-BG" dirty="0" smtClean="0"/>
              <a:t>е може да се достъпи от </a:t>
            </a:r>
            <a:r>
              <a:rPr lang="en-US" dirty="0" smtClean="0"/>
              <a:t>JavaScript,</a:t>
            </a:r>
            <a:r>
              <a:rPr lang="bg-BG" dirty="0" smtClean="0"/>
              <a:t> което намалява шанса за успешни </a:t>
            </a:r>
            <a:r>
              <a:rPr lang="en-GB" dirty="0"/>
              <a:t>XSS </a:t>
            </a:r>
            <a:r>
              <a:rPr lang="bg-BG" dirty="0" smtClean="0"/>
              <a:t>атаки.</a:t>
            </a:r>
            <a:endParaRPr lang="bg-BG" dirty="0"/>
          </a:p>
          <a:p>
            <a:pPr>
              <a:defRPr/>
            </a:pPr>
            <a:endParaRPr lang="en-US" sz="1800" dirty="0"/>
          </a:p>
          <a:p>
            <a:pPr marL="0" indent="0">
              <a:buFont typeface="Wingdings" pitchFamily="2" charset="2"/>
              <a:buNone/>
              <a:defRPr/>
            </a:pPr>
            <a:endParaRPr lang="bg-BG" sz="14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63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bg-BG" dirty="0"/>
          </a:p>
          <a:p>
            <a:pPr>
              <a:defRPr/>
            </a:pPr>
            <a:r>
              <a:rPr lang="en-US" dirty="0" err="1" smtClean="0">
                <a:solidFill>
                  <a:srgbClr val="00B050"/>
                </a:solidFill>
              </a:rPr>
              <a:t>setcookie</a:t>
            </a:r>
            <a:r>
              <a:rPr lang="en-US" dirty="0" smtClean="0">
                <a:solidFill>
                  <a:srgbClr val="00B050"/>
                </a:solidFill>
              </a:rPr>
              <a:t> ('</a:t>
            </a:r>
            <a:r>
              <a:rPr lang="en-US" dirty="0" err="1" smtClean="0">
                <a:solidFill>
                  <a:srgbClr val="00B050"/>
                </a:solidFill>
              </a:rPr>
              <a:t>biskvitka</a:t>
            </a:r>
            <a:r>
              <a:rPr lang="en-US" dirty="0" smtClean="0">
                <a:solidFill>
                  <a:srgbClr val="00B050"/>
                </a:solidFill>
              </a:rPr>
              <a:t>', '</a:t>
            </a:r>
            <a:r>
              <a:rPr lang="en-US" dirty="0" err="1" smtClean="0">
                <a:solidFill>
                  <a:srgbClr val="00B050"/>
                </a:solidFill>
              </a:rPr>
              <a:t>shokolad</a:t>
            </a:r>
            <a:r>
              <a:rPr lang="en-US" dirty="0" smtClean="0">
                <a:solidFill>
                  <a:srgbClr val="00B050"/>
                </a:solidFill>
              </a:rPr>
              <a:t>', time()+60*60*24);</a:t>
            </a:r>
            <a:r>
              <a:rPr lang="bg-BG" dirty="0" smtClean="0"/>
              <a:t> //</a:t>
            </a:r>
            <a:r>
              <a:rPr lang="bg-BG" i="1" dirty="0" smtClean="0"/>
              <a:t>създава бисквитка със стойност ‚</a:t>
            </a:r>
            <a:r>
              <a:rPr lang="en-US" i="1" dirty="0" err="1" smtClean="0"/>
              <a:t>shokolad</a:t>
            </a:r>
            <a:r>
              <a:rPr lang="bg-BG" i="1" dirty="0" smtClean="0"/>
              <a:t>‘ с период на годност 24 часа.</a:t>
            </a:r>
            <a:endParaRPr lang="en-US" i="1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B050"/>
                </a:solidFill>
              </a:rPr>
              <a:t>time()</a:t>
            </a:r>
            <a:r>
              <a:rPr lang="en-US" dirty="0" smtClean="0"/>
              <a:t> - </a:t>
            </a:r>
            <a:r>
              <a:rPr lang="bg-BG" dirty="0" smtClean="0"/>
              <a:t>брой секунди от 1.1.1970 00:00:00 до днес</a:t>
            </a:r>
            <a:r>
              <a:rPr lang="en-US" dirty="0" smtClean="0"/>
              <a:t>.</a:t>
            </a:r>
            <a:endParaRPr lang="bg-BG" dirty="0" smtClean="0"/>
          </a:p>
          <a:p>
            <a:pPr>
              <a:defRPr/>
            </a:pPr>
            <a:endParaRPr lang="en-US" sz="1800" dirty="0"/>
          </a:p>
          <a:p>
            <a:pPr marL="0" indent="0">
              <a:buFont typeface="Wingdings" pitchFamily="2" charset="2"/>
              <a:buNone/>
              <a:defRPr/>
            </a:pPr>
            <a:endParaRPr lang="bg-BG" sz="14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92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bg-BG" b="1" u="sng" dirty="0"/>
              <a:t>При следващо зареждане </a:t>
            </a:r>
            <a:r>
              <a:rPr lang="bg-BG" dirty="0"/>
              <a:t>на страницата програмистът ще има достъп до шоколада</a:t>
            </a:r>
            <a:r>
              <a:rPr lang="en-US" dirty="0"/>
              <a:t>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50"/>
                </a:solidFill>
              </a:rPr>
              <a:t>echo $_COOKIE['</a:t>
            </a:r>
            <a:r>
              <a:rPr lang="en-US" dirty="0" err="1">
                <a:solidFill>
                  <a:srgbClr val="00B050"/>
                </a:solidFill>
              </a:rPr>
              <a:t>biskvitka</a:t>
            </a:r>
            <a:r>
              <a:rPr lang="en-US" dirty="0">
                <a:solidFill>
                  <a:srgbClr val="00B050"/>
                </a:solidFill>
              </a:rPr>
              <a:t>'];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bg-BG" dirty="0"/>
          </a:p>
          <a:p>
            <a:pPr>
              <a:defRPr/>
            </a:pPr>
            <a:r>
              <a:rPr lang="bg-BG" dirty="0"/>
              <a:t>Изтриване на </a:t>
            </a:r>
            <a:r>
              <a:rPr lang="bg-BG" dirty="0" err="1"/>
              <a:t>бисквитка</a:t>
            </a:r>
            <a:r>
              <a:rPr lang="bg-BG" dirty="0"/>
              <a:t> 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solidFill>
                  <a:srgbClr val="00B050"/>
                </a:solidFill>
              </a:rPr>
              <a:t>setcookie</a:t>
            </a:r>
            <a:r>
              <a:rPr lang="en-US" dirty="0">
                <a:solidFill>
                  <a:srgbClr val="00B050"/>
                </a:solidFill>
              </a:rPr>
              <a:t>('</a:t>
            </a:r>
            <a:r>
              <a:rPr lang="en-US" dirty="0" err="1">
                <a:solidFill>
                  <a:srgbClr val="00B050"/>
                </a:solidFill>
              </a:rPr>
              <a:t>biskvitka</a:t>
            </a:r>
            <a:r>
              <a:rPr lang="en-US" dirty="0" smtClean="0">
                <a:solidFill>
                  <a:srgbClr val="00B050"/>
                </a:solidFill>
              </a:rPr>
              <a:t>','', </a:t>
            </a:r>
            <a:r>
              <a:rPr lang="en-US" dirty="0">
                <a:solidFill>
                  <a:srgbClr val="00B050"/>
                </a:solidFill>
              </a:rPr>
              <a:t>time()-1)</a:t>
            </a:r>
            <a:r>
              <a:rPr lang="en-US" dirty="0"/>
              <a:t>;- </a:t>
            </a:r>
            <a:r>
              <a:rPr lang="bg-BG" dirty="0"/>
              <a:t>задава се срок на валидност в миналото</a:t>
            </a:r>
          </a:p>
          <a:p>
            <a:pPr>
              <a:defRPr/>
            </a:pPr>
            <a:endParaRPr lang="bg-BG" dirty="0"/>
          </a:p>
          <a:p>
            <a:pPr marL="0" indent="0">
              <a:buNone/>
              <a:defRPr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07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363538">
              <a:buFontTx/>
              <a:buNone/>
            </a:pPr>
            <a:r>
              <a:rPr lang="ru-RU" sz="2400" dirty="0" smtClean="0">
                <a:solidFill>
                  <a:srgbClr val="00B050"/>
                </a:solidFill>
              </a:rPr>
              <a:t>-h </a:t>
            </a:r>
            <a:r>
              <a:rPr lang="bg-BG" sz="2400" dirty="0" smtClean="0"/>
              <a:t>указва името на компютъра към който желаем да се свържем. Ако не се използва ключът -h  се подразбира</a:t>
            </a:r>
            <a:r>
              <a:rPr lang="ru-RU" sz="2400" dirty="0" smtClean="0"/>
              <a:t> </a:t>
            </a:r>
            <a:r>
              <a:rPr lang="ru-RU" sz="2400" dirty="0" err="1" smtClean="0"/>
              <a:t>localhost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363538">
              <a:buFontTx/>
              <a:buNone/>
            </a:pPr>
            <a:r>
              <a:rPr lang="ru-RU" sz="2400" dirty="0" smtClean="0">
                <a:solidFill>
                  <a:srgbClr val="00B050"/>
                </a:solidFill>
              </a:rPr>
              <a:t>-u</a:t>
            </a:r>
            <a:r>
              <a:rPr lang="ru-RU" sz="2400" dirty="0" smtClean="0"/>
              <a:t> </a:t>
            </a:r>
            <a:r>
              <a:rPr lang="bg-BG" sz="2400" dirty="0" smtClean="0"/>
              <a:t>указва потребителското име, под което искаме да се свържем със сървъра на </a:t>
            </a:r>
            <a:r>
              <a:rPr lang="bg-BG" sz="2400" dirty="0" err="1" smtClean="0"/>
              <a:t>MySQL</a:t>
            </a:r>
            <a:r>
              <a:rPr lang="bg-BG" sz="2400" dirty="0" smtClean="0"/>
              <a:t>. Ако не се укаже, по подразбиране се използва потребителското име, под което работим в момента с операционната система. Ако ползваме </a:t>
            </a:r>
            <a:r>
              <a:rPr lang="bg-BG" sz="2400" dirty="0" err="1" smtClean="0"/>
              <a:t>MySQL</a:t>
            </a:r>
            <a:r>
              <a:rPr lang="bg-BG" sz="2400" dirty="0" smtClean="0"/>
              <a:t> за пръв път след инсталирането му, трябва първоначално да се влезе с потребителско име </a:t>
            </a:r>
            <a:r>
              <a:rPr lang="bg-BG" sz="2400" dirty="0" err="1" smtClean="0"/>
              <a:t>root</a:t>
            </a:r>
            <a:r>
              <a:rPr lang="bg-BG" sz="2400" dirty="0" smtClean="0"/>
              <a:t>, за да се създадат други потребители и бази данни</a:t>
            </a:r>
            <a:r>
              <a:rPr lang="ru-RU" sz="2400" dirty="0" smtClean="0"/>
              <a:t>.</a:t>
            </a:r>
          </a:p>
          <a:p>
            <a:pPr marL="0" indent="363538">
              <a:buFontTx/>
              <a:buNone/>
            </a:pPr>
            <a:endParaRPr lang="bg-BG" sz="2400" dirty="0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7499350" cy="487362"/>
          </a:xfrm>
          <a:noFill/>
          <a:ln/>
        </p:spPr>
        <p:txBody>
          <a:bodyPr/>
          <a:lstStyle/>
          <a:p>
            <a:r>
              <a:rPr lang="bg-BG" smtClean="0"/>
              <a:t>Осъществяване на връзка с </a:t>
            </a:r>
            <a:r>
              <a:rPr lang="en-US" smtClean="0"/>
              <a:t>MySQL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10629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09600"/>
            <a:ext cx="1661304" cy="274344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bg-BG" sz="2300" dirty="0" smtClean="0"/>
              <a:t>При успешен вход в системата, ако е избран „запомни ме“, освен </a:t>
            </a:r>
            <a:r>
              <a:rPr lang="bg-BG" sz="2300" dirty="0" err="1" smtClean="0"/>
              <a:t>сесийните</a:t>
            </a:r>
            <a:r>
              <a:rPr lang="bg-BG" sz="2300" dirty="0" smtClean="0"/>
              <a:t> променливи </a:t>
            </a:r>
            <a:r>
              <a:rPr lang="bg-BG" sz="2300" dirty="0"/>
              <a:t>се създават</a:t>
            </a:r>
            <a:r>
              <a:rPr lang="bg-BG" sz="2300" dirty="0" smtClean="0"/>
              <a:t> </a:t>
            </a:r>
            <a:r>
              <a:rPr lang="bg-BG" sz="2300" dirty="0" err="1" smtClean="0"/>
              <a:t>бисквитки</a:t>
            </a:r>
            <a:r>
              <a:rPr lang="bg-BG" sz="2300" dirty="0" smtClean="0"/>
              <a:t> съдържащи потребителско име и парола</a:t>
            </a:r>
            <a:r>
              <a:rPr lang="en-US" sz="2300" dirty="0" smtClean="0"/>
              <a:t> </a:t>
            </a:r>
            <a:r>
              <a:rPr lang="en-US" sz="2300" dirty="0" err="1" smtClean="0"/>
              <a:t>check_login.php</a:t>
            </a:r>
            <a:endParaRPr lang="bg-BG" sz="2300" dirty="0" smtClean="0"/>
          </a:p>
          <a:p>
            <a:pPr marL="457200" indent="-457200">
              <a:buAutoNum type="arabicParenR"/>
            </a:pPr>
            <a:r>
              <a:rPr lang="bg-BG" sz="2300" dirty="0" smtClean="0"/>
              <a:t>За да бъдат унищожени се променя и кодът на </a:t>
            </a:r>
            <a:r>
              <a:rPr lang="en-US" sz="2300" dirty="0" err="1" smtClean="0"/>
              <a:t>Logout.php</a:t>
            </a:r>
            <a:endParaRPr lang="bg-BG" sz="2300" dirty="0" smtClean="0"/>
          </a:p>
          <a:p>
            <a:pPr marL="457200" indent="-457200">
              <a:buAutoNum type="arabicParenR"/>
            </a:pPr>
            <a:r>
              <a:rPr lang="bg-BG" sz="2300" dirty="0" smtClean="0"/>
              <a:t>При достъп до </a:t>
            </a:r>
            <a:r>
              <a:rPr lang="en-US" sz="2300" dirty="0" err="1" smtClean="0"/>
              <a:t>index.php</a:t>
            </a:r>
            <a:r>
              <a:rPr lang="en-US" sz="2300" dirty="0" smtClean="0"/>
              <a:t> – </a:t>
            </a:r>
          </a:p>
          <a:p>
            <a:pPr marL="857250" lvl="1" indent="-457200">
              <a:buAutoNum type="arabicParenR"/>
            </a:pPr>
            <a:r>
              <a:rPr lang="bg-BG" sz="2100" dirty="0" smtClean="0"/>
              <a:t>ако няма създадена </a:t>
            </a:r>
            <a:r>
              <a:rPr lang="bg-BG" sz="2100" dirty="0" err="1" smtClean="0"/>
              <a:t>сесийна</a:t>
            </a:r>
            <a:r>
              <a:rPr lang="bg-BG" sz="2100" dirty="0" smtClean="0"/>
              <a:t> променлива, но има </a:t>
            </a:r>
            <a:r>
              <a:rPr lang="bg-BG" sz="2100" dirty="0" err="1" smtClean="0"/>
              <a:t>бисквитки</a:t>
            </a:r>
            <a:r>
              <a:rPr lang="bg-BG" sz="2100" dirty="0" smtClean="0"/>
              <a:t> се извършва пренасочване към </a:t>
            </a:r>
            <a:r>
              <a:rPr lang="en-US" sz="2100" dirty="0" err="1" smtClean="0"/>
              <a:t>check_login.php</a:t>
            </a:r>
            <a:endParaRPr lang="en-US" sz="2100" dirty="0" smtClean="0"/>
          </a:p>
          <a:p>
            <a:pPr marL="857250" lvl="1" indent="-457200">
              <a:buAutoNum type="arabicParenR"/>
            </a:pPr>
            <a:r>
              <a:rPr lang="bg-BG" sz="2100" dirty="0" smtClean="0"/>
              <a:t>Ако няма </a:t>
            </a:r>
            <a:r>
              <a:rPr lang="bg-BG" sz="2100" dirty="0" err="1" smtClean="0"/>
              <a:t>сесийна</a:t>
            </a:r>
            <a:r>
              <a:rPr lang="bg-BG" sz="2100" dirty="0" smtClean="0"/>
              <a:t> променлива и </a:t>
            </a:r>
            <a:r>
              <a:rPr lang="bg-BG" sz="2100" dirty="0" err="1" smtClean="0"/>
              <a:t>бисквитки</a:t>
            </a:r>
            <a:r>
              <a:rPr lang="bg-BG" sz="2100" dirty="0" smtClean="0"/>
              <a:t> – към </a:t>
            </a:r>
            <a:r>
              <a:rPr lang="en-US" sz="2100" dirty="0" err="1" smtClean="0"/>
              <a:t>login_forma.php</a:t>
            </a:r>
            <a:endParaRPr lang="en-US" sz="2100" dirty="0" smtClean="0"/>
          </a:p>
          <a:p>
            <a:pPr marL="457200" indent="-457200">
              <a:buAutoNum type="arabicParenR"/>
            </a:pPr>
            <a:endParaRPr lang="bg-BG" sz="2300" dirty="0"/>
          </a:p>
        </p:txBody>
      </p:sp>
    </p:spTree>
    <p:extLst>
      <p:ext uri="{BB962C8B-B14F-4D97-AF65-F5344CB8AC3E}">
        <p14:creationId xmlns:p14="http://schemas.microsoft.com/office/powerpoint/2010/main" val="11076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09600"/>
            <a:ext cx="1661304" cy="274344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rabicParenR" startAt="4"/>
            </a:pPr>
            <a:r>
              <a:rPr lang="bg-BG" sz="1700" dirty="0" smtClean="0"/>
              <a:t>Ако потребител достъпи </a:t>
            </a:r>
            <a:r>
              <a:rPr lang="en-US" sz="1700" dirty="0" err="1" smtClean="0"/>
              <a:t>check_login.php</a:t>
            </a:r>
            <a:r>
              <a:rPr lang="en-US" sz="1700" dirty="0" smtClean="0"/>
              <a:t> </a:t>
            </a:r>
            <a:r>
              <a:rPr lang="bg-BG" sz="1700" dirty="0" smtClean="0"/>
              <a:t>и има </a:t>
            </a:r>
            <a:r>
              <a:rPr lang="bg-BG" sz="1700" dirty="0" err="1" smtClean="0"/>
              <a:t>бисквитки</a:t>
            </a:r>
            <a:r>
              <a:rPr lang="bg-BG" sz="1700" dirty="0" smtClean="0"/>
              <a:t>, но няма </a:t>
            </a:r>
            <a:r>
              <a:rPr lang="bg-BG" sz="1700" dirty="0" err="1" smtClean="0"/>
              <a:t>сесийни</a:t>
            </a:r>
            <a:r>
              <a:rPr lang="bg-BG" sz="1700" dirty="0" smtClean="0"/>
              <a:t> променливи (при предишна сесия е избран „запомни ме“ и след това е затворен браузъра) се проверява за съвпадение потребителското име и паролата записани в </a:t>
            </a:r>
            <a:r>
              <a:rPr lang="bg-BG" sz="1700" dirty="0" err="1" smtClean="0"/>
              <a:t>бисквитките</a:t>
            </a:r>
            <a:endParaRPr lang="bg-BG" sz="1700" dirty="0" smtClean="0"/>
          </a:p>
          <a:p>
            <a:pPr marL="457200" indent="-457200">
              <a:buFont typeface="+mj-lt"/>
              <a:buAutoNum type="arabicParenR" startAt="4"/>
            </a:pPr>
            <a:r>
              <a:rPr lang="bg-BG" sz="1700" dirty="0" smtClean="0"/>
              <a:t>Предложения за повишаване на сигурността?</a:t>
            </a:r>
            <a:endParaRPr lang="en-US" sz="1700" dirty="0" smtClean="0"/>
          </a:p>
          <a:p>
            <a:pPr marL="457200" indent="-457200">
              <a:buAutoNum type="arabicParenR" startAt="4"/>
            </a:pPr>
            <a:endParaRPr lang="bg-BG" sz="2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3318076"/>
            <a:ext cx="2247900" cy="26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280988">
              <a:buFontTx/>
              <a:buNone/>
            </a:pPr>
            <a:r>
              <a:rPr lang="ru-RU" sz="2400" dirty="0" smtClean="0">
                <a:solidFill>
                  <a:srgbClr val="00B050"/>
                </a:solidFill>
              </a:rPr>
              <a:t>-p </a:t>
            </a:r>
            <a:r>
              <a:rPr lang="bg-BG" sz="2400" dirty="0" smtClean="0"/>
              <a:t>парола, отговаряща на потребителското име. Потребителят въвежда паролата на нов ред.</a:t>
            </a:r>
          </a:p>
          <a:p>
            <a:pPr marL="0" indent="280988">
              <a:buFontTx/>
              <a:buNone/>
            </a:pPr>
            <a:r>
              <a:rPr lang="bg-BG" sz="2400" dirty="0" smtClean="0"/>
              <a:t> Ако потребителя няма парола, ключа </a:t>
            </a:r>
            <a:r>
              <a:rPr lang="bg-BG" sz="2400" dirty="0" smtClean="0">
                <a:solidFill>
                  <a:srgbClr val="00B050"/>
                </a:solidFill>
              </a:rPr>
              <a:t>-p </a:t>
            </a:r>
            <a:r>
              <a:rPr lang="bg-BG" sz="2400" dirty="0" smtClean="0"/>
              <a:t>може да не се задава. Ако потребителят </a:t>
            </a:r>
            <a:r>
              <a:rPr lang="bg-BG" sz="2400" dirty="0" err="1" smtClean="0"/>
              <a:t>root</a:t>
            </a:r>
            <a:r>
              <a:rPr lang="bg-BG" sz="2400" dirty="0" smtClean="0"/>
              <a:t> няма парола, добре е да се създаде такава</a:t>
            </a:r>
            <a:r>
              <a:rPr lang="ru-RU" sz="2400" dirty="0" smtClean="0"/>
              <a:t>.</a:t>
            </a:r>
          </a:p>
          <a:p>
            <a:pPr marL="0" indent="280988">
              <a:buFontTx/>
              <a:buNone/>
            </a:pPr>
            <a:endParaRPr lang="bg-BG" sz="2400" dirty="0" smtClean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7499350" cy="487362"/>
          </a:xfrm>
          <a:noFill/>
          <a:ln/>
        </p:spPr>
        <p:txBody>
          <a:bodyPr/>
          <a:lstStyle/>
          <a:p>
            <a:r>
              <a:rPr lang="bg-BG" smtClean="0"/>
              <a:t>Осъществяване на връзка с </a:t>
            </a:r>
            <a:r>
              <a:rPr lang="en-US" smtClean="0"/>
              <a:t>MySQL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9175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3962400" cy="487362"/>
          </a:xfrm>
        </p:spPr>
        <p:txBody>
          <a:bodyPr/>
          <a:lstStyle/>
          <a:p>
            <a:r>
              <a:rPr lang="bg-BG" dirty="0" smtClean="0"/>
              <a:t>Правила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bg-BG" sz="2400" dirty="0" smtClean="0"/>
              <a:t>Командите завършват с ";". Ако </a:t>
            </a:r>
            <a:r>
              <a:rPr lang="bg-BG" sz="2400" smtClean="0"/>
              <a:t>се пропусне - </a:t>
            </a:r>
            <a:r>
              <a:rPr lang="bg-BG" sz="2400" dirty="0" smtClean="0"/>
              <a:t>командата не се изпълнява. Това прави възможно командите да са разположени на няколко реда.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bg-BG" sz="2400" dirty="0" smtClean="0"/>
              <a:t>На физическо ниво базите данни са директории, а таблиците - файлове в тези директории. Това трябва да се има предвид при избор на имена.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bg-BG" sz="2400" dirty="0" smtClean="0"/>
              <a:t>SQL командите могат да се пишат и в долен и в горен регистър, но за имената на базите данни и таблиците е възможно да има значение, ако операционната система прави разлика в регистъра при изписване на имена на директории и файлове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ru-RU" sz="2400" dirty="0" smtClean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63164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3962400" cy="487362"/>
          </a:xfrm>
        </p:spPr>
        <p:txBody>
          <a:bodyPr/>
          <a:lstStyle/>
          <a:p>
            <a:r>
              <a:rPr lang="bg-BG" dirty="0" smtClean="0"/>
              <a:t>Потребители и привилегии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6350" eaLnBrk="1" hangingPunct="1">
              <a:spcAft>
                <a:spcPts val="600"/>
              </a:spcAft>
              <a:buFont typeface="Arial" charset="0"/>
              <a:buNone/>
            </a:pPr>
            <a:r>
              <a:rPr lang="ru-RU" sz="2200" dirty="0" smtClean="0"/>
              <a:t>Препоръчително е всяко приложение</a:t>
            </a:r>
            <a:r>
              <a:rPr lang="en-US" sz="2200" dirty="0" smtClean="0"/>
              <a:t>(</a:t>
            </a:r>
            <a:r>
              <a:rPr lang="bg-BG" sz="2200" dirty="0" smtClean="0"/>
              <a:t>сайт)</a:t>
            </a:r>
            <a:r>
              <a:rPr lang="ru-RU" sz="2200" dirty="0" smtClean="0"/>
              <a:t> да </a:t>
            </a:r>
            <a:r>
              <a:rPr lang="ru-RU" sz="2200" dirty="0" err="1" smtClean="0"/>
              <a:t>използва</a:t>
            </a:r>
            <a:r>
              <a:rPr lang="ru-RU" sz="2200" dirty="0" smtClean="0"/>
              <a:t> различна база от </a:t>
            </a:r>
            <a:r>
              <a:rPr lang="ru-RU" sz="2200" dirty="0" err="1" smtClean="0"/>
              <a:t>данни</a:t>
            </a:r>
            <a:r>
              <a:rPr lang="ru-RU" sz="2200" dirty="0" smtClean="0"/>
              <a:t> и различен </a:t>
            </a:r>
            <a:r>
              <a:rPr lang="ru-RU" sz="2200" dirty="0" err="1" smtClean="0"/>
              <a:t>акаунт</a:t>
            </a:r>
            <a:r>
              <a:rPr lang="ru-RU" sz="2200" dirty="0" smtClean="0"/>
              <a:t> за </a:t>
            </a:r>
            <a:r>
              <a:rPr lang="ru-RU" sz="2200" dirty="0" err="1" smtClean="0"/>
              <a:t>достъп</a:t>
            </a:r>
            <a:r>
              <a:rPr lang="ru-RU" sz="2200" dirty="0" smtClean="0"/>
              <a:t> до </a:t>
            </a:r>
            <a:r>
              <a:rPr lang="ru-RU" sz="2200" dirty="0" err="1" smtClean="0"/>
              <a:t>нея</a:t>
            </a:r>
            <a:r>
              <a:rPr lang="ru-RU" sz="2200" dirty="0" smtClean="0"/>
              <a:t>.</a:t>
            </a:r>
          </a:p>
          <a:p>
            <a:pPr marL="0" indent="6350" eaLnBrk="1" hangingPunct="1">
              <a:spcAft>
                <a:spcPts val="600"/>
              </a:spcAft>
              <a:buFont typeface="Arial" charset="0"/>
              <a:buNone/>
            </a:pPr>
            <a:r>
              <a:rPr lang="bg-BG" sz="2200" dirty="0" smtClean="0"/>
              <a:t>На всеки акаунт се предоставят позволение (привилегии) за достъп до определени обекти на сървъра</a:t>
            </a:r>
            <a:r>
              <a:rPr lang="ru-RU" sz="2200" dirty="0" smtClean="0"/>
              <a:t>.</a:t>
            </a:r>
          </a:p>
          <a:p>
            <a:pPr marL="0" indent="6350" eaLnBrk="1" hangingPunct="1">
              <a:buFont typeface="Arial" charset="0"/>
              <a:buNone/>
            </a:pPr>
            <a:r>
              <a:rPr lang="bg-BG" sz="2200" dirty="0" smtClean="0">
                <a:solidFill>
                  <a:srgbClr val="166B0E"/>
                </a:solidFill>
              </a:rPr>
              <a:t>Всеки акаунт трябва да има възможно </a:t>
            </a:r>
            <a:r>
              <a:rPr lang="bg-BG" sz="2200" u="sng" dirty="0" smtClean="0">
                <a:solidFill>
                  <a:srgbClr val="166B0E"/>
                </a:solidFill>
              </a:rPr>
              <a:t>най-ниско </a:t>
            </a:r>
            <a:r>
              <a:rPr lang="bg-BG" sz="2200" dirty="0" smtClean="0">
                <a:solidFill>
                  <a:srgbClr val="166B0E"/>
                </a:solidFill>
              </a:rPr>
              <a:t>ниво на привилегии, необходими му да изпълнява своите задачи</a:t>
            </a:r>
            <a:r>
              <a:rPr lang="ru-RU" sz="2200" dirty="0" smtClean="0">
                <a:solidFill>
                  <a:srgbClr val="166B0E"/>
                </a:solidFill>
              </a:rPr>
              <a:t>!</a:t>
            </a:r>
          </a:p>
          <a:p>
            <a:pPr marL="0" indent="6350" eaLnBrk="1" hangingPunct="1">
              <a:buFont typeface="Arial" charset="0"/>
              <a:buNone/>
            </a:pPr>
            <a:endParaRPr lang="ru-RU" sz="2100" dirty="0" smtClean="0">
              <a:solidFill>
                <a:srgbClr val="166B0E"/>
              </a:solidFill>
            </a:endParaRPr>
          </a:p>
          <a:p>
            <a:pPr marL="0" indent="6350">
              <a:buFontTx/>
              <a:buNone/>
            </a:pPr>
            <a:r>
              <a:rPr lang="bg-BG" dirty="0" smtClean="0">
                <a:solidFill>
                  <a:srgbClr val="166B0E"/>
                </a:solidFill>
              </a:rPr>
              <a:t>Баланс между сигурност и потребителски нужди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876800"/>
            <a:ext cx="1600200" cy="10323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51" y="4724399"/>
            <a:ext cx="3280949" cy="118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3962400" cy="487362"/>
          </a:xfrm>
        </p:spPr>
        <p:txBody>
          <a:bodyPr/>
          <a:lstStyle/>
          <a:p>
            <a:r>
              <a:rPr lang="bg-BG" smtClean="0"/>
              <a:t>Общи административни задачи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bg-BG" sz="2000" smtClean="0"/>
              <a:t>Най-често изпълняваните задачи са създаване на потребител и архивиране и възстановяване.</a:t>
            </a:r>
          </a:p>
          <a:p>
            <a:pPr>
              <a:buFontTx/>
              <a:buNone/>
            </a:pPr>
            <a:endParaRPr lang="bg-BG" sz="2000"/>
          </a:p>
          <a:p>
            <a:pPr>
              <a:buFontTx/>
              <a:buNone/>
            </a:pPr>
            <a:r>
              <a:rPr lang="bg-BG" sz="2000" smtClean="0"/>
              <a:t>Създаване на потребител:</a:t>
            </a:r>
          </a:p>
          <a:p>
            <a:pPr>
              <a:buFontTx/>
              <a:buNone/>
            </a:pPr>
            <a:r>
              <a:rPr lang="en-US" sz="2000" smtClean="0"/>
              <a:t>CREATE </a:t>
            </a:r>
            <a:r>
              <a:rPr lang="en-US" sz="2000" dirty="0" smtClean="0"/>
              <a:t>USER </a:t>
            </a:r>
            <a:r>
              <a:rPr lang="ru-RU" sz="2000" b="1" dirty="0" err="1" smtClean="0"/>
              <a:t>потребителско_име</a:t>
            </a:r>
            <a:r>
              <a:rPr lang="ru-RU" sz="2000" b="1" dirty="0" smtClean="0"/>
              <a:t> </a:t>
            </a:r>
            <a:r>
              <a:rPr lang="en-US" sz="2000" b="1" dirty="0" smtClean="0"/>
              <a:t>[</a:t>
            </a:r>
            <a:r>
              <a:rPr lang="en-US" sz="2000" dirty="0" smtClean="0"/>
              <a:t>IDENTIFIED BY '***‘];</a:t>
            </a:r>
          </a:p>
          <a:p>
            <a:pPr>
              <a:buFontTx/>
              <a:buNone/>
            </a:pP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00B050"/>
                </a:solidFill>
              </a:rPr>
              <a:t>CREATE USER </a:t>
            </a:r>
            <a:r>
              <a:rPr lang="en-US" b="1" dirty="0" err="1" smtClean="0">
                <a:solidFill>
                  <a:srgbClr val="00B050"/>
                </a:solidFill>
              </a:rPr>
              <a:t>new_user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IDENTIFIED BY ‘123‘;</a:t>
            </a:r>
          </a:p>
          <a:p>
            <a:pPr>
              <a:buFontTx/>
              <a:buNone/>
            </a:pP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bg-BG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6355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2094</Words>
  <Application>Microsoft Office PowerPoint</Application>
  <PresentationFormat>On-screen Show (4:3)</PresentationFormat>
  <Paragraphs>247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Default Design</vt:lpstr>
      <vt:lpstr>PowerPoint Presentation</vt:lpstr>
      <vt:lpstr>PowerPoint Presentation</vt:lpstr>
      <vt:lpstr>MySQL</vt:lpstr>
      <vt:lpstr>Осъществяване на връзка с MySQL</vt:lpstr>
      <vt:lpstr>Осъществяване на връзка с MySQL</vt:lpstr>
      <vt:lpstr>Осъществяване на връзка с MySQL</vt:lpstr>
      <vt:lpstr>Правила</vt:lpstr>
      <vt:lpstr>Потребители и привилегии</vt:lpstr>
      <vt:lpstr>Общи административни задачи</vt:lpstr>
      <vt:lpstr>Създаване на потребител</vt:lpstr>
      <vt:lpstr>Привилегии…</vt:lpstr>
      <vt:lpstr>Привилегии…</vt:lpstr>
      <vt:lpstr>Привилегии…</vt:lpstr>
      <vt:lpstr>Привилегии…</vt:lpstr>
      <vt:lpstr>Пример</vt:lpstr>
      <vt:lpstr>Revoke</vt:lpstr>
      <vt:lpstr>phpMyAdmin</vt:lpstr>
      <vt:lpstr>Обновяване на phpMyAdmin</vt:lpstr>
      <vt:lpstr>Архивиране и възстановяване на MySQL БД</vt:lpstr>
      <vt:lpstr>Архивиране и възстановяване на MySQL БД</vt:lpstr>
      <vt:lpstr>PHP И MySQL. Основни понятия</vt:lpstr>
      <vt:lpstr>PHP И MySQL. Основни понятия</vt:lpstr>
      <vt:lpstr>Основни API за връзка с MySQL</vt:lpstr>
      <vt:lpstr>Основни API за връзка с MySQL</vt:lpstr>
      <vt:lpstr>Основни API за връзка с MySQL</vt:lpstr>
      <vt:lpstr>Стъпки при използване на PHP+MySQL</vt:lpstr>
      <vt:lpstr>PowerPoint Presentation</vt:lpstr>
      <vt:lpstr>Осъществяване на връзка с MySQL база от данни…</vt:lpstr>
      <vt:lpstr>Осъществяване на връзка с MySQL база от данни…</vt:lpstr>
      <vt:lpstr>Изпращане на заявка</vt:lpstr>
      <vt:lpstr>Извличане на резултат</vt:lpstr>
      <vt:lpstr>Извличане на резултат. Брой редове.</vt:lpstr>
      <vt:lpstr>Извличане на резултат . Ред от резултата.</vt:lpstr>
      <vt:lpstr>Достъп до елементите на mysql_fetch_array</vt:lpstr>
      <vt:lpstr>Php, MySQL и кирилица?!</vt:lpstr>
      <vt:lpstr>PowerPoint Presentation</vt:lpstr>
      <vt:lpstr>MySQLi – връзка с БД</vt:lpstr>
      <vt:lpstr>MySQLi – изпращане на заявка</vt:lpstr>
      <vt:lpstr>MySQLi – извличане на резултат</vt:lpstr>
      <vt:lpstr>MySQLi – Извличане на резултат. Брой редове.</vt:lpstr>
      <vt:lpstr>MySQLi – Извличане на резултат. Ред от резултата.</vt:lpstr>
      <vt:lpstr>Освобождаване на ресурси</vt:lpstr>
      <vt:lpstr>SQL injection</vt:lpstr>
      <vt:lpstr>Полезни PHP функции при работа с БД</vt:lpstr>
      <vt:lpstr>Полезни MySQL функции при работа с БД</vt:lpstr>
      <vt:lpstr>PowerPoint Presentation</vt:lpstr>
      <vt:lpstr>Cookies</vt:lpstr>
      <vt:lpstr>Cookies</vt:lpstr>
      <vt:lpstr>Cookies</vt:lpstr>
      <vt:lpstr>PowerPoint Presentation</vt:lpstr>
      <vt:lpstr>PowerPoint Presentation</vt:lpstr>
    </vt:vector>
  </TitlesOfParts>
  <Company>Qualcomm,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JohnySmith</dc:creator>
  <cp:lastModifiedBy>User</cp:lastModifiedBy>
  <cp:revision>376</cp:revision>
  <dcterms:created xsi:type="dcterms:W3CDTF">2008-09-22T17:22:42Z</dcterms:created>
  <dcterms:modified xsi:type="dcterms:W3CDTF">2016-11-01T16:21:33Z</dcterms:modified>
</cp:coreProperties>
</file>