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4F05C-E25F-4641-9B57-55E24D59E4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31B"/>
    <a:srgbClr val="CC0000"/>
    <a:srgbClr val="26788B"/>
    <a:srgbClr val="000099"/>
    <a:srgbClr val="8F0F0C"/>
    <a:srgbClr val="012341"/>
    <a:srgbClr val="2678BD"/>
    <a:srgbClr val="EBC200"/>
    <a:srgbClr val="166B0E"/>
    <a:srgbClr val="000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8765" autoAdjust="0"/>
  </p:normalViewPr>
  <p:slideViewPr>
    <p:cSldViewPr>
      <p:cViewPr>
        <p:scale>
          <a:sx n="70" d="100"/>
          <a:sy n="70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003_f_interio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5613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180092" y="606623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477000" y="6110287"/>
            <a:ext cx="2286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bg-BG" sz="800" dirty="0" smtClean="0">
                <a:solidFill>
                  <a:schemeClr val="bg1"/>
                </a:solidFill>
                <a:cs typeface="Tahoma" pitchFamily="34" charset="0"/>
              </a:rPr>
              <a:t>ИКОНОМИЧЕСКИ УНИВЕРСИТЕТ - ВАРНА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003_f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7620000" cy="77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2600"/>
              </a:lnSpc>
              <a:spcBef>
                <a:spcPts val="0"/>
              </a:spcBef>
            </a:pPr>
            <a:r>
              <a:rPr lang="bg-BG" sz="3600" dirty="0">
                <a:solidFill>
                  <a:schemeClr val="bg1"/>
                </a:solidFill>
                <a:latin typeface="Calibri" pitchFamily="34" charset="0"/>
              </a:rPr>
              <a:t>СЪРВЪРНО</a:t>
            </a:r>
            <a:br>
              <a:rPr lang="bg-BG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bg-BG" sz="3600" dirty="0">
                <a:solidFill>
                  <a:schemeClr val="bg1"/>
                </a:solidFill>
                <a:latin typeface="Calibri" pitchFamily="34" charset="0"/>
              </a:rPr>
              <a:t>ПРОГРАМИРАНЕ</a:t>
            </a:r>
            <a:endParaRPr lang="en-US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4800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r" eaLnBrk="1" hangingPunct="1">
              <a:lnSpc>
                <a:spcPct val="90000"/>
              </a:lnSpc>
            </a:pPr>
            <a:r>
              <a:rPr lang="bg-BG" sz="2000" smtClean="0">
                <a:solidFill>
                  <a:schemeClr val="bg1"/>
                </a:solidFill>
              </a:rPr>
              <a:t>ПРИМЕРЕН </a:t>
            </a:r>
            <a:r>
              <a:rPr lang="bg-BG" sz="2000" smtClean="0">
                <a:solidFill>
                  <a:schemeClr val="bg1"/>
                </a:solidFill>
              </a:rPr>
              <a:t>ТЕСТ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3351212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mobilea.eu/howra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1143000"/>
          </a:xfrm>
        </p:spPr>
        <p:txBody>
          <a:bodyPr/>
          <a:lstStyle/>
          <a:p>
            <a:r>
              <a:rPr lang="ru-RU"/>
              <a:t>Чрез кой инструмент, потребител въвел правилно име и парола придобива право на достъп до защитените страници на сайта Ви?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асоциативни масиви</a:t>
            </a:r>
          </a:p>
          <a:p>
            <a:pPr marL="0" indent="0">
              <a:buNone/>
            </a:pPr>
            <a:r>
              <a:rPr lang="ru-RU"/>
              <a:t>2. XSS</a:t>
            </a:r>
          </a:p>
          <a:p>
            <a:pPr marL="0" indent="0">
              <a:buNone/>
            </a:pPr>
            <a:r>
              <a:rPr lang="ru-RU"/>
              <a:t>3. сесии</a:t>
            </a:r>
          </a:p>
          <a:p>
            <a:pPr marL="0" indent="0">
              <a:buNone/>
            </a:pPr>
            <a:r>
              <a:rPr lang="ru-RU"/>
              <a:t>4. виртуални хостове</a:t>
            </a:r>
          </a:p>
          <a:p>
            <a:pPr marL="0" indent="0">
              <a:buNone/>
            </a:pPr>
            <a:r>
              <a:rPr lang="ru-RU"/>
              <a:t>5. AJAX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388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ru-RU"/>
              <a:t>Изберете грешния начин за добавяне на "Петър" като елемент в масива $studenti, при положение, че вече масивът е дефиниран $studenti =array();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$studenti[0]="</a:t>
            </a:r>
            <a:r>
              <a:rPr lang="bg-BG"/>
              <a:t>Петър";</a:t>
            </a:r>
          </a:p>
          <a:p>
            <a:pPr marL="0" indent="0">
              <a:buNone/>
            </a:pPr>
            <a:r>
              <a:rPr lang="bg-BG"/>
              <a:t>2. $</a:t>
            </a:r>
            <a:r>
              <a:rPr lang="en-GB"/>
              <a:t>studenti.="</a:t>
            </a:r>
            <a:r>
              <a:rPr lang="bg-BG"/>
              <a:t>Петър";</a:t>
            </a:r>
          </a:p>
          <a:p>
            <a:pPr marL="0" indent="0">
              <a:buNone/>
            </a:pPr>
            <a:r>
              <a:rPr lang="bg-BG"/>
              <a:t>3. $</a:t>
            </a:r>
            <a:r>
              <a:rPr lang="en-GB"/>
              <a:t>studenti[] ="</a:t>
            </a:r>
            <a:r>
              <a:rPr lang="bg-BG"/>
              <a:t>Петър";</a:t>
            </a:r>
          </a:p>
          <a:p>
            <a:pPr marL="0" indent="0">
              <a:buNone/>
            </a:pPr>
            <a:r>
              <a:rPr lang="bg-BG"/>
              <a:t>4. </a:t>
            </a:r>
            <a:r>
              <a:rPr lang="en-GB"/>
              <a:t>array_push($studenti, "</a:t>
            </a:r>
            <a:r>
              <a:rPr lang="bg-BG"/>
              <a:t>Петър");</a:t>
            </a:r>
          </a:p>
        </p:txBody>
      </p:sp>
    </p:spTree>
    <p:extLst>
      <p:ext uri="{BB962C8B-B14F-4D97-AF65-F5344CB8AC3E}">
        <p14:creationId xmlns:p14="http://schemas.microsoft.com/office/powerpoint/2010/main" val="37101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Кодът на PHP се огражда с: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&lt;?php…?&gt;</a:t>
            </a:r>
          </a:p>
          <a:p>
            <a:pPr marL="0" indent="0">
              <a:buNone/>
            </a:pPr>
            <a:r>
              <a:rPr lang="en-GB"/>
              <a:t>2. &lt;script&gt;...&lt;/script&gt;</a:t>
            </a:r>
          </a:p>
          <a:p>
            <a:pPr marL="0" indent="0">
              <a:buNone/>
            </a:pPr>
            <a:r>
              <a:rPr lang="en-GB"/>
              <a:t>3. &lt;?php&gt;...&lt;/?&gt;</a:t>
            </a:r>
          </a:p>
          <a:p>
            <a:pPr marL="0" indent="0">
              <a:buNone/>
            </a:pPr>
            <a:r>
              <a:rPr lang="en-GB"/>
              <a:t>4. &lt;&amp;&gt;...&lt;/&amp;&gt;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98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533400"/>
          </a:xfrm>
        </p:spPr>
        <p:txBody>
          <a:bodyPr/>
          <a:lstStyle/>
          <a:p>
            <a:r>
              <a:rPr lang="ru-RU"/>
              <a:t>Какво е необходимо за унищожаване на сесия в PHP: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session_start(); $_SESSION=array(); session_destroy();</a:t>
            </a:r>
          </a:p>
          <a:p>
            <a:pPr marL="0" indent="0">
              <a:buNone/>
            </a:pPr>
            <a:r>
              <a:rPr lang="en-GB"/>
              <a:t>2. session_destroy();</a:t>
            </a:r>
          </a:p>
          <a:p>
            <a:pPr marL="0" indent="0">
              <a:buNone/>
            </a:pPr>
            <a:r>
              <a:rPr lang="en-GB"/>
              <a:t>3. $_SESSION=array();</a:t>
            </a:r>
          </a:p>
          <a:p>
            <a:pPr marL="0" indent="0">
              <a:buNone/>
            </a:pPr>
            <a:r>
              <a:rPr lang="en-GB"/>
              <a:t>4. session_destroy();$_SESSION=array();</a:t>
            </a:r>
          </a:p>
          <a:p>
            <a:pPr marL="0" indent="0">
              <a:buNone/>
            </a:pPr>
            <a:r>
              <a:rPr lang="en-GB"/>
              <a:t>5. $_SESSION=NULL;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13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533400"/>
          </a:xfrm>
        </p:spPr>
        <p:txBody>
          <a:bodyPr/>
          <a:lstStyle/>
          <a:p>
            <a:r>
              <a:rPr lang="ru-RU"/>
              <a:t>Кое НЕ Е валидно име на променлива в PHP?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$Input_Number</a:t>
            </a:r>
          </a:p>
          <a:p>
            <a:pPr marL="0" indent="0">
              <a:buNone/>
            </a:pPr>
            <a:r>
              <a:rPr lang="en-US"/>
              <a:t>2. $Input-Number</a:t>
            </a:r>
          </a:p>
          <a:p>
            <a:pPr marL="0" indent="0">
              <a:buNone/>
            </a:pPr>
            <a:r>
              <a:rPr lang="en-US"/>
              <a:t>3. $Input11</a:t>
            </a:r>
          </a:p>
          <a:p>
            <a:pPr marL="0" indent="0">
              <a:buNone/>
            </a:pPr>
            <a:r>
              <a:rPr lang="en-US"/>
              <a:t>4. $_</a:t>
            </a:r>
          </a:p>
          <a:p>
            <a:pPr marL="0" indent="0">
              <a:buNone/>
            </a:pPr>
            <a:r>
              <a:rPr lang="en-US"/>
              <a:t>5. $_HTTP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737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533400"/>
          </a:xfrm>
        </p:spPr>
        <p:txBody>
          <a:bodyPr/>
          <a:lstStyle/>
          <a:p>
            <a:r>
              <a:rPr lang="ru-RU"/>
              <a:t>При качване на файлове на сървъра чрез html форма: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/>
              <a:t>1. се използва метод </a:t>
            </a:r>
            <a:r>
              <a:rPr lang="en-GB"/>
              <a:t>POST</a:t>
            </a:r>
          </a:p>
          <a:p>
            <a:pPr marL="0" indent="0">
              <a:buNone/>
            </a:pPr>
            <a:r>
              <a:rPr lang="en-GB"/>
              <a:t>2. </a:t>
            </a:r>
            <a:r>
              <a:rPr lang="bg-BG"/>
              <a:t>се използва метод </a:t>
            </a:r>
            <a:r>
              <a:rPr lang="en-GB"/>
              <a:t>GET</a:t>
            </a:r>
          </a:p>
          <a:p>
            <a:pPr marL="0" indent="0">
              <a:buNone/>
            </a:pPr>
            <a:r>
              <a:rPr lang="en-GB"/>
              <a:t>3. </a:t>
            </a:r>
            <a:r>
              <a:rPr lang="bg-BG"/>
              <a:t>може да се използват методите </a:t>
            </a:r>
            <a:r>
              <a:rPr lang="en-GB"/>
              <a:t>GET </a:t>
            </a:r>
            <a:r>
              <a:rPr lang="bg-BG"/>
              <a:t>и </a:t>
            </a:r>
            <a:r>
              <a:rPr lang="en-GB"/>
              <a:t>POST</a:t>
            </a:r>
          </a:p>
          <a:p>
            <a:pPr marL="0" indent="0">
              <a:buNone/>
            </a:pPr>
            <a:r>
              <a:rPr lang="en-GB"/>
              <a:t>4. </a:t>
            </a:r>
            <a:r>
              <a:rPr lang="bg-BG"/>
              <a:t>се използва метод </a:t>
            </a:r>
            <a:r>
              <a:rPr lang="en-GB"/>
              <a:t>GET, </a:t>
            </a:r>
            <a:r>
              <a:rPr lang="bg-BG"/>
              <a:t>но само в случай, че кодирането на формата е от тип </a:t>
            </a:r>
            <a:r>
              <a:rPr lang="en-GB"/>
              <a:t>multipart/form-data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189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609600"/>
          </a:xfrm>
        </p:spPr>
        <p:txBody>
          <a:bodyPr/>
          <a:lstStyle/>
          <a:p>
            <a:r>
              <a:rPr lang="ru-RU"/>
              <a:t>Когато се използва метод POST данните се показват в URL: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/>
              <a:t>1. да </a:t>
            </a:r>
          </a:p>
          <a:p>
            <a:pPr marL="0" indent="0">
              <a:buNone/>
            </a:pPr>
            <a:r>
              <a:rPr lang="bg-BG"/>
              <a:t>2. не</a:t>
            </a:r>
          </a:p>
        </p:txBody>
      </p:sp>
    </p:spTree>
    <p:extLst>
      <p:ext uri="{BB962C8B-B14F-4D97-AF65-F5344CB8AC3E}">
        <p14:creationId xmlns:p14="http://schemas.microsoft.com/office/powerpoint/2010/main" val="7342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1066800"/>
          </a:xfrm>
        </p:spPr>
        <p:txBody>
          <a:bodyPr/>
          <a:lstStyle/>
          <a:p>
            <a:r>
              <a:rPr lang="ru-RU"/>
              <a:t>По признака последователност на заявките и отговорите, протоколите могат да се разделят на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текстови и двоични</a:t>
            </a:r>
          </a:p>
          <a:p>
            <a:pPr marL="0" indent="0">
              <a:buNone/>
            </a:pPr>
            <a:r>
              <a:rPr lang="ru-RU"/>
              <a:t>2. прости и сложни</a:t>
            </a:r>
          </a:p>
          <a:p>
            <a:pPr marL="0" indent="0">
              <a:buNone/>
            </a:pPr>
            <a:r>
              <a:rPr lang="ru-RU"/>
              <a:t>3. 7 нива по модела OSI</a:t>
            </a:r>
          </a:p>
          <a:p>
            <a:pPr marL="0" indent="0">
              <a:buNone/>
            </a:pPr>
            <a:r>
              <a:rPr lang="ru-RU"/>
              <a:t>4. синхронни и асинхронни</a:t>
            </a:r>
          </a:p>
          <a:p>
            <a:pPr marL="0" indent="0">
              <a:buNone/>
            </a:pPr>
            <a:r>
              <a:rPr lang="ru-RU"/>
              <a:t>5. 4 нива по модела TCP/IP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76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066800"/>
          </a:xfrm>
        </p:spPr>
        <p:txBody>
          <a:bodyPr/>
          <a:lstStyle/>
          <a:p>
            <a:r>
              <a:rPr lang="ru-RU"/>
              <a:t>Кой от следните инструменти НЕ се използва за конфигурация на Apache server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httpd.conf</a:t>
            </a:r>
          </a:p>
          <a:p>
            <a:pPr marL="0" indent="0">
              <a:buNone/>
            </a:pPr>
            <a:r>
              <a:rPr lang="ru-RU"/>
              <a:t>2. .htaccess</a:t>
            </a:r>
          </a:p>
          <a:p>
            <a:pPr marL="0" indent="0">
              <a:buNone/>
            </a:pPr>
            <a:r>
              <a:rPr lang="ru-RU"/>
              <a:t>3. Php.ini</a:t>
            </a:r>
          </a:p>
          <a:p>
            <a:pPr marL="0" indent="0">
              <a:buNone/>
            </a:pPr>
            <a:r>
              <a:rPr lang="ru-RU"/>
              <a:t>4. Контейнери в конфигурационни файлове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60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914400"/>
          </a:xfrm>
        </p:spPr>
        <p:txBody>
          <a:bodyPr/>
          <a:lstStyle/>
          <a:p>
            <a:r>
              <a:rPr lang="ru-RU"/>
              <a:t>По кой метод се предават данните при следния URL-адрес</a:t>
            </a:r>
            <a:r>
              <a:rPr lang="ru-RU" smtClean="0"/>
              <a:t>?</a:t>
            </a:r>
            <a:br>
              <a:rPr lang="ru-RU" smtClean="0"/>
            </a:br>
            <a:r>
              <a:rPr lang="ru-RU" smtClean="0">
                <a:solidFill>
                  <a:srgbClr val="00B050"/>
                </a:solidFill>
              </a:rPr>
              <a:t>http</a:t>
            </a:r>
            <a:r>
              <a:rPr lang="ru-RU">
                <a:solidFill>
                  <a:srgbClr val="00B050"/>
                </a:solidFill>
              </a:rPr>
              <a:t>://example.com/forum/topic.php?method=POST&amp;sid=2013</a:t>
            </a:r>
            <a:endParaRPr lang="bg-BG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POST</a:t>
            </a:r>
          </a:p>
          <a:p>
            <a:pPr marL="0" indent="0">
              <a:buNone/>
            </a:pPr>
            <a:r>
              <a:rPr lang="en-US"/>
              <a:t>2. SEND</a:t>
            </a:r>
          </a:p>
          <a:p>
            <a:pPr marL="0" indent="0">
              <a:buNone/>
            </a:pPr>
            <a:r>
              <a:rPr lang="en-US"/>
              <a:t>3. GET</a:t>
            </a:r>
          </a:p>
          <a:p>
            <a:pPr marL="0" indent="0">
              <a:buNone/>
            </a:pPr>
            <a:r>
              <a:rPr lang="en-US"/>
              <a:t>4. PUSH</a:t>
            </a:r>
          </a:p>
          <a:p>
            <a:pPr marL="0" indent="0">
              <a:buNone/>
            </a:pPr>
            <a:r>
              <a:rPr lang="en-US"/>
              <a:t>5. REQUEST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3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934200" cy="914400"/>
          </a:xfrm>
        </p:spPr>
        <p:txBody>
          <a:bodyPr/>
          <a:lstStyle/>
          <a:p>
            <a:r>
              <a:rPr lang="ru-RU"/>
              <a:t>Какво селектира следния код на jQuery: $("div.intro")?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/>
              <a:t>1. Първият елемент </a:t>
            </a:r>
            <a:r>
              <a:rPr lang="en-GB"/>
              <a:t>div </a:t>
            </a:r>
            <a:r>
              <a:rPr lang="bg-BG"/>
              <a:t>с </a:t>
            </a:r>
            <a:r>
              <a:rPr lang="en-GB"/>
              <a:t>class="intro" </a:t>
            </a:r>
          </a:p>
          <a:p>
            <a:pPr marL="0" indent="0">
              <a:buNone/>
            </a:pPr>
            <a:r>
              <a:rPr lang="en-GB"/>
              <a:t>2. </a:t>
            </a:r>
            <a:r>
              <a:rPr lang="bg-BG"/>
              <a:t>Всички елементи </a:t>
            </a:r>
            <a:r>
              <a:rPr lang="en-GB"/>
              <a:t>div </a:t>
            </a:r>
            <a:r>
              <a:rPr lang="bg-BG"/>
              <a:t>с </a:t>
            </a:r>
            <a:r>
              <a:rPr lang="en-GB"/>
              <a:t>id="intro" </a:t>
            </a:r>
          </a:p>
          <a:p>
            <a:pPr marL="0" indent="0">
              <a:buNone/>
            </a:pPr>
            <a:r>
              <a:rPr lang="en-GB"/>
              <a:t>3. </a:t>
            </a:r>
            <a:r>
              <a:rPr lang="bg-BG"/>
              <a:t>Всички </a:t>
            </a:r>
            <a:r>
              <a:rPr lang="en-GB"/>
              <a:t>div </a:t>
            </a:r>
            <a:r>
              <a:rPr lang="bg-BG"/>
              <a:t>елементи с </a:t>
            </a:r>
            <a:r>
              <a:rPr lang="en-GB"/>
              <a:t>class="intro" </a:t>
            </a:r>
          </a:p>
          <a:p>
            <a:pPr marL="0" indent="0">
              <a:buNone/>
            </a:pPr>
            <a:r>
              <a:rPr lang="en-GB"/>
              <a:t>4. </a:t>
            </a:r>
            <a:r>
              <a:rPr lang="bg-BG"/>
              <a:t>Първият </a:t>
            </a:r>
            <a:r>
              <a:rPr lang="en-GB"/>
              <a:t>div </a:t>
            </a:r>
            <a:r>
              <a:rPr lang="bg-BG"/>
              <a:t>елемент с </a:t>
            </a:r>
            <a:r>
              <a:rPr lang="en-GB"/>
              <a:t>id="intro"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0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XSS </a:t>
            </a:r>
            <a:r>
              <a:rPr lang="bg-BG"/>
              <a:t>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техника позволяваща присвояване на сесийни бисквитки</a:t>
            </a:r>
          </a:p>
          <a:p>
            <a:pPr marL="0" indent="0">
              <a:buNone/>
            </a:pPr>
            <a:r>
              <a:rPr lang="ru-RU"/>
              <a:t>2. разширение на CSS, включващо XML</a:t>
            </a:r>
          </a:p>
          <a:p>
            <a:pPr marL="0" indent="0">
              <a:buNone/>
            </a:pPr>
            <a:r>
              <a:rPr lang="ru-RU"/>
              <a:t>3. техника на писане на php скрипт, подобряваща бързодействието</a:t>
            </a:r>
          </a:p>
          <a:p>
            <a:pPr marL="0" indent="0">
              <a:buNone/>
            </a:pPr>
            <a:r>
              <a:rPr lang="ru-RU"/>
              <a:t>4. библиотека за обработка на графични изображения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545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GB"/>
              <a:t>Captcha?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1. </a:t>
            </a:r>
            <a:r>
              <a:rPr lang="ru-RU"/>
              <a:t>проверка, при която компютърна програма трябва да докаже на човек, че е човек</a:t>
            </a:r>
          </a:p>
          <a:p>
            <a:pPr marL="0" indent="0">
              <a:buNone/>
            </a:pPr>
            <a:r>
              <a:rPr lang="ru-RU" smtClean="0"/>
              <a:t>2. </a:t>
            </a:r>
            <a:r>
              <a:rPr lang="ru-RU"/>
              <a:t>проверка, при която компютърна програма трябва да докаже на компютърна програма, че е човек</a:t>
            </a:r>
          </a:p>
          <a:p>
            <a:pPr marL="0" indent="0">
              <a:buNone/>
            </a:pPr>
            <a:r>
              <a:rPr lang="ru-RU" smtClean="0"/>
              <a:t>3. </a:t>
            </a:r>
            <a:r>
              <a:rPr lang="ru-RU"/>
              <a:t>проверка, при която човек трябва да докаже на човек, че е компютърна </a:t>
            </a:r>
            <a:r>
              <a:rPr lang="ru-RU" smtClean="0"/>
              <a:t>програма</a:t>
            </a:r>
          </a:p>
          <a:p>
            <a:pPr marL="0" indent="0">
              <a:buNone/>
            </a:pPr>
            <a:r>
              <a:rPr lang="ru-RU" smtClean="0"/>
              <a:t>4. </a:t>
            </a:r>
            <a:r>
              <a:rPr lang="ru-RU"/>
              <a:t>проверка, при която човек трябва да докаже на компютърна програма, че е човек</a:t>
            </a:r>
          </a:p>
          <a:p>
            <a:pPr marL="0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6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1143000"/>
          </a:xfrm>
        </p:spPr>
        <p:txBody>
          <a:bodyPr/>
          <a:lstStyle/>
          <a:p>
            <a:r>
              <a:rPr lang="ru-RU"/>
              <a:t>Кой метод на jQuery се използва за скриване на избраните елементи?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hide() </a:t>
            </a:r>
          </a:p>
          <a:p>
            <a:pPr marL="0" indent="0">
              <a:buNone/>
            </a:pPr>
            <a:r>
              <a:rPr lang="en-US"/>
              <a:t>2. visible(false) </a:t>
            </a:r>
          </a:p>
          <a:p>
            <a:pPr marL="0" indent="0">
              <a:buNone/>
            </a:pPr>
            <a:r>
              <a:rPr lang="en-US"/>
              <a:t>3. hidden() </a:t>
            </a:r>
          </a:p>
          <a:p>
            <a:pPr marL="0" indent="0">
              <a:buNone/>
            </a:pPr>
            <a:r>
              <a:rPr lang="en-US"/>
              <a:t>4. display(none)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45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AJAX </a:t>
            </a:r>
            <a:r>
              <a:rPr lang="bg-BG"/>
              <a:t>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програмен език позволяващ бърза комуникация между клиента и сървъра</a:t>
            </a:r>
          </a:p>
          <a:p>
            <a:pPr marL="0" indent="0">
              <a:buNone/>
            </a:pPr>
            <a:r>
              <a:rPr lang="ru-RU"/>
              <a:t>2. код на javascript, който използва обект от клас XMLHttpRequest</a:t>
            </a:r>
          </a:p>
          <a:p>
            <a:pPr marL="0" indent="0">
              <a:buNone/>
            </a:pPr>
            <a:r>
              <a:rPr lang="ru-RU"/>
              <a:t>3. програмен език за управление на шаблони</a:t>
            </a:r>
          </a:p>
          <a:p>
            <a:pPr marL="0" indent="0">
              <a:buNone/>
            </a:pPr>
            <a:r>
              <a:rPr lang="ru-RU"/>
              <a:t>4. програмен език манипулиращ java файлове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8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990600"/>
          </a:xfrm>
        </p:spPr>
        <p:txBody>
          <a:bodyPr/>
          <a:lstStyle/>
          <a:p>
            <a:r>
              <a:rPr lang="ru-RU"/>
              <a:t>Как можем да се свържем към СУБД MySQL в PHP?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mysqli_open(“localhost”,”u”,”p”);</a:t>
            </a:r>
          </a:p>
          <a:p>
            <a:pPr marL="0" indent="0">
              <a:buNone/>
            </a:pPr>
            <a:r>
              <a:rPr lang="en-GB"/>
              <a:t>2. connect_mysql i(“localhost”,”u”,”p”); </a:t>
            </a:r>
          </a:p>
          <a:p>
            <a:pPr marL="0" indent="0">
              <a:buNone/>
            </a:pPr>
            <a:r>
              <a:rPr lang="en-GB"/>
              <a:t>3. mysqli_query (“localhost”,”u”,”p”);</a:t>
            </a:r>
          </a:p>
          <a:p>
            <a:pPr marL="0" indent="0">
              <a:buNone/>
            </a:pPr>
            <a:r>
              <a:rPr lang="en-GB"/>
              <a:t>4. select mysql_db (“localhost”,”u”,”p”);</a:t>
            </a:r>
          </a:p>
          <a:p>
            <a:pPr marL="0" indent="0">
              <a:buNone/>
            </a:pPr>
            <a:r>
              <a:rPr lang="en-GB"/>
              <a:t>5. mysqli_connect (“localhost”,”u”,”p”,”db”);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107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 </a:t>
            </a:r>
            <a:r>
              <a:rPr lang="bg-BG"/>
              <a:t>е субд, която: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изисква да бъде инсталирана с apache server, за да работи</a:t>
            </a:r>
          </a:p>
          <a:p>
            <a:pPr marL="0" indent="0">
              <a:buNone/>
            </a:pPr>
            <a:r>
              <a:rPr lang="ru-RU"/>
              <a:t>2. изисква да бъде инсталирана в комбинация с php и apache server</a:t>
            </a:r>
          </a:p>
          <a:p>
            <a:pPr marL="0" indent="0">
              <a:buNone/>
            </a:pPr>
            <a:r>
              <a:rPr lang="ru-RU"/>
              <a:t>3. изисква phpmyadmin за да работи</a:t>
            </a:r>
          </a:p>
          <a:p>
            <a:pPr marL="0" indent="0">
              <a:buNone/>
            </a:pPr>
            <a:r>
              <a:rPr lang="ru-RU"/>
              <a:t>4. може да работи независимо от Php  и Apache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23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066800"/>
          </a:xfrm>
        </p:spPr>
        <p:txBody>
          <a:bodyPr/>
          <a:lstStyle/>
          <a:p>
            <a:r>
              <a:rPr lang="ru-RU"/>
              <a:t>Кой от изброените е обектно-ориентиран синтаксис за задаване на кодировка UTF8 на конекция: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$mysqli-&gt;set_charset('utf8');</a:t>
            </a:r>
          </a:p>
          <a:p>
            <a:pPr marL="0" indent="0">
              <a:buNone/>
            </a:pPr>
            <a:r>
              <a:rPr lang="en-GB"/>
              <a:t>2. mysqli_set_charset($link, 'utf8');</a:t>
            </a:r>
          </a:p>
          <a:p>
            <a:pPr marL="0" indent="0">
              <a:buNone/>
            </a:pPr>
            <a:r>
              <a:rPr lang="en-GB"/>
              <a:t>3. mysql.set_charset('utf8', $link);</a:t>
            </a:r>
          </a:p>
          <a:p>
            <a:pPr marL="0" indent="0">
              <a:buNone/>
            </a:pPr>
            <a:r>
              <a:rPr lang="en-GB"/>
              <a:t>4. $mysqli.set_charset('utf8');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05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Кое твърдение е вярно?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Smarty </a:t>
            </a:r>
            <a:r>
              <a:rPr lang="bg-BG"/>
              <a:t>използва специфичен синтаксис за изпълнение на цикъл, който се използва в </a:t>
            </a:r>
            <a:r>
              <a:rPr lang="en-GB"/>
              <a:t>php </a:t>
            </a:r>
            <a:r>
              <a:rPr lang="bg-BG"/>
              <a:t>файловете.</a:t>
            </a:r>
          </a:p>
          <a:p>
            <a:pPr marL="0" indent="0">
              <a:buNone/>
            </a:pPr>
            <a:r>
              <a:rPr lang="bg-BG"/>
              <a:t>2. </a:t>
            </a:r>
            <a:r>
              <a:rPr lang="en-GB"/>
              <a:t>Smarty </a:t>
            </a:r>
            <a:r>
              <a:rPr lang="bg-BG"/>
              <a:t>използва специфичен синтаксис за изпълнение на цикъл, който се използва в </a:t>
            </a:r>
            <a:r>
              <a:rPr lang="en-GB"/>
              <a:t>tpl </a:t>
            </a:r>
            <a:r>
              <a:rPr lang="bg-BG"/>
              <a:t>файловете.</a:t>
            </a:r>
          </a:p>
          <a:p>
            <a:pPr marL="0" indent="0">
              <a:buNone/>
            </a:pPr>
            <a:r>
              <a:rPr lang="bg-BG"/>
              <a:t>3. </a:t>
            </a:r>
            <a:r>
              <a:rPr lang="en-GB"/>
              <a:t>Smarty </a:t>
            </a:r>
            <a:r>
              <a:rPr lang="bg-BG"/>
              <a:t>използва специфичен синтаксис за изпълнение на цикъл, който се използва в библиотечните му файлове.</a:t>
            </a:r>
          </a:p>
        </p:txBody>
      </p:sp>
    </p:spTree>
    <p:extLst>
      <p:ext uri="{BB962C8B-B14F-4D97-AF65-F5344CB8AC3E}">
        <p14:creationId xmlns:p14="http://schemas.microsoft.com/office/powerpoint/2010/main" val="402125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800" cy="990600"/>
          </a:xfrm>
        </p:spPr>
        <p:txBody>
          <a:bodyPr/>
          <a:lstStyle/>
          <a:p>
            <a:r>
              <a:rPr lang="ru-RU"/>
              <a:t/>
            </a:r>
            <a:br>
              <a:rPr lang="ru-RU"/>
            </a:br>
            <a:r>
              <a:rPr lang="ru-RU"/>
              <a:t>При използване на Smarty, темплейтите се записват в: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1. папката templates </a:t>
            </a:r>
          </a:p>
          <a:p>
            <a:pPr marL="0" indent="0">
              <a:buNone/>
            </a:pPr>
            <a:r>
              <a:rPr lang="ru-RU"/>
              <a:t>2. папката templates_c</a:t>
            </a:r>
          </a:p>
          <a:p>
            <a:pPr marL="0" indent="0">
              <a:buNone/>
            </a:pPr>
            <a:r>
              <a:rPr lang="ru-RU"/>
              <a:t>3. в която и да е от двете папки</a:t>
            </a:r>
          </a:p>
          <a:p>
            <a:pPr marL="0" indent="0">
              <a:buNone/>
            </a:pPr>
            <a:r>
              <a:rPr lang="ru-RU"/>
              <a:t>4. папката configs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8313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821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PowerPoint Presentation</vt:lpstr>
      <vt:lpstr>Какво селектира следния код на jQuery: $("div.intro")?</vt:lpstr>
      <vt:lpstr>Кой метод на jQuery се използва за скриване на избраните елементи?</vt:lpstr>
      <vt:lpstr>AJAX е</vt:lpstr>
      <vt:lpstr>Как можем да се свържем към СУБД MySQL в PHP?</vt:lpstr>
      <vt:lpstr>MySQL е субд, която:</vt:lpstr>
      <vt:lpstr>Кой от изброените е обектно-ориентиран синтаксис за задаване на кодировка UTF8 на конекция:</vt:lpstr>
      <vt:lpstr>Кое твърдение е вярно?</vt:lpstr>
      <vt:lpstr> При използване на Smarty, темплейтите се записват в:</vt:lpstr>
      <vt:lpstr>Чрез кой инструмент, потребител въвел правилно име и парола придобива право на достъп до защитените страници на сайта Ви?</vt:lpstr>
      <vt:lpstr>Изберете грешния начин за добавяне на "Петър" като елемент в масива $studenti, при положение, че вече масивът е дефиниран $studenti =array();</vt:lpstr>
      <vt:lpstr>Кодът на PHP се огражда с:</vt:lpstr>
      <vt:lpstr>Какво е необходимо за унищожаване на сесия в PHP:</vt:lpstr>
      <vt:lpstr>Кое НЕ Е валидно име на променлива в PHP?</vt:lpstr>
      <vt:lpstr>При качване на файлове на сървъра чрез html форма:</vt:lpstr>
      <vt:lpstr>Когато се използва метод POST данните се показват в URL:</vt:lpstr>
      <vt:lpstr>По признака последователност на заявките и отговорите, протоколите могат да се разделят на</vt:lpstr>
      <vt:lpstr>Кой от следните инструменти НЕ се използва за конфигурация на Apache server</vt:lpstr>
      <vt:lpstr>По кой метод се предават данните при следния URL-адрес? http://example.com/forum/topic.php?method=POST&amp;sid=2013</vt:lpstr>
      <vt:lpstr>XSS е:</vt:lpstr>
      <vt:lpstr>Какво е Captcha?</vt:lpstr>
    </vt:vector>
  </TitlesOfParts>
  <Company>Qualcomm,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JohnySmith</dc:creator>
  <cp:lastModifiedBy>User</cp:lastModifiedBy>
  <cp:revision>456</cp:revision>
  <dcterms:created xsi:type="dcterms:W3CDTF">2008-09-22T17:22:42Z</dcterms:created>
  <dcterms:modified xsi:type="dcterms:W3CDTF">2017-01-05T14:39:44Z</dcterms:modified>
</cp:coreProperties>
</file>