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8" r:id="rId3"/>
    <p:sldId id="314" r:id="rId4"/>
    <p:sldId id="347" r:id="rId5"/>
    <p:sldId id="348" r:id="rId6"/>
    <p:sldId id="349" r:id="rId7"/>
    <p:sldId id="352" r:id="rId8"/>
    <p:sldId id="351" r:id="rId9"/>
    <p:sldId id="350" r:id="rId10"/>
    <p:sldId id="355" r:id="rId11"/>
    <p:sldId id="354" r:id="rId12"/>
    <p:sldId id="353" r:id="rId13"/>
    <p:sldId id="356" r:id="rId14"/>
    <p:sldId id="359" r:id="rId15"/>
    <p:sldId id="357" r:id="rId16"/>
    <p:sldId id="358" r:id="rId17"/>
    <p:sldId id="328" r:id="rId18"/>
    <p:sldId id="327" r:id="rId19"/>
    <p:sldId id="329" r:id="rId20"/>
    <p:sldId id="330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3" r:id="rId32"/>
    <p:sldId id="344" r:id="rId33"/>
    <p:sldId id="345" r:id="rId34"/>
    <p:sldId id="346" r:id="rId35"/>
    <p:sldId id="33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341"/>
    <a:srgbClr val="26788B"/>
    <a:srgbClr val="000099"/>
    <a:srgbClr val="8F0F0C"/>
    <a:srgbClr val="2678BD"/>
    <a:srgbClr val="EBC200"/>
    <a:srgbClr val="166B0E"/>
    <a:srgbClr val="29D31B"/>
    <a:srgbClr val="0009A6"/>
    <a:srgbClr val="000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3833" autoAdjust="0"/>
  </p:normalViewPr>
  <p:slideViewPr>
    <p:cSldViewPr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Автоматична защита от </a:t>
            </a:r>
            <a:r>
              <a:rPr lang="en-US" dirty="0"/>
              <a:t>CSRF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Автоматична защита от </a:t>
            </a:r>
            <a:r>
              <a:rPr lang="en-US" dirty="0"/>
              <a:t>CSRF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3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Автоматична защита от </a:t>
            </a:r>
            <a:r>
              <a:rPr lang="en-US" dirty="0"/>
              <a:t>CSRF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Автоматична защита от </a:t>
            </a:r>
            <a:r>
              <a:rPr lang="en-US" dirty="0"/>
              <a:t>CSRF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003_f_interio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5613"/>
            <a:ext cx="3962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180092" y="606623"/>
            <a:ext cx="506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fld id="{8EE5A1D1-2C50-45C9-911C-9FAF6516CDFE}" type="slidenum"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eaLnBrk="0" hangingPunct="0"/>
              <a:t>‹#›</a:t>
            </a:fld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6477000" y="6110287"/>
            <a:ext cx="2286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bg-BG" sz="800" dirty="0">
                <a:solidFill>
                  <a:schemeClr val="bg1"/>
                </a:solidFill>
                <a:cs typeface="Tahoma" pitchFamily="34" charset="0"/>
              </a:rPr>
              <a:t>ИКОНОМИЧЕСКИ УНИВЕРСИТЕТ - ВАРНА</a:t>
            </a:r>
            <a:endParaRPr lang="en-US" sz="800" dirty="0">
              <a:solidFill>
                <a:schemeClr val="bg1"/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003_f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2000" y="2079004"/>
            <a:ext cx="7620000" cy="12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ts val="30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  <a:latin typeface="Calibri" pitchFamily="34" charset="0"/>
              </a:rPr>
              <a:t>MVC </a:t>
            </a:r>
            <a:br>
              <a:rPr lang="en-US" sz="36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pitchFamily="34" charset="0"/>
              </a:rPr>
              <a:t>Laravel Routs</a:t>
            </a:r>
            <a:br>
              <a:rPr lang="en-US" sz="36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pitchFamily="34" charset="0"/>
              </a:rPr>
              <a:t>Laravel Collective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619171" y="3429000"/>
            <a:ext cx="3762829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algn="r" eaLnBrk="1" hangingPunct="1">
              <a:lnSpc>
                <a:spcPct val="90000"/>
              </a:lnSpc>
            </a:pPr>
            <a:r>
              <a:rPr lang="bg-BG" dirty="0"/>
              <a:t>гл. ас. д-р Иван Куюмджиев</a:t>
            </a:r>
          </a:p>
          <a:p>
            <a:pPr marL="609600" indent="-609600" algn="r" eaLnBrk="1" hangingPunct="1">
              <a:lnSpc>
                <a:spcPct val="90000"/>
              </a:lnSpc>
            </a:pPr>
            <a:r>
              <a:rPr lang="bg-BG" dirty="0"/>
              <a:t>каб.510</a:t>
            </a:r>
          </a:p>
          <a:p>
            <a:pPr marL="609600" indent="-609600" algn="r" eaLnBrk="1" hangingPunct="1">
              <a:lnSpc>
                <a:spcPct val="90000"/>
              </a:lnSpc>
            </a:pPr>
            <a:r>
              <a:rPr lang="en-US" dirty="0"/>
              <a:t>ivan.ognyanov@gmail.com</a:t>
            </a:r>
            <a:endParaRPr lang="bg-BG" dirty="0"/>
          </a:p>
          <a:p>
            <a:pPr marL="609600" indent="-609600" algn="r" eaLnBrk="1" hangingPunct="1">
              <a:lnSpc>
                <a:spcPct val="90000"/>
              </a:lnSpc>
            </a:pPr>
            <a:r>
              <a:rPr lang="bg-BG" sz="1200" dirty="0"/>
              <a:t>ivan_ognyanov@ue-varna.bg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48000" y="3351212"/>
            <a:ext cx="563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http://p0.storage.canalblog.com/07/66/388561/213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2362200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Прихващане на елементи от </a:t>
            </a:r>
            <a:r>
              <a:rPr lang="en-US" dirty="0"/>
              <a:t>URL </a:t>
            </a:r>
            <a:r>
              <a:rPr lang="bg-BG" dirty="0"/>
              <a:t>адреса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Route::get('user/{id}', function ($id)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return 'User '.$id;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});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7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Броят</a:t>
            </a:r>
            <a:r>
              <a:rPr lang="ru-RU" dirty="0"/>
              <a:t> на параметрите не е ограничен:</a:t>
            </a: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Route::get('posts/{post}/comments/{comment}', function ($</a:t>
            </a:r>
            <a:r>
              <a:rPr lang="en-US" dirty="0" err="1">
                <a:solidFill>
                  <a:srgbClr val="00B050"/>
                </a:solidFill>
              </a:rPr>
              <a:t>postId</a:t>
            </a:r>
            <a:r>
              <a:rPr lang="en-US" dirty="0">
                <a:solidFill>
                  <a:srgbClr val="00B050"/>
                </a:solidFill>
              </a:rPr>
              <a:t>, $</a:t>
            </a:r>
            <a:r>
              <a:rPr lang="en-US" dirty="0" err="1">
                <a:solidFill>
                  <a:srgbClr val="00B050"/>
                </a:solidFill>
              </a:rPr>
              <a:t>commentId</a:t>
            </a:r>
            <a:r>
              <a:rPr lang="en-US" dirty="0">
                <a:solidFill>
                  <a:srgbClr val="00B05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});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/>
              <a:t>Параметрите винаги се ограждат в {} и имената им съдържат само букви и долна черта.</a:t>
            </a:r>
          </a:p>
          <a:p>
            <a:pPr marL="0" indent="0">
              <a:buNone/>
            </a:pPr>
            <a:r>
              <a:rPr lang="bg-BG" dirty="0"/>
              <a:t>Параметрите се подават на функцията или контролера според реда на изписване - имената им не са от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20624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200" dirty="0"/>
              <a:t>Ако някой от параметрите е незадължителен то след името му се пише </a:t>
            </a:r>
            <a:r>
              <a:rPr lang="bg-BG" sz="2200" dirty="0">
                <a:solidFill>
                  <a:srgbClr val="00B050"/>
                </a:solidFill>
              </a:rPr>
              <a:t>?</a:t>
            </a:r>
            <a:r>
              <a:rPr lang="bg-BG" sz="2200" dirty="0"/>
              <a:t>. В </a:t>
            </a:r>
            <a:r>
              <a:rPr lang="bg-BG" sz="2200" dirty="0" err="1"/>
              <a:t>колбек</a:t>
            </a:r>
            <a:r>
              <a:rPr lang="bg-BG" sz="2200" dirty="0"/>
              <a:t> функцията или контролера следва да се дефинира стойност по подразбиране за този параметър. Например: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Route::get('user/{name</a:t>
            </a:r>
            <a:r>
              <a:rPr lang="en-US" sz="2200" dirty="0">
                <a:solidFill>
                  <a:srgbClr val="FF0000"/>
                </a:solidFill>
              </a:rPr>
              <a:t>?</a:t>
            </a:r>
            <a:r>
              <a:rPr lang="en-US" sz="2200" dirty="0">
                <a:solidFill>
                  <a:srgbClr val="00B050"/>
                </a:solidFill>
              </a:rPr>
              <a:t>}', function </a:t>
            </a:r>
            <a:r>
              <a:rPr lang="en-US" sz="2200" dirty="0">
                <a:solidFill>
                  <a:srgbClr val="FF0000"/>
                </a:solidFill>
              </a:rPr>
              <a:t>($name = null</a:t>
            </a:r>
            <a:r>
              <a:rPr lang="en-US" sz="2200" dirty="0">
                <a:solidFill>
                  <a:srgbClr val="00B05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return $name;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});</a:t>
            </a: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Route::get('user/{name</a:t>
            </a:r>
            <a:r>
              <a:rPr lang="en-US" sz="2200" dirty="0">
                <a:solidFill>
                  <a:srgbClr val="FF0000"/>
                </a:solidFill>
              </a:rPr>
              <a:t>?</a:t>
            </a:r>
            <a:r>
              <a:rPr lang="en-US" sz="2200" dirty="0">
                <a:solidFill>
                  <a:srgbClr val="00B050"/>
                </a:solidFill>
              </a:rPr>
              <a:t>}', function </a:t>
            </a:r>
            <a:r>
              <a:rPr lang="en-US" sz="2200" dirty="0">
                <a:solidFill>
                  <a:srgbClr val="FF0000"/>
                </a:solidFill>
              </a:rPr>
              <a:t>($name = 'John'</a:t>
            </a:r>
            <a:r>
              <a:rPr lang="en-US" sz="2200" dirty="0">
                <a:solidFill>
                  <a:srgbClr val="00B05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return $name;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});</a:t>
            </a:r>
            <a:endParaRPr lang="bg-BG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200" dirty="0"/>
              <a:t>Задаване на регулярен израз на който да отговаря параметъра - с WHERE 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Route::get('user/{</a:t>
            </a:r>
            <a:r>
              <a:rPr lang="en-US" sz="2200" dirty="0">
                <a:solidFill>
                  <a:srgbClr val="FF0000"/>
                </a:solidFill>
              </a:rPr>
              <a:t>id</a:t>
            </a:r>
            <a:r>
              <a:rPr lang="en-US" sz="2200" dirty="0">
                <a:solidFill>
                  <a:srgbClr val="00B050"/>
                </a:solidFill>
              </a:rPr>
              <a:t>}/{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>
                <a:solidFill>
                  <a:srgbClr val="00B050"/>
                </a:solidFill>
              </a:rPr>
              <a:t>}', function (</a:t>
            </a:r>
            <a:r>
              <a:rPr lang="en-US" sz="2200" dirty="0">
                <a:solidFill>
                  <a:srgbClr val="FF0000"/>
                </a:solidFill>
              </a:rPr>
              <a:t>$id</a:t>
            </a:r>
            <a:r>
              <a:rPr lang="en-US" sz="2200" dirty="0">
                <a:solidFill>
                  <a:srgbClr val="00B050"/>
                </a:solidFill>
              </a:rPr>
              <a:t>, </a:t>
            </a:r>
            <a:r>
              <a:rPr lang="en-US" sz="2200" dirty="0">
                <a:solidFill>
                  <a:srgbClr val="FF0000"/>
                </a:solidFill>
              </a:rPr>
              <a:t>$name</a:t>
            </a:r>
            <a:r>
              <a:rPr lang="en-US" sz="2200" dirty="0">
                <a:solidFill>
                  <a:srgbClr val="00B05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//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})-&gt;where(['</a:t>
            </a:r>
            <a:r>
              <a:rPr lang="en-US" sz="2200" dirty="0">
                <a:solidFill>
                  <a:srgbClr val="FF0000"/>
                </a:solidFill>
              </a:rPr>
              <a:t>id</a:t>
            </a:r>
            <a:r>
              <a:rPr lang="en-US" sz="2200" dirty="0">
                <a:solidFill>
                  <a:srgbClr val="00B050"/>
                </a:solidFill>
              </a:rPr>
              <a:t>' =&gt; '</a:t>
            </a:r>
            <a:r>
              <a:rPr lang="en-US" sz="2200" dirty="0">
                <a:solidFill>
                  <a:srgbClr val="FF0000"/>
                </a:solidFill>
              </a:rPr>
              <a:t>[0-9]+</a:t>
            </a:r>
            <a:r>
              <a:rPr lang="en-US" sz="2200" dirty="0">
                <a:solidFill>
                  <a:srgbClr val="00B050"/>
                </a:solidFill>
              </a:rPr>
              <a:t>', '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>
                <a:solidFill>
                  <a:srgbClr val="00B050"/>
                </a:solidFill>
              </a:rPr>
              <a:t>' =&gt; '</a:t>
            </a:r>
            <a:r>
              <a:rPr lang="en-US" sz="2200" dirty="0">
                <a:solidFill>
                  <a:srgbClr val="FF0000"/>
                </a:solidFill>
              </a:rPr>
              <a:t>[a-z]+</a:t>
            </a:r>
            <a:r>
              <a:rPr lang="en-US" sz="2200" dirty="0">
                <a:solidFill>
                  <a:srgbClr val="00B050"/>
                </a:solidFill>
              </a:rPr>
              <a:t>']);</a:t>
            </a:r>
            <a:endParaRPr lang="bg-BG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8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200" dirty="0">
                <a:solidFill>
                  <a:schemeClr val="tx2"/>
                </a:solidFill>
              </a:rPr>
              <a:t>Задаването на синонимно име на пътя спестява време при използването му</a:t>
            </a:r>
          </a:p>
          <a:p>
            <a:pPr marL="0" indent="0">
              <a:buNone/>
            </a:pPr>
            <a:endParaRPr lang="bg-BG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200" dirty="0" err="1">
                <a:solidFill>
                  <a:srgbClr val="00B050"/>
                </a:solidFill>
              </a:rPr>
              <a:t>Route</a:t>
            </a:r>
            <a:r>
              <a:rPr lang="ru-RU" sz="2200" dirty="0">
                <a:solidFill>
                  <a:srgbClr val="00B050"/>
                </a:solidFill>
              </a:rPr>
              <a:t>::</a:t>
            </a:r>
            <a:r>
              <a:rPr lang="ru-RU" sz="2200" dirty="0" err="1">
                <a:solidFill>
                  <a:srgbClr val="00B050"/>
                </a:solidFill>
              </a:rPr>
              <a:t>get</a:t>
            </a:r>
            <a:r>
              <a:rPr lang="ru-RU" sz="2200" dirty="0">
                <a:solidFill>
                  <a:srgbClr val="00B050"/>
                </a:solidFill>
              </a:rPr>
              <a:t>('</a:t>
            </a:r>
            <a:r>
              <a:rPr lang="ru-RU" sz="2200" dirty="0" err="1">
                <a:solidFill>
                  <a:srgbClr val="00B050"/>
                </a:solidFill>
              </a:rPr>
              <a:t>user</a:t>
            </a:r>
            <a:r>
              <a:rPr lang="ru-RU" sz="2200" dirty="0">
                <a:solidFill>
                  <a:srgbClr val="00B050"/>
                </a:solidFill>
              </a:rPr>
              <a:t>/</a:t>
            </a:r>
            <a:r>
              <a:rPr lang="ru-RU" sz="2200" dirty="0" err="1">
                <a:solidFill>
                  <a:srgbClr val="00B050"/>
                </a:solidFill>
              </a:rPr>
              <a:t>profile</a:t>
            </a:r>
            <a:r>
              <a:rPr lang="ru-RU" sz="2200" dirty="0">
                <a:solidFill>
                  <a:srgbClr val="00B050"/>
                </a:solidFill>
              </a:rPr>
              <a:t>', '</a:t>
            </a:r>
            <a:r>
              <a:rPr lang="ru-RU" sz="2200" dirty="0" err="1">
                <a:solidFill>
                  <a:srgbClr val="00B050"/>
                </a:solidFill>
              </a:rPr>
              <a:t>UserProfileController@show</a:t>
            </a:r>
            <a:r>
              <a:rPr lang="ru-RU" sz="2200" dirty="0">
                <a:solidFill>
                  <a:srgbClr val="00B050"/>
                </a:solidFill>
              </a:rPr>
              <a:t>')</a:t>
            </a:r>
            <a:r>
              <a:rPr lang="ru-RU" sz="2200" dirty="0">
                <a:solidFill>
                  <a:srgbClr val="FF0000"/>
                </a:solidFill>
              </a:rPr>
              <a:t>-&gt;</a:t>
            </a:r>
            <a:r>
              <a:rPr lang="ru-RU" sz="2200" dirty="0" err="1">
                <a:solidFill>
                  <a:srgbClr val="FF0000"/>
                </a:solidFill>
              </a:rPr>
              <a:t>name</a:t>
            </a:r>
            <a:r>
              <a:rPr lang="ru-RU" sz="2200" dirty="0">
                <a:solidFill>
                  <a:srgbClr val="FF0000"/>
                </a:solidFill>
              </a:rPr>
              <a:t>('</a:t>
            </a:r>
            <a:r>
              <a:rPr lang="ru-RU" sz="2200" dirty="0" err="1">
                <a:solidFill>
                  <a:srgbClr val="FF0000"/>
                </a:solidFill>
              </a:rPr>
              <a:t>profile</a:t>
            </a:r>
            <a:r>
              <a:rPr lang="ru-RU" sz="2200" dirty="0">
                <a:solidFill>
                  <a:srgbClr val="FF0000"/>
                </a:solidFill>
              </a:rPr>
              <a:t>’)</a:t>
            </a:r>
            <a:r>
              <a:rPr lang="ru-RU" sz="22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2200">
                <a:solidFill>
                  <a:schemeClr val="tx2"/>
                </a:solidFill>
              </a:rPr>
              <a:t>Друг </a:t>
            </a:r>
            <a:r>
              <a:rPr lang="ru-RU" sz="2200" dirty="0">
                <a:solidFill>
                  <a:schemeClr val="tx2"/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Route::get('admin/pages/{id}/edit', [</a:t>
            </a:r>
            <a:r>
              <a:rPr lang="en-US" sz="2200" dirty="0">
                <a:solidFill>
                  <a:srgbClr val="FF0000"/>
                </a:solidFill>
              </a:rPr>
              <a:t>'as' =&gt; '</a:t>
            </a:r>
            <a:r>
              <a:rPr lang="en-US" sz="2200" dirty="0" err="1">
                <a:solidFill>
                  <a:srgbClr val="FF0000"/>
                </a:solidFill>
              </a:rPr>
              <a:t>page.edit</a:t>
            </a:r>
            <a:r>
              <a:rPr lang="en-US" sz="2200" dirty="0">
                <a:solidFill>
                  <a:srgbClr val="FF0000"/>
                </a:solidFill>
              </a:rPr>
              <a:t>'</a:t>
            </a:r>
            <a:r>
              <a:rPr lang="en-US" sz="2200" dirty="0">
                <a:solidFill>
                  <a:srgbClr val="00B050"/>
                </a:solidFill>
              </a:rPr>
              <a:t>, 'uses' =&gt; '</a:t>
            </a:r>
            <a:r>
              <a:rPr lang="en-US" sz="2200" dirty="0" err="1">
                <a:solidFill>
                  <a:srgbClr val="00B050"/>
                </a:solidFill>
              </a:rPr>
              <a:t>PageController@edit</a:t>
            </a:r>
            <a:r>
              <a:rPr lang="en-US" sz="2200" dirty="0">
                <a:solidFill>
                  <a:srgbClr val="00B050"/>
                </a:solidFill>
              </a:rPr>
              <a:t>‘]);</a:t>
            </a:r>
            <a:endParaRPr lang="bg-BG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2"/>
                </a:solidFill>
              </a:rPr>
              <a:t>За генериране на линк към този адрес има два варианта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B050"/>
                </a:solidFill>
              </a:rPr>
              <a:t>url</a:t>
            </a:r>
            <a:r>
              <a:rPr lang="en-US" sz="2200" dirty="0">
                <a:solidFill>
                  <a:srgbClr val="00B050"/>
                </a:solidFill>
              </a:rPr>
              <a:t>("admin/pages/{$id}/edit") </a:t>
            </a:r>
            <a:endParaRPr lang="bg-BG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route('</a:t>
            </a:r>
            <a:r>
              <a:rPr lang="en-US" sz="2200" dirty="0" err="1">
                <a:solidFill>
                  <a:srgbClr val="00B050"/>
                </a:solidFill>
              </a:rPr>
              <a:t>page.edit</a:t>
            </a:r>
            <a:r>
              <a:rPr lang="en-US" sz="2200" dirty="0">
                <a:solidFill>
                  <a:srgbClr val="00B050"/>
                </a:solidFill>
              </a:rPr>
              <a:t>',  ['id' =&gt; 1])</a:t>
            </a:r>
            <a:endParaRPr lang="bg-BG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1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 err="1">
                <a:solidFill>
                  <a:srgbClr val="00B050"/>
                </a:solidFill>
              </a:rPr>
              <a:t>nest</a:t>
            </a:r>
            <a:r>
              <a:rPr lang="ru-RU" sz="2200" dirty="0">
                <a:solidFill>
                  <a:srgbClr val="00B050"/>
                </a:solidFill>
              </a:rPr>
              <a:t> - </a:t>
            </a:r>
            <a:r>
              <a:rPr lang="bg-BG" sz="2200" dirty="0">
                <a:solidFill>
                  <a:schemeClr val="tx2"/>
                </a:solidFill>
              </a:rPr>
              <a:t>може да подаде директно от пътя масиви, както и шаблони, които да се запишат на мястото на променливите в извиквания изглед</a:t>
            </a:r>
          </a:p>
          <a:p>
            <a:pPr marL="0" indent="0">
              <a:buNone/>
            </a:pPr>
            <a:endParaRPr lang="ru-RU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return view('about')-&gt;with('id', $id)-&gt;</a:t>
            </a:r>
            <a:r>
              <a:rPr lang="en-US" sz="2200" dirty="0">
                <a:solidFill>
                  <a:srgbClr val="FF0000"/>
                </a:solidFill>
              </a:rPr>
              <a:t>nest('nav', '</a:t>
            </a:r>
            <a:r>
              <a:rPr lang="en-US" sz="2200" dirty="0" err="1">
                <a:solidFill>
                  <a:srgbClr val="FF0000"/>
                </a:solidFill>
              </a:rPr>
              <a:t>layouts.test</a:t>
            </a:r>
            <a:r>
              <a:rPr lang="en-US" sz="2200" dirty="0">
                <a:solidFill>
                  <a:srgbClr val="FF0000"/>
                </a:solidFill>
              </a:rPr>
              <a:t>‘)</a:t>
            </a:r>
            <a:r>
              <a:rPr lang="en-US" sz="22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endParaRPr lang="bg-BG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2"/>
                </a:solidFill>
              </a:rPr>
              <a:t>На променливата </a:t>
            </a:r>
            <a:r>
              <a:rPr lang="en-US" sz="2200" dirty="0">
                <a:solidFill>
                  <a:srgbClr val="FF0000"/>
                </a:solidFill>
              </a:rPr>
              <a:t>nav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bg-BG" sz="2200" dirty="0">
                <a:solidFill>
                  <a:schemeClr val="tx2"/>
                </a:solidFill>
              </a:rPr>
              <a:t>ще се подаде съдържанието на файла </a:t>
            </a:r>
            <a:r>
              <a:rPr lang="en-US" sz="2200" dirty="0" err="1">
                <a:solidFill>
                  <a:srgbClr val="FF0000"/>
                </a:solidFill>
              </a:rPr>
              <a:t>test.php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bg-BG" sz="2200" dirty="0">
                <a:solidFill>
                  <a:schemeClr val="tx2"/>
                </a:solidFill>
              </a:rPr>
              <a:t>или </a:t>
            </a:r>
            <a:r>
              <a:rPr lang="en-US" sz="2200" dirty="0" err="1">
                <a:solidFill>
                  <a:schemeClr val="tx2"/>
                </a:solidFill>
              </a:rPr>
              <a:t>test.blade.php</a:t>
            </a:r>
            <a:r>
              <a:rPr lang="en-US" sz="2200" dirty="0">
                <a:solidFill>
                  <a:schemeClr val="tx2"/>
                </a:solidFill>
              </a:rPr>
              <a:t>) </a:t>
            </a:r>
            <a:r>
              <a:rPr lang="bg-BG" sz="2200" dirty="0">
                <a:solidFill>
                  <a:schemeClr val="tx2"/>
                </a:solidFill>
              </a:rPr>
              <a:t>от папката </a:t>
            </a:r>
            <a:r>
              <a:rPr lang="en-US" sz="2200" dirty="0">
                <a:solidFill>
                  <a:schemeClr val="tx2"/>
                </a:solidFill>
              </a:rPr>
              <a:t>layouts</a:t>
            </a:r>
            <a:endParaRPr lang="bg-BG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6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създаване на форми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5DFD2-8E60-4BB6-90E8-0E5AC631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7574332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1. Да се промени текущата директория в </a:t>
            </a:r>
            <a:r>
              <a:rPr lang="en-US" dirty="0"/>
              <a:t>CMD </a:t>
            </a:r>
            <a:r>
              <a:rPr lang="bg-BG" dirty="0"/>
              <a:t>до тази на проекта и 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composer require "</a:t>
            </a:r>
            <a:r>
              <a:rPr lang="en-US" dirty="0" err="1">
                <a:solidFill>
                  <a:srgbClr val="00B050"/>
                </a:solidFill>
              </a:rPr>
              <a:t>laravelcollective</a:t>
            </a:r>
            <a:r>
              <a:rPr lang="en-US" dirty="0">
                <a:solidFill>
                  <a:srgbClr val="00B050"/>
                </a:solidFill>
              </a:rPr>
              <a:t>/html":"^5.4.0"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bg-BG" dirty="0"/>
              <a:t>В  </a:t>
            </a:r>
            <a:r>
              <a:rPr lang="en-US" dirty="0"/>
              <a:t>config/</a:t>
            </a:r>
            <a:r>
              <a:rPr lang="en-US" dirty="0" err="1"/>
              <a:t>app.php</a:t>
            </a:r>
            <a:r>
              <a:rPr lang="en-US" dirty="0"/>
              <a:t> </a:t>
            </a:r>
            <a:r>
              <a:rPr lang="bg-BG" dirty="0"/>
              <a:t>се добавя</a:t>
            </a:r>
          </a:p>
          <a:p>
            <a:pPr marL="0" indent="0">
              <a:buNone/>
            </a:pPr>
            <a:r>
              <a:rPr lang="bg-BG" dirty="0"/>
              <a:t>първо в секцията с </a:t>
            </a:r>
            <a:r>
              <a:rPr lang="en-US" dirty="0"/>
              <a:t>providers</a:t>
            </a:r>
          </a:p>
          <a:p>
            <a:pPr marL="0" indent="0">
              <a:buNone/>
            </a:pPr>
            <a:r>
              <a:rPr lang="en-US" dirty="0"/>
              <a:t> 'providers' =&gt; [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Collective\Html\</a:t>
            </a:r>
            <a:r>
              <a:rPr lang="en-US" dirty="0" err="1">
                <a:solidFill>
                  <a:srgbClr val="00B050"/>
                </a:solidFill>
              </a:rPr>
              <a:t>HtmlServiceProvider</a:t>
            </a:r>
            <a:r>
              <a:rPr lang="en-US" dirty="0">
                <a:solidFill>
                  <a:srgbClr val="00B050"/>
                </a:solidFill>
              </a:rPr>
              <a:t>::class,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  ],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9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след това в синонимите:</a:t>
            </a:r>
          </a:p>
          <a:p>
            <a:pPr marL="0" indent="0">
              <a:buNone/>
            </a:pPr>
            <a:r>
              <a:rPr lang="bg-BG" dirty="0"/>
              <a:t>  '</a:t>
            </a:r>
            <a:r>
              <a:rPr lang="en-US" dirty="0"/>
              <a:t>aliases' =&gt; [</a:t>
            </a:r>
          </a:p>
          <a:p>
            <a:pPr marL="0" indent="0">
              <a:buNone/>
            </a:pPr>
            <a:r>
              <a:rPr lang="en-US" dirty="0"/>
              <a:t> 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'Form' =&gt; Collective\Html\</a:t>
            </a:r>
            <a:r>
              <a:rPr lang="en-US" dirty="0" err="1">
                <a:solidFill>
                  <a:srgbClr val="00B050"/>
                </a:solidFill>
              </a:rPr>
              <a:t>FormFacade</a:t>
            </a:r>
            <a:r>
              <a:rPr lang="en-US" dirty="0">
                <a:solidFill>
                  <a:srgbClr val="00B050"/>
                </a:solidFill>
              </a:rPr>
              <a:t>::class,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'Html' =&gt; Collective\Html\</a:t>
            </a:r>
            <a:r>
              <a:rPr lang="en-US" dirty="0" err="1">
                <a:solidFill>
                  <a:srgbClr val="00B050"/>
                </a:solidFill>
              </a:rPr>
              <a:t>HtmlFacade</a:t>
            </a:r>
            <a:r>
              <a:rPr lang="en-US" dirty="0">
                <a:solidFill>
                  <a:srgbClr val="00B050"/>
                </a:solidFill>
              </a:rPr>
              <a:t>::class,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],</a:t>
            </a:r>
          </a:p>
        </p:txBody>
      </p:sp>
    </p:spTree>
    <p:extLst>
      <p:ext uri="{BB962C8B-B14F-4D97-AF65-F5344CB8AC3E}">
        <p14:creationId xmlns:p14="http://schemas.microsoft.com/office/powerpoint/2010/main" val="252448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управление на линкове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bg-BG" dirty="0"/>
              <a:t>Управлението на линковете на сайта се извършва чрез </a:t>
            </a:r>
            <a:r>
              <a:rPr lang="bg-BG" dirty="0" err="1"/>
              <a:t>т.нар</a:t>
            </a:r>
            <a:r>
              <a:rPr lang="bg-BG" dirty="0"/>
              <a:t> </a:t>
            </a:r>
            <a:r>
              <a:rPr lang="bg-BG" dirty="0" err="1">
                <a:solidFill>
                  <a:srgbClr val="00B050"/>
                </a:solidFill>
              </a:rPr>
              <a:t>рутиране</a:t>
            </a:r>
            <a:r>
              <a:rPr lang="bg-BG" dirty="0"/>
              <a:t> (</a:t>
            </a:r>
            <a:r>
              <a:rPr lang="bg-BG" dirty="0" err="1"/>
              <a:t>маршрутизиране</a:t>
            </a:r>
            <a:r>
              <a:rPr lang="bg-BG" dirty="0"/>
              <a:t>). Линковете могат да бъдат създавани като се използва вградения </a:t>
            </a:r>
            <a:r>
              <a:rPr lang="en-US" dirty="0"/>
              <a:t>HTML </a:t>
            </a:r>
            <a:r>
              <a:rPr lang="bg-BG" dirty="0"/>
              <a:t>помощник</a:t>
            </a:r>
            <a:r>
              <a:rPr lang="en-US" dirty="0"/>
              <a:t> (https://laravel.com/docs/5.7/helpers)</a:t>
            </a:r>
            <a:r>
              <a:rPr lang="bg-BG" dirty="0"/>
              <a:t>, като ще се обновяват автоматично</a:t>
            </a:r>
          </a:p>
        </p:txBody>
      </p:sp>
    </p:spTree>
    <p:extLst>
      <p:ext uri="{BB962C8B-B14F-4D97-AF65-F5344CB8AC3E}">
        <p14:creationId xmlns:p14="http://schemas.microsoft.com/office/powerpoint/2010/main" val="268048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470C-683A-4F3D-9421-30C29313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C64-9D34-4B4F-BBFF-76F5AAFB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Form::open(['</a:t>
            </a:r>
            <a:r>
              <a:rPr lang="en-US" dirty="0" err="1">
                <a:solidFill>
                  <a:srgbClr val="00B050"/>
                </a:solidFill>
              </a:rPr>
              <a:t>url</a:t>
            </a:r>
            <a:r>
              <a:rPr lang="en-US" dirty="0">
                <a:solidFill>
                  <a:srgbClr val="00B050"/>
                </a:solidFill>
              </a:rPr>
              <a:t>' =&gt; 'contact/post']) !!}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/>
              <a:t>Ще създаде </a:t>
            </a:r>
            <a:r>
              <a:rPr lang="en-US" dirty="0"/>
              <a:t>HTML </a:t>
            </a:r>
            <a:r>
              <a:rPr lang="bg-BG" dirty="0"/>
              <a:t>код:</a:t>
            </a:r>
          </a:p>
          <a:p>
            <a:pPr marL="0" indent="0">
              <a:buNone/>
            </a:pPr>
            <a:r>
              <a:rPr lang="en-US" dirty="0"/>
              <a:t>&lt;form method="POST" action="http://</a:t>
            </a:r>
            <a:r>
              <a:rPr lang="bg-BG" dirty="0" err="1"/>
              <a:t>име_на_сайта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contact/post</a:t>
            </a:r>
            <a:r>
              <a:rPr lang="en-US" dirty="0"/>
              <a:t>" accept-charset="UTF-8"&gt;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&lt;input name="_token" type="hidden" value="QvV7aOP5BXdAtcjIk6M2b9OlxLfOKVVJsaEArEtR"&gt;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250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470C-683A-4F3D-9421-30C29313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C64-9D34-4B4F-BBFF-76F5AAFB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rgbClr val="012341"/>
                </a:solidFill>
              </a:rPr>
              <a:t>Ако е създаден именуван път, може да се използва и </a:t>
            </a:r>
            <a:r>
              <a:rPr lang="en-US" dirty="0">
                <a:solidFill>
                  <a:srgbClr val="012341"/>
                </a:solidFill>
              </a:rPr>
              <a:t>route </a:t>
            </a:r>
            <a:r>
              <a:rPr lang="bg-BG" dirty="0">
                <a:solidFill>
                  <a:srgbClr val="012341"/>
                </a:solidFill>
              </a:rPr>
              <a:t>за дефиниране на </a:t>
            </a:r>
            <a:r>
              <a:rPr lang="en-US" dirty="0">
                <a:solidFill>
                  <a:srgbClr val="012341"/>
                </a:solidFill>
              </a:rPr>
              <a:t>Action </a:t>
            </a:r>
            <a:r>
              <a:rPr lang="bg-BG" dirty="0">
                <a:solidFill>
                  <a:srgbClr val="012341"/>
                </a:solidFill>
              </a:rPr>
              <a:t>на формата. Допълнителни атрибути се задават като елементи на масива: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Form::open(['route' =&gt; '</a:t>
            </a:r>
            <a:r>
              <a:rPr lang="en-US" dirty="0" err="1">
                <a:solidFill>
                  <a:srgbClr val="00B050"/>
                </a:solidFill>
              </a:rPr>
              <a:t>contact.post</a:t>
            </a:r>
            <a:r>
              <a:rPr lang="en-US" dirty="0">
                <a:solidFill>
                  <a:srgbClr val="00B050"/>
                </a:solidFill>
              </a:rPr>
              <a:t> ', 'class' =&gt; 'form']) !!}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304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470C-683A-4F3D-9421-30C29313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C64-9D34-4B4F-BBFF-76F5AAFB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</a:t>
            </a:r>
            <a:r>
              <a:rPr lang="en-US" dirty="0" err="1">
                <a:solidFill>
                  <a:srgbClr val="00B050"/>
                </a:solidFill>
              </a:rPr>
              <a:t>link_to</a:t>
            </a:r>
            <a:r>
              <a:rPr lang="en-US" dirty="0">
                <a:solidFill>
                  <a:srgbClr val="00B050"/>
                </a:solidFill>
              </a:rPr>
              <a:t>('contact/post', $title = '</a:t>
            </a:r>
            <a:r>
              <a:rPr lang="en-US" dirty="0" err="1">
                <a:solidFill>
                  <a:srgbClr val="00B050"/>
                </a:solidFill>
              </a:rPr>
              <a:t>Линк</a:t>
            </a:r>
            <a:r>
              <a:rPr lang="en-US" dirty="0">
                <a:solidFill>
                  <a:srgbClr val="00B050"/>
                </a:solidFill>
              </a:rPr>
              <a:t>', $attributes = ['class'=&gt;'links'], $secure = null) !!}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/>
              <a:t>Генерира </a:t>
            </a:r>
            <a:r>
              <a:rPr lang="en-US" dirty="0"/>
              <a:t>HTML </a:t>
            </a:r>
            <a:r>
              <a:rPr lang="bg-BG" dirty="0"/>
              <a:t>код: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bg-BG" dirty="0"/>
              <a:t> </a:t>
            </a:r>
            <a:r>
              <a:rPr lang="bg-BG" dirty="0" err="1"/>
              <a:t>име_на_сайта</a:t>
            </a:r>
            <a:r>
              <a:rPr lang="en-US" dirty="0"/>
              <a:t>/contact/post" class="links"&gt;</a:t>
            </a:r>
            <a:r>
              <a:rPr lang="en-US" dirty="0" err="1"/>
              <a:t>Линк</a:t>
            </a:r>
            <a:r>
              <a:rPr lang="en-US" dirty="0"/>
              <a:t>&lt;/a&gt;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7297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2936-48E7-422A-BCA5-D0A5326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Текстова кутия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0FE4-10AD-4890-A22C-C62CDEA8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{!! Form::text('</a:t>
            </a:r>
            <a:r>
              <a:rPr lang="en-US" dirty="0" err="1">
                <a:solidFill>
                  <a:srgbClr val="00B050"/>
                </a:solidFill>
              </a:rPr>
              <a:t>lastname</a:t>
            </a:r>
            <a:r>
              <a:rPr lang="en-US" dirty="0">
                <a:solidFill>
                  <a:srgbClr val="00B050"/>
                </a:solidFill>
              </a:rPr>
              <a:t>')!!}</a:t>
            </a:r>
          </a:p>
          <a:p>
            <a:endParaRPr lang="en-US" dirty="0"/>
          </a:p>
          <a:p>
            <a:r>
              <a:rPr lang="en-US" dirty="0"/>
              <a:t>&lt;input name="</a:t>
            </a:r>
            <a:r>
              <a:rPr lang="en-US" dirty="0" err="1"/>
              <a:t>lastname</a:t>
            </a:r>
            <a:r>
              <a:rPr lang="en-US" dirty="0"/>
              <a:t>" type="text"&gt;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554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2936-48E7-422A-BCA5-D0A5326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Текстова кутия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0FE4-10AD-4890-A22C-C62CDEA8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Form::label('name', '</a:t>
            </a:r>
            <a:r>
              <a:rPr lang="bg-BG" dirty="0">
                <a:solidFill>
                  <a:srgbClr val="00B050"/>
                </a:solidFill>
              </a:rPr>
              <a:t>Въведете име') !!}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{!! </a:t>
            </a:r>
            <a:r>
              <a:rPr lang="en-US" dirty="0">
                <a:solidFill>
                  <a:srgbClr val="00B050"/>
                </a:solidFill>
              </a:rPr>
              <a:t>Form::text('name', '</a:t>
            </a:r>
            <a:r>
              <a:rPr lang="bg-BG" dirty="0">
                <a:solidFill>
                  <a:srgbClr val="00B050"/>
                </a:solidFill>
              </a:rPr>
              <a:t>Иван', ['</a:t>
            </a:r>
            <a:r>
              <a:rPr lang="en-US" dirty="0">
                <a:solidFill>
                  <a:srgbClr val="00B050"/>
                </a:solidFill>
              </a:rPr>
              <a:t>class' =&gt; 'form-control']) !!}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HTML:</a:t>
            </a:r>
          </a:p>
          <a:p>
            <a:pPr marL="0" indent="0">
              <a:buNone/>
            </a:pPr>
            <a:r>
              <a:rPr lang="en-US" dirty="0"/>
              <a:t>&lt;label for="name"&gt;</a:t>
            </a:r>
            <a:r>
              <a:rPr lang="bg-BG" dirty="0"/>
              <a:t>Въведете име&lt;/</a:t>
            </a:r>
            <a:r>
              <a:rPr lang="en-US" dirty="0"/>
              <a:t>label&gt;</a:t>
            </a:r>
          </a:p>
          <a:p>
            <a:pPr marL="0" indent="0">
              <a:buNone/>
            </a:pPr>
            <a:r>
              <a:rPr lang="en-US" dirty="0"/>
              <a:t>&lt;input class="form-control" name="name" type="text" value="</a:t>
            </a:r>
            <a:r>
              <a:rPr lang="bg-BG" dirty="0"/>
              <a:t>Иван" </a:t>
            </a:r>
            <a:r>
              <a:rPr lang="en-US" dirty="0"/>
              <a:t>id="name"&gt;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153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2936-48E7-422A-BCA5-D0A5326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0FE4-10AD-4890-A22C-C62CDEA8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Form::password('password', ['class' =&gt; 'awesome']) !!}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528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7AD-277D-4E76-8043-62627DA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0CE7-E32B-4213-9672-C3DA3827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{!! Form::checkbox('</a:t>
            </a:r>
            <a:r>
              <a:rPr lang="en-US" dirty="0" err="1">
                <a:solidFill>
                  <a:srgbClr val="00B050"/>
                </a:solidFill>
              </a:rPr>
              <a:t>checkme</a:t>
            </a:r>
            <a:r>
              <a:rPr lang="en-US" dirty="0">
                <a:solidFill>
                  <a:srgbClr val="00B050"/>
                </a:solidFill>
              </a:rPr>
              <a:t>') !!}</a:t>
            </a:r>
          </a:p>
          <a:p>
            <a:r>
              <a:rPr lang="en-US" dirty="0"/>
              <a:t>&lt;input name="</a:t>
            </a:r>
            <a:r>
              <a:rPr lang="en-US" dirty="0" err="1"/>
              <a:t>checkme</a:t>
            </a:r>
            <a:r>
              <a:rPr lang="en-US" dirty="0"/>
              <a:t>" type="checkbox" value="1"&gt;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234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7AD-277D-4E76-8043-62627DAB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81600" cy="487362"/>
          </a:xfrm>
        </p:spPr>
        <p:txBody>
          <a:bodyPr/>
          <a:lstStyle/>
          <a:p>
            <a:r>
              <a:rPr lang="en-US" dirty="0"/>
              <a:t>Checkbox – </a:t>
            </a:r>
            <a:r>
              <a:rPr lang="bg-BG" dirty="0"/>
              <a:t>масив от полета и етикети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0CE7-E32B-4213-9672-C3DA3827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Form::label('varna', '</a:t>
            </a:r>
            <a:r>
              <a:rPr lang="bg-BG" dirty="0">
                <a:solidFill>
                  <a:srgbClr val="00B050"/>
                </a:solidFill>
              </a:rPr>
              <a:t>Варна') !!}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{!! </a:t>
            </a:r>
            <a:r>
              <a:rPr lang="en-US" dirty="0">
                <a:solidFill>
                  <a:srgbClr val="00B050"/>
                </a:solidFill>
              </a:rPr>
              <a:t>Form::checkbox('</a:t>
            </a:r>
            <a:r>
              <a:rPr lang="en-US" dirty="0" err="1">
                <a:solidFill>
                  <a:srgbClr val="FF0000"/>
                </a:solidFill>
              </a:rPr>
              <a:t>vis_cities</a:t>
            </a:r>
            <a:r>
              <a:rPr lang="en-US" dirty="0">
                <a:solidFill>
                  <a:srgbClr val="FF0000"/>
                </a:solidFill>
              </a:rPr>
              <a:t>[]</a:t>
            </a:r>
            <a:r>
              <a:rPr lang="en-US" dirty="0">
                <a:solidFill>
                  <a:srgbClr val="00B050"/>
                </a:solidFill>
              </a:rPr>
              <a:t>', '</a:t>
            </a:r>
            <a:r>
              <a:rPr lang="bg-BG" dirty="0">
                <a:solidFill>
                  <a:srgbClr val="00B050"/>
                </a:solidFill>
              </a:rPr>
              <a:t>Варна',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00B050"/>
                </a:solidFill>
              </a:rPr>
              <a:t>,['id' =&gt; 'varna']) !!}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Form::label('</a:t>
            </a:r>
            <a:r>
              <a:rPr lang="en-US" dirty="0" err="1">
                <a:solidFill>
                  <a:srgbClr val="00B050"/>
                </a:solidFill>
              </a:rPr>
              <a:t>sofia</a:t>
            </a:r>
            <a:r>
              <a:rPr lang="en-US" dirty="0">
                <a:solidFill>
                  <a:srgbClr val="00B050"/>
                </a:solidFill>
              </a:rPr>
              <a:t>', '</a:t>
            </a:r>
            <a:r>
              <a:rPr lang="bg-BG" dirty="0">
                <a:solidFill>
                  <a:srgbClr val="00B050"/>
                </a:solidFill>
              </a:rPr>
              <a:t>София') !!}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{!! </a:t>
            </a:r>
            <a:r>
              <a:rPr lang="en-US" dirty="0">
                <a:solidFill>
                  <a:srgbClr val="00B050"/>
                </a:solidFill>
              </a:rPr>
              <a:t>Form::checkbox('</a:t>
            </a:r>
            <a:r>
              <a:rPr lang="en-US" dirty="0" err="1">
                <a:solidFill>
                  <a:srgbClr val="FF0000"/>
                </a:solidFill>
              </a:rPr>
              <a:t>vis_cities</a:t>
            </a:r>
            <a:r>
              <a:rPr lang="en-US" dirty="0">
                <a:solidFill>
                  <a:srgbClr val="FF0000"/>
                </a:solidFill>
              </a:rPr>
              <a:t>[]</a:t>
            </a:r>
            <a:r>
              <a:rPr lang="en-US" dirty="0">
                <a:solidFill>
                  <a:srgbClr val="00B050"/>
                </a:solidFill>
              </a:rPr>
              <a:t>', '</a:t>
            </a:r>
            <a:r>
              <a:rPr lang="bg-BG" dirty="0">
                <a:solidFill>
                  <a:srgbClr val="00B050"/>
                </a:solidFill>
              </a:rPr>
              <a:t>София',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00B050"/>
                </a:solidFill>
              </a:rPr>
              <a:t>,['id' =&gt; '</a:t>
            </a:r>
            <a:r>
              <a:rPr lang="en-US" dirty="0" err="1">
                <a:solidFill>
                  <a:srgbClr val="00B050"/>
                </a:solidFill>
              </a:rPr>
              <a:t>sofia</a:t>
            </a:r>
            <a:r>
              <a:rPr lang="en-US" dirty="0">
                <a:solidFill>
                  <a:srgbClr val="00B050"/>
                </a:solidFill>
              </a:rPr>
              <a:t>']) !!}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232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7AD-277D-4E76-8043-62627DAB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81600" cy="487362"/>
          </a:xfrm>
        </p:spPr>
        <p:txBody>
          <a:bodyPr/>
          <a:lstStyle/>
          <a:p>
            <a:r>
              <a:rPr lang="en-US" dirty="0"/>
              <a:t>Checkbox – </a:t>
            </a:r>
            <a:r>
              <a:rPr lang="bg-BG" dirty="0"/>
              <a:t>масив от полета и етикети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0CE7-E32B-4213-9672-C3DA3827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&lt;label for="varna"&gt;</a:t>
            </a:r>
            <a:r>
              <a:rPr lang="bg-BG" dirty="0">
                <a:solidFill>
                  <a:srgbClr val="00B050"/>
                </a:solidFill>
              </a:rPr>
              <a:t>Варна&lt;/</a:t>
            </a:r>
            <a:r>
              <a:rPr lang="en-US" dirty="0">
                <a:solidFill>
                  <a:srgbClr val="00B050"/>
                </a:solidFill>
              </a:rPr>
              <a:t>label&gt;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&lt;input id="varna" checked="checked" name="</a:t>
            </a:r>
            <a:r>
              <a:rPr lang="en-US" dirty="0" err="1">
                <a:solidFill>
                  <a:srgbClr val="00B050"/>
                </a:solidFill>
              </a:rPr>
              <a:t>vis_cities</a:t>
            </a:r>
            <a:r>
              <a:rPr lang="en-US" dirty="0">
                <a:solidFill>
                  <a:srgbClr val="00B050"/>
                </a:solidFill>
              </a:rPr>
              <a:t>[]" type="checkbox" value="</a:t>
            </a:r>
            <a:r>
              <a:rPr lang="bg-BG" dirty="0">
                <a:solidFill>
                  <a:srgbClr val="00B050"/>
                </a:solidFill>
              </a:rPr>
              <a:t>Варна"&gt;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label for="</a:t>
            </a:r>
            <a:r>
              <a:rPr lang="en-US" dirty="0" err="1">
                <a:solidFill>
                  <a:srgbClr val="00B050"/>
                </a:solidFill>
              </a:rPr>
              <a:t>sofia</a:t>
            </a:r>
            <a:r>
              <a:rPr lang="en-US" dirty="0">
                <a:solidFill>
                  <a:srgbClr val="00B050"/>
                </a:solidFill>
              </a:rPr>
              <a:t>"&gt;</a:t>
            </a:r>
            <a:r>
              <a:rPr lang="bg-BG" dirty="0">
                <a:solidFill>
                  <a:srgbClr val="00B050"/>
                </a:solidFill>
              </a:rPr>
              <a:t>София&lt;/</a:t>
            </a:r>
            <a:r>
              <a:rPr lang="en-US" dirty="0">
                <a:solidFill>
                  <a:srgbClr val="00B050"/>
                </a:solidFill>
              </a:rPr>
              <a:t>label&gt;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&lt;input id="</a:t>
            </a:r>
            <a:r>
              <a:rPr lang="en-US" dirty="0" err="1">
                <a:solidFill>
                  <a:srgbClr val="00B050"/>
                </a:solidFill>
              </a:rPr>
              <a:t>sofia</a:t>
            </a:r>
            <a:r>
              <a:rPr lang="en-US" dirty="0">
                <a:solidFill>
                  <a:srgbClr val="00B050"/>
                </a:solidFill>
              </a:rPr>
              <a:t>" name="</a:t>
            </a:r>
            <a:r>
              <a:rPr lang="en-US" dirty="0" err="1">
                <a:solidFill>
                  <a:srgbClr val="00B050"/>
                </a:solidFill>
              </a:rPr>
              <a:t>vis_cities</a:t>
            </a:r>
            <a:r>
              <a:rPr lang="en-US" dirty="0">
                <a:solidFill>
                  <a:srgbClr val="00B050"/>
                </a:solidFill>
              </a:rPr>
              <a:t>[]" type="checkbox" value="</a:t>
            </a:r>
            <a:r>
              <a:rPr lang="bg-BG" dirty="0">
                <a:solidFill>
                  <a:srgbClr val="00B050"/>
                </a:solidFill>
              </a:rPr>
              <a:t>София"&gt;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7410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E0CA-1D29-4968-9CD4-0285A025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A43F-50A9-403B-AFFC-54368048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{!! Form::label('male', '</a:t>
            </a:r>
            <a:r>
              <a:rPr lang="bg-BG" dirty="0"/>
              <a:t>Мъж') !!}</a:t>
            </a:r>
          </a:p>
          <a:p>
            <a:pPr marL="0" indent="0">
              <a:buNone/>
            </a:pPr>
            <a:r>
              <a:rPr lang="bg-BG" dirty="0"/>
              <a:t>{!! </a:t>
            </a:r>
            <a:r>
              <a:rPr lang="en-US" dirty="0"/>
              <a:t>Form::radio(</a:t>
            </a:r>
            <a:r>
              <a:rPr lang="en-US" dirty="0">
                <a:solidFill>
                  <a:srgbClr val="00B050"/>
                </a:solidFill>
              </a:rPr>
              <a:t>'gender</a:t>
            </a:r>
            <a:r>
              <a:rPr lang="en-US" dirty="0"/>
              <a:t>', 'male', true,['id' =&gt; 'male']) !!}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{!! Form::label('female', '</a:t>
            </a:r>
            <a:r>
              <a:rPr lang="bg-BG" dirty="0"/>
              <a:t>Жена') !!}</a:t>
            </a:r>
          </a:p>
          <a:p>
            <a:pPr marL="0" indent="0">
              <a:buNone/>
            </a:pPr>
            <a:r>
              <a:rPr lang="bg-BG" dirty="0"/>
              <a:t>{!! </a:t>
            </a:r>
            <a:r>
              <a:rPr lang="en-US" dirty="0"/>
              <a:t>Form::radio(</a:t>
            </a:r>
            <a:r>
              <a:rPr lang="en-US" dirty="0">
                <a:solidFill>
                  <a:srgbClr val="00B050"/>
                </a:solidFill>
              </a:rPr>
              <a:t>'gender</a:t>
            </a:r>
            <a:r>
              <a:rPr lang="en-US" dirty="0"/>
              <a:t>', 'female', false,['id' =&gt; 'female']) !!}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856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- недостатъци</a:t>
            </a:r>
            <a:endParaRPr lang="en-US" dirty="0"/>
          </a:p>
        </p:txBody>
      </p:sp>
      <p:pic>
        <p:nvPicPr>
          <p:cNvPr id="6" name="Picture 5" descr="Резултат с изображение за mvc laravel">
            <a:extLst>
              <a:ext uri="{FF2B5EF4-FFF2-40B4-BE49-F238E27FC236}">
                <a16:creationId xmlns:a16="http://schemas.microsoft.com/office/drawing/2014/main" id="{E8FCA0F2-BAB1-4BC5-B1EC-490D31FB4B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4207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757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96-08A1-4322-9612-D11D6756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DatePicker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E5E0-6503-4109-AC4F-2573BD81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Form::date('birthdate', \Carbon\Carbon::now()) !!}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3BB-379E-4DEB-8EE9-87C69953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DropDown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8BE1-1CA3-433A-95A6-E696F4E5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{!! Form::select('dep', ['1' =&gt; '</a:t>
            </a:r>
            <a:r>
              <a:rPr lang="bg-BG" dirty="0">
                <a:solidFill>
                  <a:srgbClr val="00B050"/>
                </a:solidFill>
              </a:rPr>
              <a:t>Информатика', '2' =&gt; 'Статистика и приложна математика']) !!}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{!! </a:t>
            </a:r>
            <a:r>
              <a:rPr lang="en-US" dirty="0">
                <a:solidFill>
                  <a:srgbClr val="00B050"/>
                </a:solidFill>
              </a:rPr>
              <a:t>Form::select('dep', ['1' =&gt; '</a:t>
            </a:r>
            <a:r>
              <a:rPr lang="bg-BG" dirty="0">
                <a:solidFill>
                  <a:srgbClr val="00B050"/>
                </a:solidFill>
              </a:rPr>
              <a:t>Информатика', '2' =&gt; 'Статистика и приложна математика'], '2') !!}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{!!</a:t>
            </a:r>
            <a:r>
              <a:rPr lang="en-US" dirty="0">
                <a:solidFill>
                  <a:srgbClr val="00B050"/>
                </a:solidFill>
              </a:rPr>
              <a:t>Form::select('dep', ['1' =&gt; '</a:t>
            </a:r>
            <a:r>
              <a:rPr lang="bg-BG" dirty="0">
                <a:solidFill>
                  <a:srgbClr val="00B050"/>
                </a:solidFill>
              </a:rPr>
              <a:t>Информатика', '2' =&gt; 'Статистика и приложна математика'], </a:t>
            </a:r>
            <a:r>
              <a:rPr lang="en-US" dirty="0">
                <a:solidFill>
                  <a:srgbClr val="00B050"/>
                </a:solidFill>
              </a:rPr>
              <a:t>null, ['placeholder' =&gt; '</a:t>
            </a:r>
            <a:r>
              <a:rPr lang="bg-BG" dirty="0">
                <a:solidFill>
                  <a:srgbClr val="00B050"/>
                </a:solidFill>
              </a:rPr>
              <a:t>Изберете катедра...']) !!}</a:t>
            </a:r>
          </a:p>
        </p:txBody>
      </p:sp>
    </p:spTree>
    <p:extLst>
      <p:ext uri="{BB962C8B-B14F-4D97-AF65-F5344CB8AC3E}">
        <p14:creationId xmlns:p14="http://schemas.microsoft.com/office/powerpoint/2010/main" val="386889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3BB-379E-4DEB-8EE9-87C69953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DropDown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8BE1-1CA3-433A-95A6-E696F4E5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&lt;select name="dep"&gt;&lt;option value="1"&gt;</a:t>
            </a:r>
            <a:r>
              <a:rPr lang="bg-BG" dirty="0">
                <a:solidFill>
                  <a:srgbClr val="00B050"/>
                </a:solidFill>
              </a:rPr>
              <a:t>Информатика&lt;/</a:t>
            </a:r>
            <a:r>
              <a:rPr lang="en-US" dirty="0">
                <a:solidFill>
                  <a:srgbClr val="00B050"/>
                </a:solidFill>
              </a:rPr>
              <a:t>option&gt;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&lt;option value="2"&gt;</a:t>
            </a:r>
            <a:r>
              <a:rPr lang="bg-BG" dirty="0">
                <a:solidFill>
                  <a:srgbClr val="00B050"/>
                </a:solidFill>
              </a:rPr>
              <a:t>Статистика и приложна математика&lt;/</a:t>
            </a:r>
            <a:r>
              <a:rPr lang="en-US" dirty="0">
                <a:solidFill>
                  <a:srgbClr val="00B050"/>
                </a:solidFill>
              </a:rPr>
              <a:t>option&gt;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&lt;/select&gt;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&lt;select name="dep"&gt;&lt;option value="1"&gt;</a:t>
            </a:r>
            <a:r>
              <a:rPr lang="bg-BG" dirty="0">
                <a:solidFill>
                  <a:srgbClr val="00B050"/>
                </a:solidFill>
              </a:rPr>
              <a:t>Информатика&lt;/</a:t>
            </a:r>
            <a:r>
              <a:rPr lang="en-US" dirty="0">
                <a:solidFill>
                  <a:srgbClr val="00B050"/>
                </a:solidFill>
              </a:rPr>
              <a:t>option&gt;&lt;option value="2" selected="selected"&gt;</a:t>
            </a:r>
            <a:r>
              <a:rPr lang="bg-BG" dirty="0">
                <a:solidFill>
                  <a:srgbClr val="00B050"/>
                </a:solidFill>
              </a:rPr>
              <a:t>Статистика и приложна математика&lt;/</a:t>
            </a:r>
            <a:r>
              <a:rPr lang="en-US" dirty="0">
                <a:solidFill>
                  <a:srgbClr val="00B050"/>
                </a:solidFill>
              </a:rPr>
              <a:t>option&gt;&lt;/select&gt;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95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3BB-379E-4DEB-8EE9-87C69953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DropDown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8BE1-1CA3-433A-95A6-E696F4E5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&lt;select name="dep"&gt;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&lt;option selected="selected" value=""&gt;</a:t>
            </a:r>
            <a:r>
              <a:rPr lang="bg-BG" dirty="0">
                <a:solidFill>
                  <a:srgbClr val="00B050"/>
                </a:solidFill>
              </a:rPr>
              <a:t>Изберете катедра...&lt;/</a:t>
            </a:r>
            <a:r>
              <a:rPr lang="en-US" dirty="0">
                <a:solidFill>
                  <a:srgbClr val="00B050"/>
                </a:solidFill>
              </a:rPr>
              <a:t>option&gt;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&lt;option value="1"&gt;</a:t>
            </a:r>
            <a:r>
              <a:rPr lang="bg-BG" dirty="0">
                <a:solidFill>
                  <a:srgbClr val="00B050"/>
                </a:solidFill>
              </a:rPr>
              <a:t>Информатика&lt;/</a:t>
            </a:r>
            <a:r>
              <a:rPr lang="en-US" dirty="0">
                <a:solidFill>
                  <a:srgbClr val="00B050"/>
                </a:solidFill>
              </a:rPr>
              <a:t>option&gt;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&lt;option value="2"&gt;</a:t>
            </a:r>
            <a:r>
              <a:rPr lang="bg-BG" dirty="0">
                <a:solidFill>
                  <a:srgbClr val="00B050"/>
                </a:solidFill>
              </a:rPr>
              <a:t>Статистика и приложна математика&lt;/</a:t>
            </a:r>
            <a:r>
              <a:rPr lang="en-US" dirty="0">
                <a:solidFill>
                  <a:srgbClr val="00B050"/>
                </a:solidFill>
              </a:rPr>
              <a:t>option&gt;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&lt;/select&gt;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4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8C76-23EA-482C-B6C5-220EF7C2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Бутон </a:t>
            </a:r>
            <a:r>
              <a:rPr lang="en-US" dirty="0"/>
              <a:t>Submit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184B-B911-41CB-80D7-A07BBF17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{!! Form::submit('</a:t>
            </a:r>
            <a:r>
              <a:rPr lang="bg-BG" dirty="0">
                <a:solidFill>
                  <a:srgbClr val="00B050"/>
                </a:solidFill>
              </a:rPr>
              <a:t>Запис', ['</a:t>
            </a:r>
            <a:r>
              <a:rPr lang="en-US" dirty="0">
                <a:solidFill>
                  <a:srgbClr val="00B050"/>
                </a:solidFill>
              </a:rPr>
              <a:t>class' =&gt; '</a:t>
            </a:r>
            <a:r>
              <a:rPr lang="en-US" dirty="0" err="1">
                <a:solidFill>
                  <a:srgbClr val="00B050"/>
                </a:solidFill>
              </a:rPr>
              <a:t>btn</a:t>
            </a:r>
            <a:r>
              <a:rPr lang="en-US" dirty="0">
                <a:solidFill>
                  <a:srgbClr val="00B050"/>
                </a:solidFill>
              </a:rPr>
              <a:t>']) !!}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36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470C-683A-4F3D-9421-30C29313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Затваряне на форма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C64-9D34-4B4F-BBFF-76F5AAFB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{!! Form::close() !!}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47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EB0B-7820-462E-870B-DD646BBE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F9F8-FA38-4EEB-961D-13A1F842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Пътищата може да сочат към изглед или към контролер, който да обработва данните и да прави връзка с модела</a:t>
            </a:r>
          </a:p>
          <a:p>
            <a:r>
              <a:rPr lang="bg-BG" dirty="0"/>
              <a:t>Пътища, които връщат директно изглед се използват ако страницата е статична: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Route::get('/', function () {return view('welcome');});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/>
              <a:t>Началната страница зарежда изгледа </a:t>
            </a:r>
            <a:r>
              <a:rPr lang="en-US" dirty="0"/>
              <a:t>welcome</a:t>
            </a: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Route::get(‘/about', function () {return view(‘about');});</a:t>
            </a:r>
          </a:p>
          <a:p>
            <a:pPr marL="0" indent="0">
              <a:buNone/>
            </a:pPr>
            <a:r>
              <a:rPr lang="bg-BG" dirty="0"/>
              <a:t>Страницата </a:t>
            </a:r>
            <a:r>
              <a:rPr lang="bg-BG" dirty="0" err="1">
                <a:solidFill>
                  <a:srgbClr val="00B050"/>
                </a:solidFill>
              </a:rPr>
              <a:t>моят_сайт</a:t>
            </a:r>
            <a:r>
              <a:rPr lang="bg-BG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about </a:t>
            </a:r>
            <a:r>
              <a:rPr lang="bg-BG" dirty="0"/>
              <a:t>ще зареди изглед </a:t>
            </a:r>
            <a:r>
              <a:rPr lang="en-US" dirty="0"/>
              <a:t>about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864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B4F3-503E-4996-AE98-70B3AC7D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21AD-F28D-44F7-94FB-10F2B40D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Route::get('/user', '</a:t>
            </a:r>
            <a:r>
              <a:rPr lang="en-US" dirty="0" err="1">
                <a:solidFill>
                  <a:srgbClr val="00B050"/>
                </a:solidFill>
              </a:rPr>
              <a:t>UserController@index</a:t>
            </a:r>
            <a:r>
              <a:rPr lang="en-US" dirty="0">
                <a:solidFill>
                  <a:srgbClr val="00B050"/>
                </a:solidFill>
              </a:rPr>
              <a:t>’);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/>
              <a:t>Адреса</a:t>
            </a:r>
            <a:r>
              <a:rPr lang="bg-BG" dirty="0">
                <a:solidFill>
                  <a:srgbClr val="00B050"/>
                </a:solidFill>
              </a:rPr>
              <a:t> </a:t>
            </a:r>
            <a:r>
              <a:rPr lang="bg-BG" dirty="0" err="1">
                <a:solidFill>
                  <a:srgbClr val="00B050"/>
                </a:solidFill>
              </a:rPr>
              <a:t>моят_сайт</a:t>
            </a:r>
            <a:r>
              <a:rPr lang="bg-BG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rgbClr val="00B050"/>
                </a:solidFill>
              </a:rPr>
              <a:t>about </a:t>
            </a:r>
            <a:r>
              <a:rPr lang="bg-BG" dirty="0"/>
              <a:t>ще изиска изпълнение на дефинирания контролер (който от своя страна ще извика изгледа, след като обработи данните)</a:t>
            </a:r>
          </a:p>
          <a:p>
            <a:pPr marL="0" indent="0">
              <a:buNone/>
            </a:pPr>
            <a:r>
              <a:rPr lang="bg-BG" dirty="0"/>
              <a:t>Метод </a:t>
            </a:r>
            <a:r>
              <a:rPr lang="en-US" dirty="0">
                <a:solidFill>
                  <a:srgbClr val="00B050"/>
                </a:solidFill>
              </a:rPr>
              <a:t>index </a:t>
            </a:r>
            <a:r>
              <a:rPr lang="bg-BG" dirty="0"/>
              <a:t>от класа </a:t>
            </a:r>
            <a:r>
              <a:rPr lang="en-US" dirty="0" err="1">
                <a:solidFill>
                  <a:srgbClr val="00B050"/>
                </a:solidFill>
              </a:rPr>
              <a:t>UserController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4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Ако е необходимо на един адрес да се приемат и заявки за </a:t>
            </a:r>
            <a:r>
              <a:rPr lang="en-US" dirty="0"/>
              <a:t>GET </a:t>
            </a:r>
            <a:r>
              <a:rPr lang="bg-BG" dirty="0"/>
              <a:t>и </a:t>
            </a:r>
            <a:r>
              <a:rPr lang="en-US" dirty="0"/>
              <a:t>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Route::match(['get', 'post'], '/', function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});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5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Пренасочване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Route::redirect(‘/</a:t>
            </a:r>
            <a:r>
              <a:rPr lang="en-US" dirty="0" err="1">
                <a:solidFill>
                  <a:srgbClr val="00B050"/>
                </a:solidFill>
              </a:rPr>
              <a:t>contacts_old</a:t>
            </a:r>
            <a:r>
              <a:rPr lang="en-US" dirty="0">
                <a:solidFill>
                  <a:srgbClr val="00B050"/>
                </a:solidFill>
              </a:rPr>
              <a:t>', '/ </a:t>
            </a:r>
            <a:r>
              <a:rPr lang="en-US" dirty="0" err="1">
                <a:solidFill>
                  <a:srgbClr val="00B050"/>
                </a:solidFill>
              </a:rPr>
              <a:t>contacts_new</a:t>
            </a:r>
            <a:r>
              <a:rPr lang="en-US" dirty="0">
                <a:solidFill>
                  <a:srgbClr val="00B050"/>
                </a:solidFill>
              </a:rPr>
              <a:t> ', 301);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Ако трябва да върне директно изглед се използва с </a:t>
            </a:r>
            <a:r>
              <a:rPr lang="bg-BG" dirty="0" err="1"/>
              <a:t>view</a:t>
            </a:r>
            <a:r>
              <a:rPr lang="bg-BG" dirty="0"/>
              <a:t>, а от тук дори може да се предаде и масив като трети аргумент, който ще бъде достъпен в изгледа.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Route::view(‘/contacts', ' contacts’,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['name' =&gt; ‘</a:t>
            </a:r>
            <a:r>
              <a:rPr lang="en-US" dirty="0" err="1">
                <a:solidFill>
                  <a:srgbClr val="00B050"/>
                </a:solidFill>
              </a:rPr>
              <a:t>Johny</a:t>
            </a:r>
            <a:r>
              <a:rPr lang="en-US" dirty="0">
                <a:solidFill>
                  <a:srgbClr val="00B050"/>
                </a:solidFill>
              </a:rPr>
              <a:t> Smith']);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6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F54-9AAD-4149-9A3F-11248EF3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4002-DD04-43FE-969D-420EF58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Прихващане на елементи от </a:t>
            </a:r>
            <a:r>
              <a:rPr lang="en-US" dirty="0"/>
              <a:t>URL </a:t>
            </a:r>
            <a:r>
              <a:rPr lang="bg-BG" dirty="0"/>
              <a:t>адреса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Route::get('user/{id}', function ($id)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return 'User '.$id;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});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482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12092</TotalTime>
  <Words>1345</Words>
  <Application>Microsoft Office PowerPoint</Application>
  <PresentationFormat>On-screen Show (4:3)</PresentationFormat>
  <Paragraphs>183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Tahoma</vt:lpstr>
      <vt:lpstr>Default Design</vt:lpstr>
      <vt:lpstr>PowerPoint Presentation</vt:lpstr>
      <vt:lpstr>Laravel – управление на линкове</vt:lpstr>
      <vt:lpstr>MVC - недостатъци</vt:lpstr>
      <vt:lpstr>Routes</vt:lpstr>
      <vt:lpstr>Routes</vt:lpstr>
      <vt:lpstr>Routes</vt:lpstr>
      <vt:lpstr>Routes</vt:lpstr>
      <vt:lpstr>Routes</vt:lpstr>
      <vt:lpstr>Routes</vt:lpstr>
      <vt:lpstr>Routes</vt:lpstr>
      <vt:lpstr>Routes</vt:lpstr>
      <vt:lpstr>Routes</vt:lpstr>
      <vt:lpstr>Routes</vt:lpstr>
      <vt:lpstr>Routes</vt:lpstr>
      <vt:lpstr>Routes</vt:lpstr>
      <vt:lpstr>Routes</vt:lpstr>
      <vt:lpstr>Laravel – създаване на форми</vt:lpstr>
      <vt:lpstr>Инсталиране</vt:lpstr>
      <vt:lpstr>Инсталиране</vt:lpstr>
      <vt:lpstr>Отваряне на форма</vt:lpstr>
      <vt:lpstr>Отваряне на форма</vt:lpstr>
      <vt:lpstr>Линк</vt:lpstr>
      <vt:lpstr>Текстова кутия</vt:lpstr>
      <vt:lpstr>Текстова кутия</vt:lpstr>
      <vt:lpstr>Парола</vt:lpstr>
      <vt:lpstr>Checkbox</vt:lpstr>
      <vt:lpstr>Checkbox – масив от полета и етикети</vt:lpstr>
      <vt:lpstr>Checkbox – масив от полета и етикети</vt:lpstr>
      <vt:lpstr>Radio</vt:lpstr>
      <vt:lpstr>DatePicker</vt:lpstr>
      <vt:lpstr>DropDown</vt:lpstr>
      <vt:lpstr>DropDown</vt:lpstr>
      <vt:lpstr>DropDown</vt:lpstr>
      <vt:lpstr>Бутон Submit</vt:lpstr>
      <vt:lpstr>Затваряне на форма</vt:lpstr>
    </vt:vector>
  </TitlesOfParts>
  <Company>Qualcomm,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JohnySmith</dc:creator>
  <cp:lastModifiedBy>Иван К.</cp:lastModifiedBy>
  <cp:revision>568</cp:revision>
  <dcterms:created xsi:type="dcterms:W3CDTF">2008-09-22T17:22:42Z</dcterms:created>
  <dcterms:modified xsi:type="dcterms:W3CDTF">2018-11-10T10:00:44Z</dcterms:modified>
</cp:coreProperties>
</file>