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5" r:id="rId20"/>
    <p:sldId id="276" r:id="rId21"/>
    <p:sldId id="274" r:id="rId22"/>
    <p:sldId id="278" r:id="rId23"/>
    <p:sldId id="279" r:id="rId24"/>
    <p:sldId id="283" r:id="rId25"/>
    <p:sldId id="280" r:id="rId26"/>
    <p:sldId id="284" r:id="rId27"/>
    <p:sldId id="285" r:id="rId28"/>
    <p:sldId id="286" r:id="rId29"/>
    <p:sldId id="287" r:id="rId30"/>
    <p:sldId id="288" r:id="rId31"/>
    <p:sldId id="281" r:id="rId32"/>
    <p:sldId id="300" r:id="rId33"/>
    <p:sldId id="301" r:id="rId34"/>
    <p:sldId id="282" r:id="rId35"/>
    <p:sldId id="289" r:id="rId36"/>
    <p:sldId id="292" r:id="rId37"/>
    <p:sldId id="291" r:id="rId38"/>
    <p:sldId id="293" r:id="rId39"/>
    <p:sldId id="294" r:id="rId40"/>
    <p:sldId id="295" r:id="rId41"/>
    <p:sldId id="296" r:id="rId42"/>
    <p:sldId id="297" r:id="rId43"/>
    <p:sldId id="298" r:id="rId44"/>
    <p:sldId id="307" r:id="rId45"/>
    <p:sldId id="308" r:id="rId46"/>
    <p:sldId id="299" r:id="rId47"/>
    <p:sldId id="302" r:id="rId48"/>
    <p:sldId id="303" r:id="rId49"/>
    <p:sldId id="305" r:id="rId50"/>
    <p:sldId id="306" r:id="rId51"/>
    <p:sldId id="309"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2341"/>
    <a:srgbClr val="26788B"/>
    <a:srgbClr val="000099"/>
    <a:srgbClr val="8F0F0C"/>
    <a:srgbClr val="2678BD"/>
    <a:srgbClr val="EBC200"/>
    <a:srgbClr val="166B0E"/>
    <a:srgbClr val="29D31B"/>
    <a:srgbClr val="0009A6"/>
    <a:srgbClr val="000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69489" autoAdjust="0"/>
  </p:normalViewPr>
  <p:slideViewPr>
    <p:cSldViewPr>
      <p:cViewPr varScale="1">
        <p:scale>
          <a:sx n="60" d="100"/>
          <a:sy n="60" d="100"/>
        </p:scale>
        <p:origin x="2126"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F369E-974D-49A4-AF42-0B67B785ADDA}" type="datetimeFigureOut">
              <a:rPr lang="en-US" smtClean="0"/>
              <a:pPr/>
              <a:t>10/25/2018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135983-DB16-4F97-A0A5-7F04C444B1D6}" type="slidenum">
              <a:rPr lang="en-US" smtClean="0"/>
              <a:pPr/>
              <a:t>‹#›</a:t>
            </a:fld>
            <a:endParaRPr lang="en-US"/>
          </a:p>
        </p:txBody>
      </p:sp>
    </p:spTree>
    <p:extLst>
      <p:ext uri="{BB962C8B-B14F-4D97-AF65-F5344CB8AC3E}">
        <p14:creationId xmlns:p14="http://schemas.microsoft.com/office/powerpoint/2010/main" val="413478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37974-E838-4106-B7D1-17F3718687EC}" type="datetimeFigureOut">
              <a:rPr lang="en-US" smtClean="0"/>
              <a:pPr/>
              <a:t>10/23/2018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091ED-72C6-42C0-96CB-72EF15154A4A}" type="slidenum">
              <a:rPr lang="en-US" smtClean="0"/>
              <a:pPr/>
              <a:t>‹#›</a:t>
            </a:fld>
            <a:endParaRPr lang="en-US"/>
          </a:p>
        </p:txBody>
      </p:sp>
    </p:spTree>
    <p:extLst>
      <p:ext uri="{BB962C8B-B14F-4D97-AF65-F5344CB8AC3E}">
        <p14:creationId xmlns:p14="http://schemas.microsoft.com/office/powerpoint/2010/main" val="108931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noProof="0" dirty="0"/>
              <a:t>Абстрактните класове, както подсказва името им носят известно ниво абстракция. В йерархията на наследяването те могат да обобщят определена функционалност или белези, характерни за определено ниво е нея.</a:t>
            </a:r>
            <a:br>
              <a:rPr lang="bg-BG" noProof="0" dirty="0"/>
            </a:br>
            <a:r>
              <a:rPr lang="bg-BG" noProof="0" dirty="0"/>
              <a:t>Пример:</a:t>
            </a:r>
          </a:p>
          <a:p>
            <a:r>
              <a:rPr lang="bg-BG" noProof="0" dirty="0"/>
              <a:t>Нека имаме клас Животно и няколко други класове – Котка, Куче, Кон. Последните три класа наследяват класа Животно, така че те имат няколко общи навици(методи), които имат всички животни, затова ги наследяват от Животно. Ако осмислите примера, ще разберете, че няма смисъл да създаваме инстанция на клас Животно, защото няма как да знаем какво е това животно. Затова спазваме следната философия в ООП: ако имаме клас, който да обобщи поведение и неспецифични, а общи белези на някои други класове, то го декларираме като абстрактен клас, а наследниците му – като конкретни класове, които </a:t>
            </a:r>
            <a:r>
              <a:rPr lang="bg-BG" b="1" i="1" u="sng" noProof="0" dirty="0"/>
              <a:t>задължително</a:t>
            </a:r>
            <a:r>
              <a:rPr lang="bg-BG" b="1" i="1" noProof="0" dirty="0"/>
              <a:t> </a:t>
            </a:r>
            <a:r>
              <a:rPr lang="bg-BG" noProof="0" dirty="0"/>
              <a:t>да имплементират поведението, но всеки по свой начин. Ако за Животно имаме метод(поведение) „издаване на звук“, то това поведение би било абстрактно, защото различните животни издават различни звуци. Например клас Куче ще имплементира функционалността „издаване на звук“ като „Бау-бау“, Котка – като „Мяу – мяу“ и т.н. Ако създадем обект от тип Куче и извикаме метода му за издаване на звук, то ще лае, но ако създадем обект (хипотетично) от клас Животно и извикаме метода му за издаване на звук, то няма да знае какъв звук да издаде.</a:t>
            </a:r>
          </a:p>
          <a:p>
            <a:endParaRPr lang="bg-BG" noProof="0" dirty="0"/>
          </a:p>
        </p:txBody>
      </p:sp>
      <p:sp>
        <p:nvSpPr>
          <p:cNvPr id="4" name="Slide Number Placeholder 3"/>
          <p:cNvSpPr>
            <a:spLocks noGrp="1"/>
          </p:cNvSpPr>
          <p:nvPr>
            <p:ph type="sldNum" sz="quarter" idx="5"/>
          </p:nvPr>
        </p:nvSpPr>
        <p:spPr/>
        <p:txBody>
          <a:bodyPr/>
          <a:lstStyle/>
          <a:p>
            <a:fld id="{056091ED-72C6-42C0-96CB-72EF15154A4A}" type="slidenum">
              <a:rPr lang="en-US" smtClean="0"/>
              <a:pPr/>
              <a:t>28</a:t>
            </a:fld>
            <a:endParaRPr lang="en-US"/>
          </a:p>
        </p:txBody>
      </p:sp>
    </p:spTree>
    <p:extLst>
      <p:ext uri="{BB962C8B-B14F-4D97-AF65-F5344CB8AC3E}">
        <p14:creationId xmlns:p14="http://schemas.microsoft.com/office/powerpoint/2010/main" val="26988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noProof="0" dirty="0"/>
          </a:p>
        </p:txBody>
      </p:sp>
      <p:sp>
        <p:nvSpPr>
          <p:cNvPr id="4" name="Slide Number Placeholder 3"/>
          <p:cNvSpPr>
            <a:spLocks noGrp="1"/>
          </p:cNvSpPr>
          <p:nvPr>
            <p:ph type="sldNum" sz="quarter" idx="5"/>
          </p:nvPr>
        </p:nvSpPr>
        <p:spPr/>
        <p:txBody>
          <a:bodyPr/>
          <a:lstStyle/>
          <a:p>
            <a:fld id="{056091ED-72C6-42C0-96CB-72EF15154A4A}" type="slidenum">
              <a:rPr lang="en-US" smtClean="0"/>
              <a:pPr/>
              <a:t>29</a:t>
            </a:fld>
            <a:endParaRPr lang="en-US"/>
          </a:p>
        </p:txBody>
      </p:sp>
    </p:spTree>
    <p:extLst>
      <p:ext uri="{BB962C8B-B14F-4D97-AF65-F5344CB8AC3E}">
        <p14:creationId xmlns:p14="http://schemas.microsoft.com/office/powerpoint/2010/main" val="295972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noProof="0" dirty="0"/>
          </a:p>
        </p:txBody>
      </p:sp>
      <p:sp>
        <p:nvSpPr>
          <p:cNvPr id="4" name="Slide Number Placeholder 3"/>
          <p:cNvSpPr>
            <a:spLocks noGrp="1"/>
          </p:cNvSpPr>
          <p:nvPr>
            <p:ph type="sldNum" sz="quarter" idx="5"/>
          </p:nvPr>
        </p:nvSpPr>
        <p:spPr/>
        <p:txBody>
          <a:bodyPr/>
          <a:lstStyle/>
          <a:p>
            <a:fld id="{056091ED-72C6-42C0-96CB-72EF15154A4A}" type="slidenum">
              <a:rPr lang="en-US" smtClean="0"/>
              <a:pPr/>
              <a:t>30</a:t>
            </a:fld>
            <a:endParaRPr lang="en-US"/>
          </a:p>
        </p:txBody>
      </p:sp>
    </p:spTree>
    <p:extLst>
      <p:ext uri="{BB962C8B-B14F-4D97-AF65-F5344CB8AC3E}">
        <p14:creationId xmlns:p14="http://schemas.microsoft.com/office/powerpoint/2010/main" val="86263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056091ED-72C6-42C0-96CB-72EF15154A4A}" type="slidenum">
              <a:rPr lang="en-US" smtClean="0"/>
              <a:pPr/>
              <a:t>31</a:t>
            </a:fld>
            <a:endParaRPr lang="en-US"/>
          </a:p>
        </p:txBody>
      </p:sp>
    </p:spTree>
    <p:extLst>
      <p:ext uri="{BB962C8B-B14F-4D97-AF65-F5344CB8AC3E}">
        <p14:creationId xmlns:p14="http://schemas.microsoft.com/office/powerpoint/2010/main" val="16406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056091ED-72C6-42C0-96CB-72EF15154A4A}" type="slidenum">
              <a:rPr lang="en-US" smtClean="0"/>
              <a:pPr/>
              <a:t>32</a:t>
            </a:fld>
            <a:endParaRPr lang="en-US"/>
          </a:p>
        </p:txBody>
      </p:sp>
    </p:spTree>
    <p:extLst>
      <p:ext uri="{BB962C8B-B14F-4D97-AF65-F5344CB8AC3E}">
        <p14:creationId xmlns:p14="http://schemas.microsoft.com/office/powerpoint/2010/main" val="364589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056091ED-72C6-42C0-96CB-72EF15154A4A}" type="slidenum">
              <a:rPr lang="en-US" smtClean="0"/>
              <a:pPr/>
              <a:t>33</a:t>
            </a:fld>
            <a:endParaRPr lang="en-US"/>
          </a:p>
        </p:txBody>
      </p:sp>
    </p:spTree>
    <p:extLst>
      <p:ext uri="{BB962C8B-B14F-4D97-AF65-F5344CB8AC3E}">
        <p14:creationId xmlns:p14="http://schemas.microsoft.com/office/powerpoint/2010/main" val="403716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962400" cy="487362"/>
          </a:xfr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4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962400" cy="487362"/>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962400" cy="487362"/>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10" name="Picture 9" descr="ppt_003_f_interior.jpg"/>
          <p:cNvPicPr>
            <a:picLocks noChangeAspect="1"/>
          </p:cNvPicPr>
          <p:nvPr userDrawn="1"/>
        </p:nvPicPr>
        <p:blipFill>
          <a:blip r:embed="rId14"/>
          <a:stretch>
            <a:fillRect/>
          </a:stretch>
        </p:blipFill>
        <p:spPr>
          <a:xfrm>
            <a:off x="0" y="4465"/>
            <a:ext cx="9144000" cy="6849070"/>
          </a:xfrm>
          <a:prstGeom prst="rect">
            <a:avLst/>
          </a:prstGeom>
        </p:spPr>
      </p:pic>
      <p:sp>
        <p:nvSpPr>
          <p:cNvPr id="1026" name="Rectangle 2"/>
          <p:cNvSpPr>
            <a:spLocks noGrp="1" noChangeArrowheads="1"/>
          </p:cNvSpPr>
          <p:nvPr>
            <p:ph type="title"/>
          </p:nvPr>
        </p:nvSpPr>
        <p:spPr bwMode="auto">
          <a:xfrm>
            <a:off x="457200" y="455613"/>
            <a:ext cx="3962400" cy="487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3" name="Text Box 9"/>
          <p:cNvSpPr txBox="1">
            <a:spLocks noChangeArrowheads="1"/>
          </p:cNvSpPr>
          <p:nvPr userDrawn="1"/>
        </p:nvSpPr>
        <p:spPr bwMode="auto">
          <a:xfrm>
            <a:off x="8180092" y="606623"/>
            <a:ext cx="506708" cy="307777"/>
          </a:xfrm>
          <a:prstGeom prst="rect">
            <a:avLst/>
          </a:prstGeom>
          <a:noFill/>
          <a:ln w="9525">
            <a:noFill/>
            <a:miter lim="800000"/>
            <a:headEnd/>
            <a:tailEnd/>
          </a:ln>
        </p:spPr>
        <p:txBody>
          <a:bodyPr wrap="square" anchor="ctr">
            <a:spAutoFit/>
          </a:bodyPr>
          <a:lstStyle/>
          <a:p>
            <a:pPr eaLnBrk="0" hangingPunct="0"/>
            <a:fld id="{8EE5A1D1-2C50-45C9-911C-9FAF6516CDFE}" type="slidenum">
              <a:rPr lang="en-US" sz="1400" b="1" smtClean="0">
                <a:solidFill>
                  <a:schemeClr val="tx1">
                    <a:lumMod val="75000"/>
                    <a:lumOff val="25000"/>
                  </a:schemeClr>
                </a:solidFill>
                <a:latin typeface="Arial" pitchFamily="34" charset="0"/>
                <a:cs typeface="Arial" pitchFamily="34" charset="0"/>
              </a:rPr>
              <a:pPr eaLnBrk="0" hangingPunct="0"/>
              <a:t>‹#›</a:t>
            </a:fld>
            <a:endParaRPr lang="en-US" sz="1400" b="1" dirty="0">
              <a:solidFill>
                <a:schemeClr val="tx1">
                  <a:lumMod val="75000"/>
                  <a:lumOff val="25000"/>
                </a:schemeClr>
              </a:solidFill>
              <a:latin typeface="Arial" pitchFamily="34" charset="0"/>
              <a:cs typeface="Arial" pitchFamily="34" charset="0"/>
            </a:endParaRPr>
          </a:p>
        </p:txBody>
      </p:sp>
      <p:sp>
        <p:nvSpPr>
          <p:cNvPr id="13" name="Text Box 6"/>
          <p:cNvSpPr txBox="1">
            <a:spLocks noChangeArrowheads="1"/>
          </p:cNvSpPr>
          <p:nvPr userDrawn="1"/>
        </p:nvSpPr>
        <p:spPr bwMode="auto">
          <a:xfrm>
            <a:off x="6477000" y="6110287"/>
            <a:ext cx="2286000" cy="215444"/>
          </a:xfrm>
          <a:prstGeom prst="rect">
            <a:avLst/>
          </a:prstGeom>
          <a:noFill/>
          <a:ln w="9525" algn="ctr">
            <a:noFill/>
            <a:miter lim="800000"/>
            <a:headEnd/>
            <a:tailEnd/>
          </a:ln>
          <a:effectLst/>
        </p:spPr>
        <p:txBody>
          <a:bodyPr wrap="square" anchorCtr="1">
            <a:spAutoFit/>
          </a:bodyPr>
          <a:lstStyle/>
          <a:p>
            <a:pPr algn="r" eaLnBrk="0" hangingPunct="0">
              <a:spcBef>
                <a:spcPct val="50000"/>
              </a:spcBef>
            </a:pPr>
            <a:r>
              <a:rPr lang="bg-BG" sz="800" dirty="0">
                <a:solidFill>
                  <a:schemeClr val="bg1"/>
                </a:solidFill>
                <a:cs typeface="Tahoma" pitchFamily="34" charset="0"/>
              </a:rPr>
              <a:t>ИКОНОМИЧЕСКИ УНИВЕРСИТЕТ - ВАРНА</a:t>
            </a:r>
            <a:endParaRPr lang="en-US" sz="800" dirty="0">
              <a:solidFill>
                <a:schemeClr val="bg1"/>
              </a:solidFill>
              <a:cs typeface="Tahom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2000">
          <a:solidFill>
            <a:schemeClr val="tx2"/>
          </a:solidFill>
          <a:latin typeface="+mj-lt"/>
          <a:ea typeface="+mj-ea"/>
          <a:cs typeface="+mj-cs"/>
        </a:defRPr>
      </a:lvl1pPr>
      <a:lvl2pPr algn="ctr" rtl="0" fontAlgn="base">
        <a:spcBef>
          <a:spcPct val="0"/>
        </a:spcBef>
        <a:spcAft>
          <a:spcPct val="0"/>
        </a:spcAft>
        <a:defRPr sz="2000">
          <a:solidFill>
            <a:schemeClr val="tx2"/>
          </a:solidFill>
          <a:latin typeface="Arial" charset="0"/>
        </a:defRPr>
      </a:lvl2pPr>
      <a:lvl3pPr algn="ctr" rtl="0" fontAlgn="base">
        <a:spcBef>
          <a:spcPct val="0"/>
        </a:spcBef>
        <a:spcAft>
          <a:spcPct val="0"/>
        </a:spcAft>
        <a:defRPr sz="2000">
          <a:solidFill>
            <a:schemeClr val="tx2"/>
          </a:solidFill>
          <a:latin typeface="Arial" charset="0"/>
        </a:defRPr>
      </a:lvl3pPr>
      <a:lvl4pPr algn="ctr" rtl="0" fontAlgn="base">
        <a:spcBef>
          <a:spcPct val="0"/>
        </a:spcBef>
        <a:spcAft>
          <a:spcPct val="0"/>
        </a:spcAft>
        <a:defRPr sz="2000">
          <a:solidFill>
            <a:schemeClr val="tx2"/>
          </a:solidFill>
          <a:latin typeface="Arial" charset="0"/>
        </a:defRPr>
      </a:lvl4pPr>
      <a:lvl5pPr algn="ctr" rtl="0" fontAlgn="base">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ppt_003_f_cover.jpg"/>
          <p:cNvPicPr>
            <a:picLocks noChangeAspect="1"/>
          </p:cNvPicPr>
          <p:nvPr/>
        </p:nvPicPr>
        <p:blipFill>
          <a:blip r:embed="rId2"/>
          <a:stretch>
            <a:fillRect/>
          </a:stretch>
        </p:blipFill>
        <p:spPr>
          <a:xfrm>
            <a:off x="0" y="4465"/>
            <a:ext cx="9144000" cy="6849070"/>
          </a:xfrm>
          <a:prstGeom prst="rect">
            <a:avLst/>
          </a:prstGeom>
        </p:spPr>
      </p:pic>
      <p:sp>
        <p:nvSpPr>
          <p:cNvPr id="2054" name="Text Box 6"/>
          <p:cNvSpPr txBox="1">
            <a:spLocks noChangeArrowheads="1"/>
          </p:cNvSpPr>
          <p:nvPr/>
        </p:nvSpPr>
        <p:spPr bwMode="auto">
          <a:xfrm>
            <a:off x="685800" y="2514600"/>
            <a:ext cx="7620000" cy="797719"/>
          </a:xfrm>
          <a:prstGeom prst="rect">
            <a:avLst/>
          </a:prstGeom>
          <a:noFill/>
          <a:ln w="9525">
            <a:noFill/>
            <a:miter lim="800000"/>
            <a:headEnd/>
            <a:tailEnd/>
          </a:ln>
          <a:effectLst/>
        </p:spPr>
        <p:txBody>
          <a:bodyPr wrap="square">
            <a:spAutoFit/>
          </a:bodyPr>
          <a:lstStyle/>
          <a:p>
            <a:pPr algn="r">
              <a:lnSpc>
                <a:spcPts val="2600"/>
              </a:lnSpc>
              <a:spcBef>
                <a:spcPts val="0"/>
              </a:spcBef>
            </a:pPr>
            <a:r>
              <a:rPr lang="bg-BG" sz="3600" dirty="0">
                <a:solidFill>
                  <a:schemeClr val="bg1"/>
                </a:solidFill>
                <a:latin typeface="Calibri" pitchFamily="34" charset="0"/>
              </a:rPr>
              <a:t>СЪРВЪРНО</a:t>
            </a:r>
            <a:br>
              <a:rPr lang="bg-BG" sz="3600" dirty="0">
                <a:solidFill>
                  <a:schemeClr val="bg1"/>
                </a:solidFill>
                <a:latin typeface="Calibri" pitchFamily="34" charset="0"/>
              </a:rPr>
            </a:br>
            <a:r>
              <a:rPr lang="en-US" sz="3600" b="1" dirty="0">
                <a:solidFill>
                  <a:srgbClr val="C00000"/>
                </a:solidFill>
                <a:latin typeface="Calibri" pitchFamily="34" charset="0"/>
              </a:rPr>
              <a:t>MVC</a:t>
            </a:r>
            <a:r>
              <a:rPr lang="en-US" sz="3600" dirty="0">
                <a:solidFill>
                  <a:schemeClr val="bg1"/>
                </a:solidFill>
                <a:latin typeface="Calibri" pitchFamily="34" charset="0"/>
              </a:rPr>
              <a:t> </a:t>
            </a:r>
            <a:r>
              <a:rPr lang="bg-BG" sz="3600" dirty="0">
                <a:solidFill>
                  <a:schemeClr val="bg1"/>
                </a:solidFill>
                <a:latin typeface="Calibri" pitchFamily="34" charset="0"/>
              </a:rPr>
              <a:t>ПРОГРАМИРАНЕ</a:t>
            </a:r>
            <a:endParaRPr lang="en-US" sz="3600" dirty="0">
              <a:solidFill>
                <a:schemeClr val="bg1"/>
              </a:solidFill>
              <a:latin typeface="Calibri" pitchFamily="34" charset="0"/>
            </a:endParaRPr>
          </a:p>
        </p:txBody>
      </p:sp>
      <p:sp>
        <p:nvSpPr>
          <p:cNvPr id="2056" name="Text Box 8"/>
          <p:cNvSpPr txBox="1">
            <a:spLocks noChangeArrowheads="1"/>
          </p:cNvSpPr>
          <p:nvPr/>
        </p:nvSpPr>
        <p:spPr bwMode="auto">
          <a:xfrm>
            <a:off x="4619171" y="3429000"/>
            <a:ext cx="3762829" cy="1006429"/>
          </a:xfrm>
          <a:prstGeom prst="rect">
            <a:avLst/>
          </a:prstGeom>
          <a:noFill/>
          <a:ln w="9525">
            <a:noFill/>
            <a:miter lim="800000"/>
            <a:headEnd/>
            <a:tailEnd/>
          </a:ln>
          <a:effectLst/>
        </p:spPr>
        <p:txBody>
          <a:bodyPr wrap="square">
            <a:spAutoFit/>
          </a:bodyPr>
          <a:lstStyle/>
          <a:p>
            <a:pPr marL="609600" indent="-609600" algn="r" eaLnBrk="1" hangingPunct="1">
              <a:lnSpc>
                <a:spcPct val="90000"/>
              </a:lnSpc>
            </a:pPr>
            <a:r>
              <a:rPr lang="bg-BG" dirty="0"/>
              <a:t>гл. ас. д-р Иван Куюмджиев</a:t>
            </a:r>
          </a:p>
          <a:p>
            <a:pPr marL="609600" indent="-609600" algn="r" eaLnBrk="1" hangingPunct="1">
              <a:lnSpc>
                <a:spcPct val="90000"/>
              </a:lnSpc>
            </a:pPr>
            <a:r>
              <a:rPr lang="bg-BG" dirty="0"/>
              <a:t>каб.510</a:t>
            </a:r>
          </a:p>
          <a:p>
            <a:pPr marL="609600" indent="-609600" algn="r" eaLnBrk="1" hangingPunct="1">
              <a:lnSpc>
                <a:spcPct val="90000"/>
              </a:lnSpc>
            </a:pPr>
            <a:r>
              <a:rPr lang="en-US" dirty="0"/>
              <a:t>ivan.ognyanov@gmail.com</a:t>
            </a:r>
            <a:endParaRPr lang="bg-BG" dirty="0"/>
          </a:p>
          <a:p>
            <a:pPr marL="609600" indent="-609600" algn="r" eaLnBrk="1" hangingPunct="1">
              <a:lnSpc>
                <a:spcPct val="90000"/>
              </a:lnSpc>
            </a:pPr>
            <a:r>
              <a:rPr lang="bg-BG" sz="1200" dirty="0"/>
              <a:t>ivan_ognyanov@ue-varna.bg</a:t>
            </a:r>
          </a:p>
        </p:txBody>
      </p:sp>
      <p:cxnSp>
        <p:nvCxnSpPr>
          <p:cNvPr id="17" name="Straight Connector 16"/>
          <p:cNvCxnSpPr/>
          <p:nvPr/>
        </p:nvCxnSpPr>
        <p:spPr>
          <a:xfrm>
            <a:off x="3048000" y="3351212"/>
            <a:ext cx="5638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6" descr="http://p0.storage.canalblog.com/07/66/388561/213648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2362200" cy="14173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solidFill>
                  <a:srgbClr val="00B050"/>
                </a:solidFill>
              </a:rPr>
              <a:t>Class Person {</a:t>
            </a:r>
          </a:p>
          <a:p>
            <a:pPr marL="0" indent="0">
              <a:buNone/>
            </a:pPr>
            <a:r>
              <a:rPr lang="en-US" dirty="0">
                <a:solidFill>
                  <a:srgbClr val="FF0000"/>
                </a:solidFill>
              </a:rPr>
              <a:t>private</a:t>
            </a:r>
            <a:r>
              <a:rPr lang="en-US" dirty="0">
                <a:solidFill>
                  <a:srgbClr val="00B050"/>
                </a:solidFill>
              </a:rPr>
              <a:t>  $</a:t>
            </a:r>
            <a:r>
              <a:rPr lang="en-US" dirty="0" err="1">
                <a:solidFill>
                  <a:srgbClr val="00B050"/>
                </a:solidFill>
              </a:rPr>
              <a:t>ime</a:t>
            </a:r>
            <a:r>
              <a:rPr lang="en-US" dirty="0">
                <a:solidFill>
                  <a:srgbClr val="00B050"/>
                </a:solidFill>
              </a:rPr>
              <a:t>;</a:t>
            </a:r>
          </a:p>
          <a:p>
            <a:pPr marL="0" indent="0">
              <a:buNone/>
            </a:pPr>
            <a:r>
              <a:rPr lang="en-US" dirty="0">
                <a:solidFill>
                  <a:srgbClr val="00B050"/>
                </a:solidFill>
              </a:rPr>
              <a:t>function </a:t>
            </a:r>
            <a:r>
              <a:rPr lang="en-US" dirty="0" err="1">
                <a:solidFill>
                  <a:srgbClr val="00B050"/>
                </a:solidFill>
              </a:rPr>
              <a:t>KazvamSe</a:t>
            </a:r>
            <a:r>
              <a:rPr lang="en-US" dirty="0">
                <a:solidFill>
                  <a:srgbClr val="00B050"/>
                </a:solidFill>
              </a:rPr>
              <a:t>() {</a:t>
            </a:r>
          </a:p>
          <a:p>
            <a:pPr marL="0" indent="0">
              <a:buNone/>
            </a:pPr>
            <a:r>
              <a:rPr lang="en-US" dirty="0">
                <a:solidFill>
                  <a:srgbClr val="00B050"/>
                </a:solidFill>
              </a:rPr>
              <a:t>	echo $this-&gt;</a:t>
            </a:r>
            <a:r>
              <a:rPr lang="en-US" dirty="0" err="1">
                <a:solidFill>
                  <a:srgbClr val="00B050"/>
                </a:solidFill>
              </a:rPr>
              <a:t>ime</a:t>
            </a:r>
            <a:r>
              <a:rPr lang="en-US" dirty="0">
                <a:solidFill>
                  <a:srgbClr val="00B050"/>
                </a:solidFill>
              </a:rPr>
              <a:t>;</a:t>
            </a:r>
          </a:p>
          <a:p>
            <a:pPr marL="0" indent="0">
              <a:buNone/>
            </a:pPr>
            <a:r>
              <a:rPr lang="en-US" dirty="0">
                <a:solidFill>
                  <a:srgbClr val="00B050"/>
                </a:solidFill>
              </a:rPr>
              <a:t>	}</a:t>
            </a:r>
          </a:p>
          <a:p>
            <a:pPr marL="0" indent="0">
              <a:buNone/>
            </a:pPr>
            <a:r>
              <a:rPr lang="en-US" dirty="0">
                <a:solidFill>
                  <a:srgbClr val="00B050"/>
                </a:solidFill>
              </a:rPr>
              <a:t>}</a:t>
            </a:r>
            <a:endParaRPr lang="bg-BG" dirty="0">
              <a:solidFill>
                <a:srgbClr val="00B050"/>
              </a:solidFill>
            </a:endParaRPr>
          </a:p>
          <a:p>
            <a:pPr marL="0" indent="0">
              <a:buNone/>
            </a:pPr>
            <a:r>
              <a:rPr lang="en-US" dirty="0">
                <a:solidFill>
                  <a:srgbClr val="00B050"/>
                </a:solidFill>
              </a:rPr>
              <a:t>$peter= new Person();</a:t>
            </a:r>
          </a:p>
          <a:p>
            <a:pPr marL="0" indent="0">
              <a:buNone/>
            </a:pPr>
            <a:r>
              <a:rPr lang="en-US" dirty="0">
                <a:solidFill>
                  <a:srgbClr val="00B050"/>
                </a:solidFill>
              </a:rPr>
              <a:t>$peter-&gt;</a:t>
            </a:r>
            <a:r>
              <a:rPr lang="en-US" dirty="0" err="1">
                <a:solidFill>
                  <a:srgbClr val="00B050"/>
                </a:solidFill>
              </a:rPr>
              <a:t>ime</a:t>
            </a:r>
            <a:r>
              <a:rPr lang="en-US" dirty="0">
                <a:solidFill>
                  <a:srgbClr val="00B050"/>
                </a:solidFill>
              </a:rPr>
              <a:t>="</a:t>
            </a:r>
            <a:r>
              <a:rPr lang="en-US" dirty="0" err="1">
                <a:solidFill>
                  <a:srgbClr val="00B050"/>
                </a:solidFill>
              </a:rPr>
              <a:t>Петър</a:t>
            </a:r>
            <a:r>
              <a:rPr lang="en-US" dirty="0">
                <a:solidFill>
                  <a:srgbClr val="00B050"/>
                </a:solidFill>
              </a:rPr>
              <a:t> </a:t>
            </a:r>
            <a:r>
              <a:rPr lang="en-US" dirty="0" err="1">
                <a:solidFill>
                  <a:srgbClr val="00B050"/>
                </a:solidFill>
              </a:rPr>
              <a:t>Иванов</a:t>
            </a:r>
            <a:r>
              <a:rPr lang="en-US" dirty="0">
                <a:solidFill>
                  <a:srgbClr val="00B050"/>
                </a:solidFill>
              </a:rPr>
              <a:t>"; //</a:t>
            </a:r>
            <a:r>
              <a:rPr lang="en-US" dirty="0">
                <a:solidFill>
                  <a:srgbClr val="FF0000"/>
                </a:solidFill>
              </a:rPr>
              <a:t>Fatal error: Cannot access private property Person::$</a:t>
            </a:r>
            <a:r>
              <a:rPr lang="en-US" dirty="0" err="1">
                <a:solidFill>
                  <a:srgbClr val="FF0000"/>
                </a:solidFill>
              </a:rPr>
              <a:t>ime</a:t>
            </a:r>
            <a:r>
              <a:rPr lang="en-US" dirty="0">
                <a:solidFill>
                  <a:srgbClr val="FF0000"/>
                </a:solidFill>
              </a:rPr>
              <a:t> </a:t>
            </a:r>
            <a:endParaRPr lang="bg-BG" dirty="0">
              <a:solidFill>
                <a:srgbClr val="FF0000"/>
              </a:solidFill>
            </a:endParaRPr>
          </a:p>
        </p:txBody>
      </p:sp>
      <p:sp>
        <p:nvSpPr>
          <p:cNvPr id="5" name="Title 1"/>
          <p:cNvSpPr>
            <a:spLocks noGrp="1"/>
          </p:cNvSpPr>
          <p:nvPr>
            <p:ph type="title"/>
          </p:nvPr>
        </p:nvSpPr>
        <p:spPr>
          <a:xfrm>
            <a:off x="457200" y="457200"/>
            <a:ext cx="6629400" cy="487362"/>
          </a:xfrm>
        </p:spPr>
        <p:txBody>
          <a:bodyPr/>
          <a:lstStyle/>
          <a:p>
            <a:r>
              <a:rPr lang="bg-BG" dirty="0"/>
              <a:t>Създаване и използване на обекти </a:t>
            </a:r>
            <a:r>
              <a:rPr lang="bg-BG"/>
              <a:t>и класове…</a:t>
            </a:r>
            <a:endParaRPr lang="en-US" dirty="0"/>
          </a:p>
        </p:txBody>
      </p:sp>
    </p:spTree>
    <p:extLst>
      <p:ext uri="{BB962C8B-B14F-4D97-AF65-F5344CB8AC3E}">
        <p14:creationId xmlns:p14="http://schemas.microsoft.com/office/powerpoint/2010/main" val="240701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29400" cy="487362"/>
          </a:xfrm>
        </p:spPr>
        <p:txBody>
          <a:bodyPr/>
          <a:lstStyle/>
          <a:p>
            <a:r>
              <a:rPr lang="bg-BG" dirty="0"/>
              <a:t>Създаване и използване на обекти и класове</a:t>
            </a:r>
            <a:endParaRPr lang="en-US" dirty="0"/>
          </a:p>
        </p:txBody>
      </p:sp>
      <p:sp>
        <p:nvSpPr>
          <p:cNvPr id="3" name="Content Placeholder 2"/>
          <p:cNvSpPr>
            <a:spLocks noGrp="1"/>
          </p:cNvSpPr>
          <p:nvPr>
            <p:ph idx="1"/>
          </p:nvPr>
        </p:nvSpPr>
        <p:spPr/>
        <p:txBody>
          <a:bodyPr/>
          <a:lstStyle/>
          <a:p>
            <a:pPr marL="0" indent="0">
              <a:buNone/>
            </a:pPr>
            <a:r>
              <a:rPr lang="bg-BG" dirty="0"/>
              <a:t>Свойство тип </a:t>
            </a:r>
            <a:r>
              <a:rPr lang="en-US" dirty="0"/>
              <a:t>Private</a:t>
            </a:r>
            <a:r>
              <a:rPr lang="bg-BG" dirty="0"/>
              <a:t> – показва, че достъп до такива променливи имат само </a:t>
            </a:r>
            <a:r>
              <a:rPr lang="bg-BG" b="1" dirty="0"/>
              <a:t>методите на класа</a:t>
            </a:r>
            <a:r>
              <a:rPr lang="bg-BG" dirty="0"/>
              <a:t>.</a:t>
            </a:r>
          </a:p>
          <a:p>
            <a:pPr marL="0" indent="0">
              <a:buNone/>
            </a:pPr>
            <a:r>
              <a:rPr lang="bg-BG" dirty="0"/>
              <a:t>За да се даде </a:t>
            </a:r>
            <a:r>
              <a:rPr lang="bg-BG" b="1" dirty="0"/>
              <a:t>име</a:t>
            </a:r>
            <a:r>
              <a:rPr lang="bg-BG" dirty="0"/>
              <a:t> на новия обект от клас Човек, ще се използва конструктор.</a:t>
            </a:r>
          </a:p>
          <a:p>
            <a:pPr marL="0" indent="0">
              <a:buNone/>
            </a:pPr>
            <a:endParaRPr lang="bg-BG" dirty="0"/>
          </a:p>
          <a:p>
            <a:pPr marL="0" indent="0">
              <a:buNone/>
            </a:pPr>
            <a:r>
              <a:rPr lang="bg-BG" dirty="0"/>
              <a:t>Конструктор се създава като  метод (функция) в класа с име </a:t>
            </a:r>
            <a:r>
              <a:rPr lang="en-US" b="1" dirty="0"/>
              <a:t>__construct</a:t>
            </a:r>
          </a:p>
          <a:p>
            <a:pPr marL="0" indent="0">
              <a:buNone/>
            </a:pPr>
            <a:endParaRPr lang="en-US" dirty="0"/>
          </a:p>
        </p:txBody>
      </p:sp>
    </p:spTree>
    <p:extLst>
      <p:ext uri="{BB962C8B-B14F-4D97-AF65-F5344CB8AC3E}">
        <p14:creationId xmlns:p14="http://schemas.microsoft.com/office/powerpoint/2010/main" val="295216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858000" cy="487362"/>
          </a:xfrm>
        </p:spPr>
        <p:txBody>
          <a:bodyPr/>
          <a:lstStyle/>
          <a:p>
            <a:r>
              <a:rPr lang="bg-BG" dirty="0"/>
              <a:t>Създаване и използване на обекти </a:t>
            </a:r>
            <a:r>
              <a:rPr lang="bg-BG"/>
              <a:t>и класове…</a:t>
            </a:r>
            <a:endParaRPr lang="en-US" dirty="0"/>
          </a:p>
        </p:txBody>
      </p:sp>
      <p:sp>
        <p:nvSpPr>
          <p:cNvPr id="3" name="Content Placeholder 2"/>
          <p:cNvSpPr>
            <a:spLocks noGrp="1"/>
          </p:cNvSpPr>
          <p:nvPr>
            <p:ph idx="1"/>
          </p:nvPr>
        </p:nvSpPr>
        <p:spPr>
          <a:xfrm>
            <a:off x="457200" y="1600200"/>
            <a:ext cx="8305800" cy="4525963"/>
          </a:xfrm>
        </p:spPr>
        <p:txBody>
          <a:bodyPr/>
          <a:lstStyle/>
          <a:p>
            <a:pPr marL="0" indent="0">
              <a:buNone/>
            </a:pPr>
            <a:r>
              <a:rPr lang="en-US" dirty="0">
                <a:solidFill>
                  <a:srgbClr val="00B050"/>
                </a:solidFill>
              </a:rPr>
              <a:t>Class Person {</a:t>
            </a:r>
          </a:p>
          <a:p>
            <a:pPr marL="0" indent="0">
              <a:buNone/>
            </a:pPr>
            <a:r>
              <a:rPr lang="en-US" dirty="0">
                <a:solidFill>
                  <a:srgbClr val="FF0000"/>
                </a:solidFill>
              </a:rPr>
              <a:t>private</a:t>
            </a:r>
            <a:r>
              <a:rPr lang="en-US" dirty="0">
                <a:solidFill>
                  <a:srgbClr val="00B050"/>
                </a:solidFill>
              </a:rPr>
              <a:t>  $</a:t>
            </a:r>
            <a:r>
              <a:rPr lang="en-US" dirty="0" err="1">
                <a:solidFill>
                  <a:srgbClr val="00B050"/>
                </a:solidFill>
              </a:rPr>
              <a:t>ime</a:t>
            </a:r>
            <a:r>
              <a:rPr lang="en-US" dirty="0">
                <a:solidFill>
                  <a:srgbClr val="00B050"/>
                </a:solidFill>
              </a:rPr>
              <a:t>;</a:t>
            </a:r>
          </a:p>
          <a:p>
            <a:pPr marL="0" indent="0">
              <a:buNone/>
            </a:pPr>
            <a:r>
              <a:rPr lang="en-US" dirty="0">
                <a:solidFill>
                  <a:srgbClr val="00B050"/>
                </a:solidFill>
              </a:rPr>
              <a:t>function </a:t>
            </a:r>
            <a:r>
              <a:rPr lang="en-US" dirty="0">
                <a:solidFill>
                  <a:srgbClr val="FF0000"/>
                </a:solidFill>
              </a:rPr>
              <a:t>__construct </a:t>
            </a:r>
            <a:r>
              <a:rPr lang="en-US" dirty="0">
                <a:solidFill>
                  <a:srgbClr val="00B050"/>
                </a:solidFill>
              </a:rPr>
              <a:t>($</a:t>
            </a:r>
            <a:r>
              <a:rPr lang="en-US" dirty="0" err="1">
                <a:solidFill>
                  <a:srgbClr val="00B050"/>
                </a:solidFill>
              </a:rPr>
              <a:t>ime</a:t>
            </a:r>
            <a:r>
              <a:rPr lang="en-US" dirty="0">
                <a:solidFill>
                  <a:srgbClr val="00B050"/>
                </a:solidFill>
              </a:rPr>
              <a:t>) {</a:t>
            </a:r>
          </a:p>
          <a:p>
            <a:pPr marL="0" indent="0">
              <a:buNone/>
            </a:pPr>
            <a:r>
              <a:rPr lang="en-US" dirty="0">
                <a:solidFill>
                  <a:srgbClr val="00B050"/>
                </a:solidFill>
              </a:rPr>
              <a:t>	$this-&gt;</a:t>
            </a:r>
            <a:r>
              <a:rPr lang="en-US" dirty="0" err="1">
                <a:solidFill>
                  <a:srgbClr val="00B050"/>
                </a:solidFill>
              </a:rPr>
              <a:t>ime</a:t>
            </a:r>
            <a:r>
              <a:rPr lang="en-US" dirty="0">
                <a:solidFill>
                  <a:srgbClr val="00B050"/>
                </a:solidFill>
              </a:rPr>
              <a:t>=$</a:t>
            </a:r>
            <a:r>
              <a:rPr lang="en-US" dirty="0" err="1">
                <a:solidFill>
                  <a:srgbClr val="00B050"/>
                </a:solidFill>
              </a:rPr>
              <a:t>ime</a:t>
            </a:r>
            <a:r>
              <a:rPr lang="en-US" dirty="0">
                <a:solidFill>
                  <a:srgbClr val="00B050"/>
                </a:solidFill>
              </a:rPr>
              <a:t>;</a:t>
            </a:r>
          </a:p>
          <a:p>
            <a:pPr marL="0" indent="0">
              <a:buNone/>
            </a:pPr>
            <a:r>
              <a:rPr lang="en-US" dirty="0">
                <a:solidFill>
                  <a:srgbClr val="00B050"/>
                </a:solidFill>
              </a:rPr>
              <a:t>}</a:t>
            </a:r>
          </a:p>
          <a:p>
            <a:pPr marL="0" indent="0">
              <a:buNone/>
            </a:pPr>
            <a:endParaRPr lang="en-US" dirty="0">
              <a:solidFill>
                <a:srgbClr val="00B050"/>
              </a:solidFill>
            </a:endParaRPr>
          </a:p>
          <a:p>
            <a:pPr marL="0" indent="0">
              <a:buNone/>
            </a:pPr>
            <a:r>
              <a:rPr lang="en-US" dirty="0">
                <a:solidFill>
                  <a:srgbClr val="00B050"/>
                </a:solidFill>
              </a:rPr>
              <a:t>function </a:t>
            </a:r>
            <a:r>
              <a:rPr lang="en-US" dirty="0" err="1">
                <a:solidFill>
                  <a:srgbClr val="00B050"/>
                </a:solidFill>
              </a:rPr>
              <a:t>KazvamSe</a:t>
            </a:r>
            <a:r>
              <a:rPr lang="en-US" dirty="0">
                <a:solidFill>
                  <a:srgbClr val="00B050"/>
                </a:solidFill>
              </a:rPr>
              <a:t>() {</a:t>
            </a:r>
          </a:p>
          <a:p>
            <a:pPr marL="0" indent="0">
              <a:buNone/>
            </a:pPr>
            <a:r>
              <a:rPr lang="en-US" dirty="0">
                <a:solidFill>
                  <a:srgbClr val="00B050"/>
                </a:solidFill>
              </a:rPr>
              <a:t>	echo $this-&gt;</a:t>
            </a:r>
            <a:r>
              <a:rPr lang="en-US" dirty="0" err="1">
                <a:solidFill>
                  <a:srgbClr val="00B050"/>
                </a:solidFill>
              </a:rPr>
              <a:t>ime</a:t>
            </a:r>
            <a:r>
              <a:rPr lang="en-US" dirty="0">
                <a:solidFill>
                  <a:srgbClr val="00B050"/>
                </a:solidFill>
              </a:rPr>
              <a:t>;</a:t>
            </a:r>
          </a:p>
          <a:p>
            <a:pPr marL="0" indent="0">
              <a:buNone/>
            </a:pPr>
            <a:r>
              <a:rPr lang="en-US" dirty="0">
                <a:solidFill>
                  <a:srgbClr val="00B050"/>
                </a:solidFill>
              </a:rPr>
              <a:t>	}</a:t>
            </a:r>
          </a:p>
          <a:p>
            <a:pPr marL="0" indent="0">
              <a:buNone/>
            </a:pPr>
            <a:r>
              <a:rPr lang="en-US" dirty="0">
                <a:solidFill>
                  <a:srgbClr val="00B050"/>
                </a:solidFill>
              </a:rPr>
              <a:t>}</a:t>
            </a:r>
          </a:p>
          <a:p>
            <a:pPr marL="0" indent="0">
              <a:buNone/>
            </a:pPr>
            <a:endParaRPr lang="en-US" dirty="0">
              <a:solidFill>
                <a:srgbClr val="00B050"/>
              </a:solidFill>
            </a:endParaRPr>
          </a:p>
        </p:txBody>
      </p:sp>
    </p:spTree>
    <p:extLst>
      <p:ext uri="{BB962C8B-B14F-4D97-AF65-F5344CB8AC3E}">
        <p14:creationId xmlns:p14="http://schemas.microsoft.com/office/powerpoint/2010/main" val="14205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858000" cy="487362"/>
          </a:xfrm>
        </p:spPr>
        <p:txBody>
          <a:bodyPr/>
          <a:lstStyle/>
          <a:p>
            <a:r>
              <a:rPr lang="bg-BG" dirty="0"/>
              <a:t>Създаване и използване на обекти и класове</a:t>
            </a:r>
            <a:endParaRPr lang="en-US" dirty="0"/>
          </a:p>
        </p:txBody>
      </p:sp>
      <p:sp>
        <p:nvSpPr>
          <p:cNvPr id="3" name="Content Placeholder 2"/>
          <p:cNvSpPr>
            <a:spLocks noGrp="1"/>
          </p:cNvSpPr>
          <p:nvPr>
            <p:ph idx="1"/>
          </p:nvPr>
        </p:nvSpPr>
        <p:spPr/>
        <p:txBody>
          <a:bodyPr/>
          <a:lstStyle/>
          <a:p>
            <a:pPr marL="0" indent="0">
              <a:buNone/>
            </a:pPr>
            <a:r>
              <a:rPr lang="en-US" dirty="0">
                <a:solidFill>
                  <a:srgbClr val="00B050"/>
                </a:solidFill>
              </a:rPr>
              <a:t>$peter = new Person(</a:t>
            </a:r>
            <a:r>
              <a:rPr lang="en-US" dirty="0">
                <a:solidFill>
                  <a:srgbClr val="FF0000"/>
                </a:solidFill>
              </a:rPr>
              <a:t>"</a:t>
            </a:r>
            <a:r>
              <a:rPr lang="bg-BG" dirty="0">
                <a:solidFill>
                  <a:srgbClr val="FF0000"/>
                </a:solidFill>
              </a:rPr>
              <a:t>Петър Иванов"</a:t>
            </a:r>
            <a:r>
              <a:rPr lang="bg-BG" dirty="0">
                <a:solidFill>
                  <a:srgbClr val="00B050"/>
                </a:solidFill>
              </a:rPr>
              <a:t>);</a:t>
            </a:r>
          </a:p>
          <a:p>
            <a:pPr marL="0" indent="0">
              <a:buNone/>
            </a:pPr>
            <a:r>
              <a:rPr lang="bg-BG" dirty="0">
                <a:solidFill>
                  <a:srgbClr val="00B050"/>
                </a:solidFill>
              </a:rPr>
              <a:t>$</a:t>
            </a:r>
            <a:r>
              <a:rPr lang="en-US" dirty="0">
                <a:solidFill>
                  <a:srgbClr val="00B050"/>
                </a:solidFill>
              </a:rPr>
              <a:t>peter-&gt;</a:t>
            </a:r>
            <a:r>
              <a:rPr lang="en-US" dirty="0" err="1">
                <a:solidFill>
                  <a:srgbClr val="00B050"/>
                </a:solidFill>
              </a:rPr>
              <a:t>KazvamSe</a:t>
            </a:r>
            <a:r>
              <a:rPr lang="en-US" dirty="0">
                <a:solidFill>
                  <a:srgbClr val="00B050"/>
                </a:solidFill>
              </a:rPr>
              <a:t>();</a:t>
            </a:r>
          </a:p>
          <a:p>
            <a:pPr marL="0" indent="0">
              <a:buNone/>
            </a:pPr>
            <a:endParaRPr lang="en-US" dirty="0">
              <a:solidFill>
                <a:srgbClr val="00B050"/>
              </a:solidFill>
            </a:endParaRPr>
          </a:p>
        </p:txBody>
      </p:sp>
    </p:spTree>
    <p:extLst>
      <p:ext uri="{BB962C8B-B14F-4D97-AF65-F5344CB8AC3E}">
        <p14:creationId xmlns:p14="http://schemas.microsoft.com/office/powerpoint/2010/main" val="153144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Деструктори</a:t>
            </a:r>
            <a:endParaRPr lang="en-US" dirty="0"/>
          </a:p>
        </p:txBody>
      </p:sp>
      <p:sp>
        <p:nvSpPr>
          <p:cNvPr id="3" name="Content Placeholder 2"/>
          <p:cNvSpPr>
            <a:spLocks noGrp="1"/>
          </p:cNvSpPr>
          <p:nvPr>
            <p:ph idx="1"/>
          </p:nvPr>
        </p:nvSpPr>
        <p:spPr/>
        <p:txBody>
          <a:bodyPr/>
          <a:lstStyle/>
          <a:p>
            <a:pPr marL="0" indent="0">
              <a:buNone/>
            </a:pPr>
            <a:r>
              <a:rPr lang="bg-BG" dirty="0"/>
              <a:t>Деструктор се създава като  метод (функция) в класа с име </a:t>
            </a:r>
            <a:r>
              <a:rPr lang="en-US" dirty="0"/>
              <a:t>__destruct</a:t>
            </a:r>
          </a:p>
          <a:p>
            <a:pPr marL="0" indent="0">
              <a:buNone/>
            </a:pPr>
            <a:endParaRPr lang="en-US" dirty="0"/>
          </a:p>
          <a:p>
            <a:pPr marL="0" indent="0">
              <a:buNone/>
            </a:pPr>
            <a:r>
              <a:rPr lang="bg-BG" dirty="0"/>
              <a:t>Деструктор – изпълнява се при унищожаване на обект (</a:t>
            </a:r>
            <a:r>
              <a:rPr lang="bg-BG" dirty="0">
                <a:solidFill>
                  <a:srgbClr val="00B050"/>
                </a:solidFill>
              </a:rPr>
              <a:t>$име_обект=</a:t>
            </a:r>
            <a:r>
              <a:rPr lang="en-US" dirty="0">
                <a:solidFill>
                  <a:srgbClr val="00B050"/>
                </a:solidFill>
              </a:rPr>
              <a:t>Null </a:t>
            </a:r>
            <a:r>
              <a:rPr lang="bg-BG" dirty="0"/>
              <a:t>или </a:t>
            </a:r>
            <a:r>
              <a:rPr lang="en-US" dirty="0">
                <a:solidFill>
                  <a:srgbClr val="00B050"/>
                </a:solidFill>
              </a:rPr>
              <a:t>unset(</a:t>
            </a:r>
            <a:r>
              <a:rPr lang="bg-BG" dirty="0">
                <a:solidFill>
                  <a:srgbClr val="00B050"/>
                </a:solidFill>
              </a:rPr>
              <a:t>$име обект</a:t>
            </a:r>
            <a:r>
              <a:rPr lang="en-US" dirty="0">
                <a:solidFill>
                  <a:srgbClr val="00B050"/>
                </a:solidFill>
              </a:rPr>
              <a:t>))  </a:t>
            </a:r>
            <a:r>
              <a:rPr lang="bg-BG" dirty="0"/>
              <a:t>или при приключване изпълнението на Php скрипта.</a:t>
            </a:r>
            <a:endParaRPr lang="en-US" dirty="0"/>
          </a:p>
          <a:p>
            <a:pPr marL="0" indent="0">
              <a:buNone/>
            </a:pPr>
            <a:endParaRPr lang="en-US" dirty="0"/>
          </a:p>
        </p:txBody>
      </p:sp>
    </p:spTree>
    <p:extLst>
      <p:ext uri="{BB962C8B-B14F-4D97-AF65-F5344CB8AC3E}">
        <p14:creationId xmlns:p14="http://schemas.microsoft.com/office/powerpoint/2010/main" val="303138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Деструктори…</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buNone/>
            </a:pPr>
            <a:r>
              <a:rPr lang="en-US" sz="1800" dirty="0">
                <a:solidFill>
                  <a:srgbClr val="00B050"/>
                </a:solidFill>
              </a:rPr>
              <a:t>Class Person {</a:t>
            </a:r>
          </a:p>
          <a:p>
            <a:pPr marL="0" indent="0">
              <a:buNone/>
            </a:pPr>
            <a:r>
              <a:rPr lang="en-US" sz="1800" dirty="0">
                <a:solidFill>
                  <a:srgbClr val="00B050"/>
                </a:solidFill>
              </a:rPr>
              <a:t>private  $</a:t>
            </a:r>
            <a:r>
              <a:rPr lang="en-US" sz="1800" dirty="0" err="1">
                <a:solidFill>
                  <a:srgbClr val="00B050"/>
                </a:solidFill>
              </a:rPr>
              <a:t>ime</a:t>
            </a:r>
            <a:r>
              <a:rPr lang="en-US" sz="1800" dirty="0">
                <a:solidFill>
                  <a:srgbClr val="00B050"/>
                </a:solidFill>
              </a:rPr>
              <a:t>;</a:t>
            </a:r>
          </a:p>
          <a:p>
            <a:pPr marL="0" indent="0">
              <a:buNone/>
            </a:pPr>
            <a:r>
              <a:rPr lang="en-US" sz="1800" dirty="0">
                <a:solidFill>
                  <a:srgbClr val="00B050"/>
                </a:solidFill>
              </a:rPr>
              <a:t>function __construct ($</a:t>
            </a:r>
            <a:r>
              <a:rPr lang="en-US" sz="1800" dirty="0" err="1">
                <a:solidFill>
                  <a:srgbClr val="00B050"/>
                </a:solidFill>
              </a:rPr>
              <a:t>ime</a:t>
            </a:r>
            <a:r>
              <a:rPr lang="en-US" sz="1800" dirty="0">
                <a:solidFill>
                  <a:srgbClr val="00B050"/>
                </a:solidFill>
              </a:rPr>
              <a:t>) {</a:t>
            </a:r>
          </a:p>
          <a:p>
            <a:pPr marL="0" indent="0">
              <a:buNone/>
            </a:pPr>
            <a:r>
              <a:rPr lang="en-US" sz="1800" dirty="0">
                <a:solidFill>
                  <a:srgbClr val="00B050"/>
                </a:solidFill>
              </a:rPr>
              <a:t>	$this-&gt;</a:t>
            </a:r>
            <a:r>
              <a:rPr lang="en-US" sz="1800" dirty="0" err="1">
                <a:solidFill>
                  <a:srgbClr val="00B050"/>
                </a:solidFill>
              </a:rPr>
              <a:t>ime</a:t>
            </a:r>
            <a:r>
              <a:rPr lang="en-US" sz="1800" dirty="0">
                <a:solidFill>
                  <a:srgbClr val="00B050"/>
                </a:solidFill>
              </a:rPr>
              <a:t>=$</a:t>
            </a:r>
            <a:r>
              <a:rPr lang="en-US" sz="1800" dirty="0" err="1">
                <a:solidFill>
                  <a:srgbClr val="00B050"/>
                </a:solidFill>
              </a:rPr>
              <a:t>ime</a:t>
            </a:r>
            <a:r>
              <a:rPr lang="en-US" sz="1800" dirty="0">
                <a:solidFill>
                  <a:srgbClr val="00B050"/>
                </a:solidFill>
              </a:rPr>
              <a:t>;</a:t>
            </a:r>
          </a:p>
          <a:p>
            <a:pPr marL="0" indent="0">
              <a:buNone/>
            </a:pPr>
            <a:r>
              <a:rPr lang="en-US" sz="1800" dirty="0">
                <a:solidFill>
                  <a:srgbClr val="00B050"/>
                </a:solidFill>
              </a:rPr>
              <a:t>}</a:t>
            </a:r>
          </a:p>
          <a:p>
            <a:pPr marL="0" indent="0">
              <a:buNone/>
            </a:pPr>
            <a:endParaRPr lang="en-US" sz="1800" dirty="0">
              <a:solidFill>
                <a:srgbClr val="00B050"/>
              </a:solidFill>
            </a:endParaRPr>
          </a:p>
          <a:p>
            <a:pPr marL="0" indent="0">
              <a:buNone/>
            </a:pPr>
            <a:r>
              <a:rPr lang="en-US" sz="1800" dirty="0">
                <a:solidFill>
                  <a:srgbClr val="00B050"/>
                </a:solidFill>
              </a:rPr>
              <a:t>function __destruct () {</a:t>
            </a:r>
          </a:p>
          <a:p>
            <a:pPr marL="0" indent="0">
              <a:buNone/>
            </a:pPr>
            <a:r>
              <a:rPr lang="en-US" sz="1800" dirty="0">
                <a:solidFill>
                  <a:srgbClr val="00B050"/>
                </a:solidFill>
              </a:rPr>
              <a:t>	echo "&lt;</a:t>
            </a:r>
            <a:r>
              <a:rPr lang="en-US" sz="1800" dirty="0" err="1">
                <a:solidFill>
                  <a:srgbClr val="00B050"/>
                </a:solidFill>
              </a:rPr>
              <a:t>br</a:t>
            </a:r>
            <a:r>
              <a:rPr lang="en-US" sz="1800" dirty="0">
                <a:solidFill>
                  <a:srgbClr val="00B050"/>
                </a:solidFill>
              </a:rPr>
              <a:t> /&gt;</a:t>
            </a:r>
            <a:r>
              <a:rPr lang="bg-BG" sz="1800" dirty="0">
                <a:solidFill>
                  <a:srgbClr val="00B050"/>
                </a:solidFill>
              </a:rPr>
              <a:t>Сбогом живот в Интернет:( ";</a:t>
            </a:r>
          </a:p>
          <a:p>
            <a:pPr marL="0" indent="0">
              <a:buNone/>
            </a:pPr>
            <a:r>
              <a:rPr lang="bg-BG" sz="1800" dirty="0">
                <a:solidFill>
                  <a:srgbClr val="00B050"/>
                </a:solidFill>
              </a:rPr>
              <a:t>}</a:t>
            </a:r>
          </a:p>
          <a:p>
            <a:pPr marL="0" indent="0">
              <a:buNone/>
            </a:pPr>
            <a:endParaRPr lang="bg-BG" sz="1800" dirty="0">
              <a:solidFill>
                <a:srgbClr val="00B050"/>
              </a:solidFill>
            </a:endParaRPr>
          </a:p>
          <a:p>
            <a:pPr marL="0" indent="0">
              <a:buNone/>
            </a:pPr>
            <a:r>
              <a:rPr lang="en-US" sz="1800" dirty="0">
                <a:solidFill>
                  <a:srgbClr val="00B050"/>
                </a:solidFill>
              </a:rPr>
              <a:t>function </a:t>
            </a:r>
            <a:r>
              <a:rPr lang="en-US" sz="1800" dirty="0" err="1">
                <a:solidFill>
                  <a:srgbClr val="00B050"/>
                </a:solidFill>
              </a:rPr>
              <a:t>KazvamSe</a:t>
            </a:r>
            <a:r>
              <a:rPr lang="en-US" sz="1800" dirty="0">
                <a:solidFill>
                  <a:srgbClr val="00B050"/>
                </a:solidFill>
              </a:rPr>
              <a:t>() {</a:t>
            </a:r>
          </a:p>
          <a:p>
            <a:pPr marL="0" indent="0">
              <a:buNone/>
            </a:pPr>
            <a:r>
              <a:rPr lang="en-US" sz="1800" dirty="0">
                <a:solidFill>
                  <a:srgbClr val="00B050"/>
                </a:solidFill>
              </a:rPr>
              <a:t>	echo $this-&gt;</a:t>
            </a:r>
            <a:r>
              <a:rPr lang="en-US" sz="1800" dirty="0" err="1">
                <a:solidFill>
                  <a:srgbClr val="00B050"/>
                </a:solidFill>
              </a:rPr>
              <a:t>ime</a:t>
            </a:r>
            <a:r>
              <a:rPr lang="en-US" sz="1800" dirty="0">
                <a:solidFill>
                  <a:srgbClr val="00B050"/>
                </a:solidFill>
              </a:rPr>
              <a:t>;</a:t>
            </a:r>
          </a:p>
          <a:p>
            <a:pPr marL="0" indent="0">
              <a:buNone/>
            </a:pPr>
            <a:r>
              <a:rPr lang="en-US" sz="1800" dirty="0">
                <a:solidFill>
                  <a:srgbClr val="00B050"/>
                </a:solidFill>
              </a:rPr>
              <a:t>	}</a:t>
            </a:r>
          </a:p>
          <a:p>
            <a:pPr marL="0" indent="0">
              <a:buNone/>
            </a:pPr>
            <a:r>
              <a:rPr lang="en-US" sz="1800" dirty="0">
                <a:solidFill>
                  <a:srgbClr val="00B050"/>
                </a:solidFill>
              </a:rPr>
              <a:t>}</a:t>
            </a:r>
          </a:p>
        </p:txBody>
      </p:sp>
    </p:spTree>
    <p:extLst>
      <p:ext uri="{BB962C8B-B14F-4D97-AF65-F5344CB8AC3E}">
        <p14:creationId xmlns:p14="http://schemas.microsoft.com/office/powerpoint/2010/main" val="166453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Деструктори</a:t>
            </a:r>
            <a:endParaRPr lang="en-US" dirty="0"/>
          </a:p>
        </p:txBody>
      </p:sp>
      <p:sp>
        <p:nvSpPr>
          <p:cNvPr id="3" name="Content Placeholder 2"/>
          <p:cNvSpPr>
            <a:spLocks noGrp="1"/>
          </p:cNvSpPr>
          <p:nvPr>
            <p:ph idx="1"/>
          </p:nvPr>
        </p:nvSpPr>
        <p:spPr/>
        <p:txBody>
          <a:bodyPr/>
          <a:lstStyle/>
          <a:p>
            <a:pPr marL="0" indent="0">
              <a:buNone/>
            </a:pPr>
            <a:r>
              <a:rPr lang="en-US" sz="1800" dirty="0">
                <a:solidFill>
                  <a:srgbClr val="00B050"/>
                </a:solidFill>
              </a:rPr>
              <a:t>$peter = new Person("</a:t>
            </a:r>
            <a:r>
              <a:rPr lang="bg-BG" sz="1800" dirty="0">
                <a:solidFill>
                  <a:srgbClr val="00B050"/>
                </a:solidFill>
              </a:rPr>
              <a:t>Петър Иванов");</a:t>
            </a:r>
          </a:p>
          <a:p>
            <a:pPr marL="0" indent="0">
              <a:buNone/>
            </a:pPr>
            <a:r>
              <a:rPr lang="bg-BG" sz="1800" dirty="0">
                <a:solidFill>
                  <a:srgbClr val="00B050"/>
                </a:solidFill>
              </a:rPr>
              <a:t>$</a:t>
            </a:r>
            <a:r>
              <a:rPr lang="en-US" sz="1800" dirty="0">
                <a:solidFill>
                  <a:srgbClr val="00B050"/>
                </a:solidFill>
              </a:rPr>
              <a:t>peter-&gt;</a:t>
            </a:r>
            <a:r>
              <a:rPr lang="en-US" sz="1800" dirty="0" err="1">
                <a:solidFill>
                  <a:srgbClr val="00B050"/>
                </a:solidFill>
              </a:rPr>
              <a:t>KazvamSe</a:t>
            </a:r>
            <a:r>
              <a:rPr lang="en-US" sz="1800" dirty="0">
                <a:solidFill>
                  <a:srgbClr val="00B050"/>
                </a:solidFill>
              </a:rPr>
              <a:t>();</a:t>
            </a:r>
          </a:p>
          <a:p>
            <a:pPr marL="0" indent="0">
              <a:buNone/>
            </a:pPr>
            <a:r>
              <a:rPr lang="en-US" sz="1800" dirty="0">
                <a:solidFill>
                  <a:srgbClr val="00B050"/>
                </a:solidFill>
              </a:rPr>
              <a:t>unset($peter);</a:t>
            </a:r>
          </a:p>
          <a:p>
            <a:pPr marL="0" indent="0">
              <a:buNone/>
            </a:pPr>
            <a:endParaRPr lang="en-US" sz="1800" dirty="0">
              <a:solidFill>
                <a:srgbClr val="00B050"/>
              </a:solidFill>
            </a:endParaRPr>
          </a:p>
          <a:p>
            <a:pPr marL="0" indent="0">
              <a:buNone/>
            </a:pPr>
            <a:r>
              <a:rPr lang="bg-BG" sz="1800" dirty="0"/>
              <a:t>Резултат:</a:t>
            </a:r>
          </a:p>
          <a:p>
            <a:pPr marL="0" indent="0">
              <a:buNone/>
            </a:pPr>
            <a:r>
              <a:rPr lang="ru-RU" sz="1800" dirty="0" err="1"/>
              <a:t>Петър</a:t>
            </a:r>
            <a:r>
              <a:rPr lang="ru-RU" sz="1800" dirty="0"/>
              <a:t> Иванов</a:t>
            </a:r>
            <a:br>
              <a:rPr lang="ru-RU" sz="1800" dirty="0"/>
            </a:br>
            <a:r>
              <a:rPr lang="ru-RU" sz="1800" dirty="0"/>
              <a:t>Сбогом живот в Интернет:(</a:t>
            </a:r>
            <a:endParaRPr lang="en-US" sz="1800" dirty="0"/>
          </a:p>
        </p:txBody>
      </p:sp>
    </p:spTree>
    <p:extLst>
      <p:ext uri="{BB962C8B-B14F-4D97-AF65-F5344CB8AC3E}">
        <p14:creationId xmlns:p14="http://schemas.microsoft.com/office/powerpoint/2010/main" val="39233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800600" cy="487362"/>
          </a:xfrm>
        </p:spPr>
        <p:txBody>
          <a:bodyPr/>
          <a:lstStyle/>
          <a:p>
            <a:r>
              <a:rPr lang="bg-BG" dirty="0"/>
              <a:t>Област на видимост за </a:t>
            </a:r>
            <a:r>
              <a:rPr lang="bg-BG" b="1" dirty="0"/>
              <a:t>свойства</a:t>
            </a:r>
            <a:endParaRPr lang="en-US" b="1" dirty="0"/>
          </a:p>
        </p:txBody>
      </p:sp>
      <p:sp>
        <p:nvSpPr>
          <p:cNvPr id="3" name="Content Placeholder 2"/>
          <p:cNvSpPr>
            <a:spLocks noGrp="1"/>
          </p:cNvSpPr>
          <p:nvPr>
            <p:ph idx="1"/>
          </p:nvPr>
        </p:nvSpPr>
        <p:spPr/>
        <p:txBody>
          <a:bodyPr/>
          <a:lstStyle/>
          <a:p>
            <a:r>
              <a:rPr lang="en-US" dirty="0"/>
              <a:t>Public – </a:t>
            </a:r>
            <a:r>
              <a:rPr lang="bg-BG" dirty="0"/>
              <a:t>достъп до променливите имат </a:t>
            </a:r>
            <a:r>
              <a:rPr lang="bg-BG" dirty="0">
                <a:solidFill>
                  <a:srgbClr val="00B050"/>
                </a:solidFill>
              </a:rPr>
              <a:t>всички</a:t>
            </a:r>
            <a:r>
              <a:rPr lang="bg-BG" dirty="0"/>
              <a:t>. </a:t>
            </a:r>
            <a:endParaRPr lang="en-US" dirty="0"/>
          </a:p>
          <a:p>
            <a:r>
              <a:rPr lang="en-US" dirty="0"/>
              <a:t>Protected – </a:t>
            </a:r>
            <a:r>
              <a:rPr lang="bg-BG" dirty="0"/>
              <a:t>достъп до такива променливи може да се осъществява от </a:t>
            </a:r>
            <a:r>
              <a:rPr lang="bg-BG" b="1" dirty="0"/>
              <a:t>методите на класа</a:t>
            </a:r>
            <a:r>
              <a:rPr lang="en-US" dirty="0"/>
              <a:t>, </a:t>
            </a:r>
            <a:r>
              <a:rPr lang="bg-BG" dirty="0"/>
              <a:t>както и от методи на производни (дъщерни, </a:t>
            </a:r>
            <a:r>
              <a:rPr lang="bg-BG" dirty="0">
                <a:solidFill>
                  <a:srgbClr val="00B050"/>
                </a:solidFill>
              </a:rPr>
              <a:t>наследяващи</a:t>
            </a:r>
            <a:r>
              <a:rPr lang="bg-BG" dirty="0"/>
              <a:t>) класове.</a:t>
            </a:r>
            <a:endParaRPr lang="en-US" dirty="0"/>
          </a:p>
          <a:p>
            <a:r>
              <a:rPr lang="en-US" dirty="0"/>
              <a:t>Private</a:t>
            </a:r>
            <a:r>
              <a:rPr lang="bg-BG" dirty="0"/>
              <a:t> – достъп до такива променливи имат </a:t>
            </a:r>
            <a:r>
              <a:rPr lang="bg-BG" dirty="0">
                <a:solidFill>
                  <a:srgbClr val="00B050"/>
                </a:solidFill>
              </a:rPr>
              <a:t>само</a:t>
            </a:r>
            <a:r>
              <a:rPr lang="bg-BG" dirty="0"/>
              <a:t> </a:t>
            </a:r>
            <a:r>
              <a:rPr lang="bg-BG" b="1" dirty="0"/>
              <a:t>методите</a:t>
            </a:r>
            <a:r>
              <a:rPr lang="bg-BG" dirty="0"/>
              <a:t> на </a:t>
            </a:r>
            <a:r>
              <a:rPr lang="bg-BG" dirty="0">
                <a:solidFill>
                  <a:srgbClr val="00B050"/>
                </a:solidFill>
              </a:rPr>
              <a:t>класа</a:t>
            </a:r>
            <a:r>
              <a:rPr lang="bg-BG" dirty="0"/>
              <a:t> (и съответно методите на обекта).</a:t>
            </a:r>
            <a:endParaRPr lang="en-US" dirty="0"/>
          </a:p>
          <a:p>
            <a:endParaRPr lang="en-US" dirty="0"/>
          </a:p>
        </p:txBody>
      </p:sp>
    </p:spTree>
    <p:extLst>
      <p:ext uri="{BB962C8B-B14F-4D97-AF65-F5344CB8AC3E}">
        <p14:creationId xmlns:p14="http://schemas.microsoft.com/office/powerpoint/2010/main" val="205240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648200" cy="487362"/>
          </a:xfrm>
        </p:spPr>
        <p:txBody>
          <a:bodyPr/>
          <a:lstStyle/>
          <a:p>
            <a:r>
              <a:rPr lang="bg-BG" dirty="0"/>
              <a:t>Област на видимост за </a:t>
            </a:r>
            <a:r>
              <a:rPr lang="bg-BG" b="1" dirty="0"/>
              <a:t>методи</a:t>
            </a:r>
            <a:endParaRPr lang="en-US" b="1" dirty="0"/>
          </a:p>
        </p:txBody>
      </p:sp>
      <p:sp>
        <p:nvSpPr>
          <p:cNvPr id="3" name="Content Placeholder 2"/>
          <p:cNvSpPr>
            <a:spLocks noGrp="1"/>
          </p:cNvSpPr>
          <p:nvPr>
            <p:ph idx="1"/>
          </p:nvPr>
        </p:nvSpPr>
        <p:spPr/>
        <p:txBody>
          <a:bodyPr/>
          <a:lstStyle/>
          <a:p>
            <a:r>
              <a:rPr lang="bg-BG" dirty="0"/>
              <a:t>Всеки метод дефиниран в даден клас може да бъде извикан в тялото му.</a:t>
            </a:r>
            <a:endParaRPr lang="en-US" dirty="0"/>
          </a:p>
          <a:p>
            <a:r>
              <a:rPr lang="en-US" dirty="0"/>
              <a:t>Protected </a:t>
            </a:r>
            <a:r>
              <a:rPr lang="bg-BG" dirty="0"/>
              <a:t>и </a:t>
            </a:r>
            <a:r>
              <a:rPr lang="en-US" dirty="0"/>
              <a:t>Public </a:t>
            </a:r>
            <a:r>
              <a:rPr lang="bg-BG" dirty="0"/>
              <a:t> методи могат да се променят (предефинират) от </a:t>
            </a:r>
            <a:r>
              <a:rPr lang="bg-BG" dirty="0">
                <a:solidFill>
                  <a:srgbClr val="00B050"/>
                </a:solidFill>
              </a:rPr>
              <a:t>наследяващи класове</a:t>
            </a:r>
            <a:r>
              <a:rPr lang="bg-BG" dirty="0"/>
              <a:t>. </a:t>
            </a:r>
            <a:r>
              <a:rPr lang="en-US" dirty="0"/>
              <a:t>Private </a:t>
            </a:r>
            <a:r>
              <a:rPr lang="bg-BG" dirty="0">
                <a:solidFill>
                  <a:srgbClr val="FF0000"/>
                </a:solidFill>
              </a:rPr>
              <a:t>не</a:t>
            </a:r>
            <a:r>
              <a:rPr lang="bg-BG" dirty="0"/>
              <a:t> може да се предефинират.</a:t>
            </a:r>
            <a:endParaRPr lang="en-US" dirty="0"/>
          </a:p>
          <a:p>
            <a:r>
              <a:rPr lang="en-US" dirty="0"/>
              <a:t>Protected </a:t>
            </a:r>
            <a:r>
              <a:rPr lang="bg-BG" dirty="0"/>
              <a:t>метод(или свойство) може да бъде извикан в тялото на класа или на наследяващ клас, но </a:t>
            </a:r>
            <a:r>
              <a:rPr lang="bg-BG" dirty="0">
                <a:solidFill>
                  <a:srgbClr val="FF0000"/>
                </a:solidFill>
              </a:rPr>
              <a:t>не</a:t>
            </a:r>
            <a:r>
              <a:rPr lang="bg-BG" dirty="0"/>
              <a:t> може да бъде извикан от </a:t>
            </a:r>
            <a:r>
              <a:rPr lang="bg-BG" dirty="0">
                <a:solidFill>
                  <a:srgbClr val="FF0000"/>
                </a:solidFill>
              </a:rPr>
              <a:t>обект</a:t>
            </a:r>
            <a:r>
              <a:rPr lang="bg-BG" dirty="0"/>
              <a:t>.</a:t>
            </a:r>
            <a:endParaRPr lang="en-US" dirty="0"/>
          </a:p>
          <a:p>
            <a:r>
              <a:rPr lang="en-US" dirty="0"/>
              <a:t>Private – </a:t>
            </a:r>
            <a:r>
              <a:rPr lang="bg-BG" dirty="0"/>
              <a:t>Може да бъде изпълнен  в тялото на </a:t>
            </a:r>
            <a:r>
              <a:rPr lang="bg-BG" b="1" dirty="0"/>
              <a:t>класа</a:t>
            </a:r>
            <a:r>
              <a:rPr lang="bg-BG" dirty="0"/>
              <a:t>, но никъде другаде. Не може да бъде променян в каквито и да е други класове.</a:t>
            </a:r>
            <a:endParaRPr lang="en-US" dirty="0"/>
          </a:p>
          <a:p>
            <a:pPr marL="0" indent="0">
              <a:buNone/>
            </a:pPr>
            <a:endParaRPr lang="en-US" dirty="0"/>
          </a:p>
        </p:txBody>
      </p:sp>
    </p:spTree>
    <p:extLst>
      <p:ext uri="{BB962C8B-B14F-4D97-AF65-F5344CB8AC3E}">
        <p14:creationId xmlns:p14="http://schemas.microsoft.com/office/powerpoint/2010/main" val="4062937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648200" cy="487362"/>
          </a:xfrm>
        </p:spPr>
        <p:txBody>
          <a:bodyPr/>
          <a:lstStyle/>
          <a:p>
            <a:r>
              <a:rPr lang="bg-BG" dirty="0"/>
              <a:t>Област на видимост за методи</a:t>
            </a:r>
            <a:endParaRPr lang="en-US" dirty="0"/>
          </a:p>
        </p:txBody>
      </p:sp>
      <p:sp>
        <p:nvSpPr>
          <p:cNvPr id="3" name="Content Placeholder 2"/>
          <p:cNvSpPr>
            <a:spLocks noGrp="1"/>
          </p:cNvSpPr>
          <p:nvPr>
            <p:ph idx="1"/>
          </p:nvPr>
        </p:nvSpPr>
        <p:spPr/>
        <p:txBody>
          <a:bodyPr/>
          <a:lstStyle/>
          <a:p>
            <a:pPr marL="0" indent="0">
              <a:buNone/>
            </a:pPr>
            <a:r>
              <a:rPr lang="en-US" sz="1600" dirty="0">
                <a:solidFill>
                  <a:srgbClr val="00B050"/>
                </a:solidFill>
              </a:rPr>
              <a:t>Class Person {</a:t>
            </a:r>
          </a:p>
          <a:p>
            <a:pPr marL="0" indent="0">
              <a:buNone/>
            </a:pPr>
            <a:r>
              <a:rPr lang="en-US" sz="1600" dirty="0">
                <a:solidFill>
                  <a:srgbClr val="00B050"/>
                </a:solidFill>
              </a:rPr>
              <a:t>private  $</a:t>
            </a:r>
            <a:r>
              <a:rPr lang="en-US" sz="1600" dirty="0" err="1">
                <a:solidFill>
                  <a:srgbClr val="00B050"/>
                </a:solidFill>
              </a:rPr>
              <a:t>ime</a:t>
            </a:r>
            <a:r>
              <a:rPr lang="en-US" sz="1600" dirty="0">
                <a:solidFill>
                  <a:srgbClr val="00B050"/>
                </a:solidFill>
              </a:rPr>
              <a:t>;</a:t>
            </a:r>
          </a:p>
          <a:p>
            <a:pPr marL="0" indent="0">
              <a:buNone/>
            </a:pPr>
            <a:r>
              <a:rPr lang="en-US" sz="1600" dirty="0">
                <a:solidFill>
                  <a:srgbClr val="00B050"/>
                </a:solidFill>
              </a:rPr>
              <a:t>function __construct ($</a:t>
            </a:r>
            <a:r>
              <a:rPr lang="en-US" sz="1600" dirty="0" err="1">
                <a:solidFill>
                  <a:srgbClr val="00B050"/>
                </a:solidFill>
              </a:rPr>
              <a:t>ime</a:t>
            </a:r>
            <a:r>
              <a:rPr lang="en-US" sz="1600" dirty="0">
                <a:solidFill>
                  <a:srgbClr val="00B050"/>
                </a:solidFill>
              </a:rPr>
              <a:t>) {</a:t>
            </a:r>
          </a:p>
          <a:p>
            <a:pPr marL="0" indent="0">
              <a:buNone/>
            </a:pPr>
            <a:r>
              <a:rPr lang="en-US" sz="1600" dirty="0">
                <a:solidFill>
                  <a:srgbClr val="00B050"/>
                </a:solidFill>
              </a:rPr>
              <a:t>	$this-&gt;</a:t>
            </a:r>
            <a:r>
              <a:rPr lang="en-US" sz="1600" dirty="0" err="1">
                <a:solidFill>
                  <a:srgbClr val="00B050"/>
                </a:solidFill>
              </a:rPr>
              <a:t>ime</a:t>
            </a:r>
            <a:r>
              <a:rPr lang="en-US" sz="1600" dirty="0">
                <a:solidFill>
                  <a:srgbClr val="00B050"/>
                </a:solidFill>
              </a:rPr>
              <a:t>=$</a:t>
            </a:r>
            <a:r>
              <a:rPr lang="en-US" sz="1600" dirty="0" err="1">
                <a:solidFill>
                  <a:srgbClr val="00B050"/>
                </a:solidFill>
              </a:rPr>
              <a:t>ime</a:t>
            </a:r>
            <a:r>
              <a:rPr lang="en-US" sz="1600" dirty="0">
                <a:solidFill>
                  <a:srgbClr val="00B050"/>
                </a:solidFill>
              </a:rPr>
              <a:t>;</a:t>
            </a:r>
          </a:p>
          <a:p>
            <a:pPr marL="0" indent="0">
              <a:buNone/>
            </a:pPr>
            <a:r>
              <a:rPr lang="en-US" sz="1600" dirty="0">
                <a:solidFill>
                  <a:srgbClr val="00B050"/>
                </a:solidFill>
              </a:rPr>
              <a:t>}</a:t>
            </a:r>
          </a:p>
          <a:p>
            <a:pPr marL="0" indent="0">
              <a:buNone/>
            </a:pPr>
            <a:endParaRPr lang="en-US" sz="1600" dirty="0">
              <a:solidFill>
                <a:srgbClr val="00B050"/>
              </a:solidFill>
            </a:endParaRPr>
          </a:p>
          <a:p>
            <a:pPr marL="0" indent="0">
              <a:buNone/>
            </a:pPr>
            <a:r>
              <a:rPr lang="en-US" sz="1600" dirty="0">
                <a:solidFill>
                  <a:srgbClr val="00B050"/>
                </a:solidFill>
              </a:rPr>
              <a:t>function __destruct () {</a:t>
            </a:r>
          </a:p>
          <a:p>
            <a:pPr marL="0" indent="0">
              <a:buNone/>
            </a:pPr>
            <a:r>
              <a:rPr lang="en-US" sz="1600" dirty="0">
                <a:solidFill>
                  <a:srgbClr val="00B050"/>
                </a:solidFill>
              </a:rPr>
              <a:t>	echo "&lt;</a:t>
            </a:r>
            <a:r>
              <a:rPr lang="en-US" sz="1600" dirty="0" err="1">
                <a:solidFill>
                  <a:srgbClr val="00B050"/>
                </a:solidFill>
              </a:rPr>
              <a:t>br</a:t>
            </a:r>
            <a:r>
              <a:rPr lang="en-US" sz="1600" dirty="0">
                <a:solidFill>
                  <a:srgbClr val="00B050"/>
                </a:solidFill>
              </a:rPr>
              <a:t> /&gt;</a:t>
            </a:r>
            <a:r>
              <a:rPr lang="bg-BG" sz="1600" dirty="0">
                <a:solidFill>
                  <a:srgbClr val="00B050"/>
                </a:solidFill>
              </a:rPr>
              <a:t>Сбогом живот в Интернет:( ";</a:t>
            </a:r>
          </a:p>
          <a:p>
            <a:pPr marL="0" indent="0">
              <a:buNone/>
            </a:pPr>
            <a:r>
              <a:rPr lang="bg-BG" sz="1600" dirty="0">
                <a:solidFill>
                  <a:srgbClr val="00B050"/>
                </a:solidFill>
              </a:rPr>
              <a:t>}</a:t>
            </a:r>
          </a:p>
          <a:p>
            <a:pPr marL="0" indent="0">
              <a:buNone/>
            </a:pPr>
            <a:endParaRPr lang="bg-BG" sz="1600" dirty="0">
              <a:solidFill>
                <a:srgbClr val="00B050"/>
              </a:solidFill>
            </a:endParaRPr>
          </a:p>
          <a:p>
            <a:pPr marL="0" indent="0">
              <a:buNone/>
            </a:pPr>
            <a:r>
              <a:rPr lang="en-US" sz="1600" dirty="0">
                <a:solidFill>
                  <a:srgbClr val="FF0000"/>
                </a:solidFill>
              </a:rPr>
              <a:t>protected</a:t>
            </a:r>
            <a:r>
              <a:rPr lang="en-US" sz="1600" dirty="0">
                <a:solidFill>
                  <a:srgbClr val="00B050"/>
                </a:solidFill>
              </a:rPr>
              <a:t> function </a:t>
            </a:r>
            <a:r>
              <a:rPr lang="en-US" sz="1600" dirty="0" err="1">
                <a:solidFill>
                  <a:srgbClr val="00B050"/>
                </a:solidFill>
              </a:rPr>
              <a:t>KazvamSe</a:t>
            </a:r>
            <a:r>
              <a:rPr lang="en-US" sz="1600" dirty="0">
                <a:solidFill>
                  <a:srgbClr val="00B050"/>
                </a:solidFill>
              </a:rPr>
              <a:t>() {</a:t>
            </a:r>
          </a:p>
          <a:p>
            <a:pPr marL="0" indent="0">
              <a:buNone/>
            </a:pPr>
            <a:r>
              <a:rPr lang="en-US" sz="1600" dirty="0">
                <a:solidFill>
                  <a:srgbClr val="00B050"/>
                </a:solidFill>
              </a:rPr>
              <a:t>	echo $this-&gt;</a:t>
            </a:r>
            <a:r>
              <a:rPr lang="en-US" sz="1600" dirty="0" err="1">
                <a:solidFill>
                  <a:srgbClr val="00B050"/>
                </a:solidFill>
              </a:rPr>
              <a:t>ime</a:t>
            </a:r>
            <a:r>
              <a:rPr lang="en-US" sz="1600" dirty="0">
                <a:solidFill>
                  <a:srgbClr val="00B050"/>
                </a:solidFill>
              </a:rPr>
              <a:t>;</a:t>
            </a:r>
          </a:p>
          <a:p>
            <a:pPr marL="0" indent="0">
              <a:buNone/>
            </a:pPr>
            <a:r>
              <a:rPr lang="en-US" sz="1600" dirty="0">
                <a:solidFill>
                  <a:srgbClr val="00B050"/>
                </a:solidFill>
              </a:rPr>
              <a:t>	}</a:t>
            </a:r>
          </a:p>
          <a:p>
            <a:pPr marL="0" indent="0">
              <a:buNone/>
            </a:pPr>
            <a:r>
              <a:rPr lang="en-US" sz="1600" dirty="0">
                <a:solidFill>
                  <a:srgbClr val="00B050"/>
                </a:solidFill>
              </a:rPr>
              <a:t>}</a:t>
            </a:r>
          </a:p>
        </p:txBody>
      </p:sp>
    </p:spTree>
    <p:extLst>
      <p:ext uri="{BB962C8B-B14F-4D97-AF65-F5344CB8AC3E}">
        <p14:creationId xmlns:p14="http://schemas.microsoft.com/office/powerpoint/2010/main" val="317600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Съдържание</a:t>
            </a:r>
            <a:endParaRPr lang="en-US" dirty="0"/>
          </a:p>
        </p:txBody>
      </p:sp>
      <p:sp>
        <p:nvSpPr>
          <p:cNvPr id="3" name="Content Placeholder 2"/>
          <p:cNvSpPr>
            <a:spLocks noGrp="1"/>
          </p:cNvSpPr>
          <p:nvPr>
            <p:ph idx="1"/>
          </p:nvPr>
        </p:nvSpPr>
        <p:spPr/>
        <p:txBody>
          <a:bodyPr/>
          <a:lstStyle/>
          <a:p>
            <a:r>
              <a:rPr lang="bg-BG" dirty="0"/>
              <a:t>Основи на ООП с </a:t>
            </a:r>
            <a:r>
              <a:rPr lang="en-US" dirty="0"/>
              <a:t>PHP</a:t>
            </a:r>
          </a:p>
          <a:p>
            <a:r>
              <a:rPr lang="bg-BG" dirty="0"/>
              <a:t>Интерфейси, абстрактни класове</a:t>
            </a:r>
          </a:p>
          <a:p>
            <a:r>
              <a:rPr lang="bg-BG" dirty="0"/>
              <a:t>Добри и лоши практики</a:t>
            </a:r>
          </a:p>
          <a:p>
            <a:r>
              <a:rPr lang="en-US" dirty="0"/>
              <a:t>Design Patterns</a:t>
            </a:r>
          </a:p>
          <a:p>
            <a:endParaRPr lang="en-US" dirty="0"/>
          </a:p>
        </p:txBody>
      </p:sp>
    </p:spTree>
    <p:extLst>
      <p:ext uri="{BB962C8B-B14F-4D97-AF65-F5344CB8AC3E}">
        <p14:creationId xmlns:p14="http://schemas.microsoft.com/office/powerpoint/2010/main" val="2389142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solidFill>
                  <a:srgbClr val="00B050"/>
                </a:solidFill>
              </a:rPr>
              <a:t>$peter = new Person("</a:t>
            </a:r>
            <a:r>
              <a:rPr lang="bg-BG" dirty="0">
                <a:solidFill>
                  <a:srgbClr val="00B050"/>
                </a:solidFill>
              </a:rPr>
              <a:t>Петър Иванов");</a:t>
            </a:r>
          </a:p>
          <a:p>
            <a:pPr marL="0" indent="0">
              <a:buNone/>
            </a:pPr>
            <a:r>
              <a:rPr lang="bg-BG" dirty="0">
                <a:solidFill>
                  <a:srgbClr val="00B050"/>
                </a:solidFill>
              </a:rPr>
              <a:t>$</a:t>
            </a:r>
            <a:r>
              <a:rPr lang="en-US" dirty="0">
                <a:solidFill>
                  <a:srgbClr val="00B050"/>
                </a:solidFill>
              </a:rPr>
              <a:t>peter-&gt;</a:t>
            </a:r>
            <a:r>
              <a:rPr lang="en-US" dirty="0" err="1">
                <a:solidFill>
                  <a:srgbClr val="00B050"/>
                </a:solidFill>
              </a:rPr>
              <a:t>KazvamSe</a:t>
            </a:r>
            <a:r>
              <a:rPr lang="en-US" dirty="0">
                <a:solidFill>
                  <a:srgbClr val="00B050"/>
                </a:solidFill>
              </a:rPr>
              <a:t>(); </a:t>
            </a:r>
            <a:r>
              <a:rPr lang="en-US" dirty="0"/>
              <a:t>// Call to protected method Person::</a:t>
            </a:r>
            <a:r>
              <a:rPr lang="en-US" dirty="0" err="1"/>
              <a:t>KazvamSe</a:t>
            </a:r>
            <a:r>
              <a:rPr lang="en-US" dirty="0"/>
              <a:t>() from context </a:t>
            </a:r>
          </a:p>
        </p:txBody>
      </p:sp>
      <p:sp>
        <p:nvSpPr>
          <p:cNvPr id="5" name="Title 1"/>
          <p:cNvSpPr>
            <a:spLocks noGrp="1"/>
          </p:cNvSpPr>
          <p:nvPr>
            <p:ph type="title"/>
          </p:nvPr>
        </p:nvSpPr>
        <p:spPr>
          <a:xfrm>
            <a:off x="457200" y="457200"/>
            <a:ext cx="4648200" cy="487362"/>
          </a:xfrm>
        </p:spPr>
        <p:txBody>
          <a:bodyPr/>
          <a:lstStyle/>
          <a:p>
            <a:r>
              <a:rPr lang="bg-BG" dirty="0"/>
              <a:t>Област на видимост за методи</a:t>
            </a:r>
            <a:endParaRPr lang="en-US" dirty="0"/>
          </a:p>
        </p:txBody>
      </p:sp>
    </p:spTree>
    <p:extLst>
      <p:ext uri="{BB962C8B-B14F-4D97-AF65-F5344CB8AC3E}">
        <p14:creationId xmlns:p14="http://schemas.microsoft.com/office/powerpoint/2010/main" val="2115091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5791200" cy="487362"/>
          </a:xfrm>
        </p:spPr>
        <p:txBody>
          <a:bodyPr/>
          <a:lstStyle/>
          <a:p>
            <a:r>
              <a:rPr lang="bg-BG" dirty="0"/>
              <a:t>Наследяване. Област на видимост на методи</a:t>
            </a:r>
            <a:endParaRPr lang="en-US" dirty="0"/>
          </a:p>
        </p:txBody>
      </p:sp>
      <p:sp>
        <p:nvSpPr>
          <p:cNvPr id="3" name="Content Placeholder 2"/>
          <p:cNvSpPr>
            <a:spLocks noGrp="1"/>
          </p:cNvSpPr>
          <p:nvPr>
            <p:ph idx="1"/>
          </p:nvPr>
        </p:nvSpPr>
        <p:spPr/>
        <p:txBody>
          <a:bodyPr/>
          <a:lstStyle/>
          <a:p>
            <a:pPr marL="0" indent="0">
              <a:buNone/>
            </a:pPr>
            <a:r>
              <a:rPr lang="en-US" sz="2000" dirty="0">
                <a:solidFill>
                  <a:srgbClr val="00B050"/>
                </a:solidFill>
              </a:rPr>
              <a:t>class Woman extends person{ </a:t>
            </a:r>
            <a:r>
              <a:rPr lang="en-US" sz="2000" i="1" dirty="0"/>
              <a:t>//</a:t>
            </a:r>
            <a:r>
              <a:rPr lang="bg-BG" sz="2000" i="1" dirty="0"/>
              <a:t>наследява (разширява) класа Човек</a:t>
            </a:r>
          </a:p>
          <a:p>
            <a:pPr marL="0" indent="0">
              <a:buNone/>
            </a:pPr>
            <a:r>
              <a:rPr lang="bg-BG" sz="2000" dirty="0"/>
              <a:t>	</a:t>
            </a:r>
            <a:r>
              <a:rPr lang="en-US" sz="2000" dirty="0">
                <a:solidFill>
                  <a:srgbClr val="FF0000"/>
                </a:solidFill>
              </a:rPr>
              <a:t>protected</a:t>
            </a:r>
            <a:r>
              <a:rPr lang="en-US" sz="2000" dirty="0">
                <a:solidFill>
                  <a:srgbClr val="00B050"/>
                </a:solidFill>
              </a:rPr>
              <a:t> function </a:t>
            </a:r>
            <a:r>
              <a:rPr lang="en-US" sz="2000" dirty="0" err="1">
                <a:solidFill>
                  <a:srgbClr val="00B050"/>
                </a:solidFill>
              </a:rPr>
              <a:t>KazvamSe</a:t>
            </a:r>
            <a:r>
              <a:rPr lang="en-US" sz="2000" dirty="0">
                <a:solidFill>
                  <a:srgbClr val="00B050"/>
                </a:solidFill>
              </a:rPr>
              <a:t>() {</a:t>
            </a:r>
            <a:r>
              <a:rPr lang="en-US" sz="2000" dirty="0"/>
              <a:t> </a:t>
            </a:r>
            <a:r>
              <a:rPr lang="en-US" sz="2000" i="1" dirty="0"/>
              <a:t>//</a:t>
            </a:r>
            <a:r>
              <a:rPr lang="bg-BG" sz="2000" i="1" dirty="0"/>
              <a:t>предефинира метода </a:t>
            </a:r>
            <a:r>
              <a:rPr lang="en-US" sz="2000" i="1" dirty="0" err="1"/>
              <a:t>KazvamSe</a:t>
            </a:r>
            <a:r>
              <a:rPr lang="en-US" sz="2000" i="1" dirty="0"/>
              <a:t>(). </a:t>
            </a:r>
            <a:r>
              <a:rPr lang="bg-BG" sz="2000" i="1" dirty="0"/>
              <a:t>Задължително трябва да е </a:t>
            </a:r>
            <a:r>
              <a:rPr lang="en-US" sz="2000" i="1" dirty="0"/>
              <a:t>protected </a:t>
            </a:r>
            <a:r>
              <a:rPr lang="bg-BG" sz="2000" i="1" dirty="0"/>
              <a:t>!</a:t>
            </a:r>
            <a:endParaRPr lang="en-US" sz="2000" i="1" dirty="0"/>
          </a:p>
          <a:p>
            <a:pPr marL="0" indent="0">
              <a:buNone/>
            </a:pPr>
            <a:r>
              <a:rPr lang="en-US" sz="2000" dirty="0"/>
              <a:t>			</a:t>
            </a:r>
            <a:r>
              <a:rPr lang="en-US" sz="2000" dirty="0">
                <a:solidFill>
                  <a:srgbClr val="00B050"/>
                </a:solidFill>
              </a:rPr>
              <a:t>echo "</a:t>
            </a:r>
            <a:r>
              <a:rPr lang="bg-BG" sz="2000" dirty="0">
                <a:solidFill>
                  <a:srgbClr val="00B050"/>
                </a:solidFill>
              </a:rPr>
              <a:t>Здравей! Аз съм ";</a:t>
            </a:r>
          </a:p>
          <a:p>
            <a:pPr marL="0" indent="0">
              <a:buNone/>
            </a:pPr>
            <a:r>
              <a:rPr lang="bg-BG" sz="2000" dirty="0">
                <a:solidFill>
                  <a:srgbClr val="00B050"/>
                </a:solidFill>
              </a:rPr>
              <a:t>			</a:t>
            </a:r>
            <a:r>
              <a:rPr lang="en-US" sz="2000" dirty="0">
                <a:solidFill>
                  <a:srgbClr val="00B050"/>
                </a:solidFill>
              </a:rPr>
              <a:t>person::</a:t>
            </a:r>
            <a:r>
              <a:rPr lang="en-US" sz="2000" dirty="0" err="1">
                <a:solidFill>
                  <a:srgbClr val="00B050"/>
                </a:solidFill>
              </a:rPr>
              <a:t>KazvamSe</a:t>
            </a:r>
            <a:r>
              <a:rPr lang="en-US" sz="2000" dirty="0">
                <a:solidFill>
                  <a:srgbClr val="00B050"/>
                </a:solidFill>
              </a:rPr>
              <a:t>();</a:t>
            </a:r>
          </a:p>
          <a:p>
            <a:pPr marL="0" indent="0">
              <a:buNone/>
            </a:pPr>
            <a:r>
              <a:rPr lang="en-US" sz="2000" dirty="0">
                <a:solidFill>
                  <a:srgbClr val="00B050"/>
                </a:solidFill>
              </a:rPr>
              <a:t>		}</a:t>
            </a:r>
          </a:p>
          <a:p>
            <a:pPr marL="0" indent="0">
              <a:buNone/>
            </a:pPr>
            <a:r>
              <a:rPr lang="en-US" sz="2000" dirty="0"/>
              <a:t>		</a:t>
            </a:r>
          </a:p>
          <a:p>
            <a:pPr marL="0" indent="0">
              <a:buNone/>
            </a:pPr>
            <a:r>
              <a:rPr lang="en-US" sz="2000" dirty="0"/>
              <a:t>	</a:t>
            </a:r>
            <a:r>
              <a:rPr lang="en-US" sz="2000" dirty="0">
                <a:solidFill>
                  <a:srgbClr val="00B050"/>
                </a:solidFill>
              </a:rPr>
              <a:t>public function </a:t>
            </a:r>
            <a:r>
              <a:rPr lang="en-US" sz="2000" dirty="0" err="1">
                <a:solidFill>
                  <a:srgbClr val="00B050"/>
                </a:solidFill>
              </a:rPr>
              <a:t>Zdravei</a:t>
            </a:r>
            <a:r>
              <a:rPr lang="en-US" sz="2000" dirty="0">
                <a:solidFill>
                  <a:srgbClr val="00B050"/>
                </a:solidFill>
              </a:rPr>
              <a:t>(){</a:t>
            </a:r>
          </a:p>
          <a:p>
            <a:pPr marL="0" indent="0">
              <a:buNone/>
            </a:pPr>
            <a:r>
              <a:rPr lang="en-US" sz="2000" dirty="0">
                <a:solidFill>
                  <a:srgbClr val="00B050"/>
                </a:solidFill>
              </a:rPr>
              <a:t>	$this-&gt;</a:t>
            </a:r>
            <a:r>
              <a:rPr lang="en-US" sz="2000" dirty="0" err="1">
                <a:solidFill>
                  <a:srgbClr val="00B050"/>
                </a:solidFill>
              </a:rPr>
              <a:t>KazvamSe</a:t>
            </a:r>
            <a:r>
              <a:rPr lang="en-US" sz="2000" dirty="0">
                <a:solidFill>
                  <a:srgbClr val="00B050"/>
                </a:solidFill>
              </a:rPr>
              <a:t>();</a:t>
            </a:r>
          </a:p>
          <a:p>
            <a:pPr marL="0" indent="0">
              <a:buNone/>
            </a:pPr>
            <a:r>
              <a:rPr lang="en-US" sz="2000" dirty="0">
                <a:solidFill>
                  <a:srgbClr val="00B050"/>
                </a:solidFill>
              </a:rPr>
              <a:t>	}</a:t>
            </a:r>
          </a:p>
          <a:p>
            <a:pPr marL="0" indent="0">
              <a:buNone/>
            </a:pPr>
            <a:r>
              <a:rPr lang="en-US" sz="2000" dirty="0">
                <a:solidFill>
                  <a:srgbClr val="00B050"/>
                </a:solidFill>
              </a:rPr>
              <a:t>}</a:t>
            </a:r>
          </a:p>
        </p:txBody>
      </p:sp>
    </p:spTree>
    <p:extLst>
      <p:ext uri="{BB962C8B-B14F-4D97-AF65-F5344CB8AC3E}">
        <p14:creationId xmlns:p14="http://schemas.microsoft.com/office/powerpoint/2010/main" val="680755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5791200" cy="487362"/>
          </a:xfrm>
        </p:spPr>
        <p:txBody>
          <a:bodyPr/>
          <a:lstStyle/>
          <a:p>
            <a:r>
              <a:rPr lang="bg-BG" dirty="0"/>
              <a:t>Наследяване. Област на видимост на методи</a:t>
            </a:r>
            <a:endParaRPr lang="en-US" dirty="0"/>
          </a:p>
        </p:txBody>
      </p:sp>
      <p:sp>
        <p:nvSpPr>
          <p:cNvPr id="3" name="Content Placeholder 2"/>
          <p:cNvSpPr>
            <a:spLocks noGrp="1"/>
          </p:cNvSpPr>
          <p:nvPr>
            <p:ph idx="1"/>
          </p:nvPr>
        </p:nvSpPr>
        <p:spPr/>
        <p:txBody>
          <a:bodyPr/>
          <a:lstStyle/>
          <a:p>
            <a:pPr marL="0" indent="0">
              <a:buNone/>
            </a:pPr>
            <a:r>
              <a:rPr lang="ru-RU" sz="2000">
                <a:solidFill>
                  <a:srgbClr val="00B050"/>
                </a:solidFill>
              </a:rPr>
              <a:t>$</a:t>
            </a:r>
            <a:r>
              <a:rPr lang="en-GB" sz="2000">
                <a:solidFill>
                  <a:srgbClr val="00B050"/>
                </a:solidFill>
              </a:rPr>
              <a:t>LiLi</a:t>
            </a:r>
            <a:r>
              <a:rPr lang="ru-RU" sz="2000">
                <a:solidFill>
                  <a:srgbClr val="00B050"/>
                </a:solidFill>
              </a:rPr>
              <a:t>= </a:t>
            </a:r>
            <a:r>
              <a:rPr lang="ru-RU" sz="2000" dirty="0">
                <a:solidFill>
                  <a:srgbClr val="00B050"/>
                </a:solidFill>
              </a:rPr>
              <a:t>new Woman("Лили Иванова");//</a:t>
            </a:r>
            <a:r>
              <a:rPr lang="ru-RU" sz="2000" i="1" dirty="0"/>
              <a:t>нов обект от тип Жена. Използва конст</a:t>
            </a:r>
            <a:r>
              <a:rPr lang="bg-BG" sz="2000" i="1" dirty="0"/>
              <a:t>р</a:t>
            </a:r>
            <a:r>
              <a:rPr lang="ru-RU" sz="2000" i="1" dirty="0"/>
              <a:t>уктора </a:t>
            </a:r>
            <a:r>
              <a:rPr lang="ru-RU" sz="2000" i="1"/>
              <a:t>на класа </a:t>
            </a:r>
            <a:r>
              <a:rPr lang="ru-RU" sz="2000" i="1" dirty="0"/>
              <a:t>Човек</a:t>
            </a:r>
          </a:p>
          <a:p>
            <a:pPr marL="0" indent="0">
              <a:buNone/>
            </a:pPr>
            <a:r>
              <a:rPr lang="ru-RU" sz="2000">
                <a:solidFill>
                  <a:srgbClr val="00B050"/>
                </a:solidFill>
              </a:rPr>
              <a:t>$</a:t>
            </a:r>
            <a:r>
              <a:rPr lang="en-GB" sz="2000">
                <a:solidFill>
                  <a:srgbClr val="00B050"/>
                </a:solidFill>
              </a:rPr>
              <a:t>LiLi</a:t>
            </a:r>
            <a:r>
              <a:rPr lang="bg-BG" sz="2000">
                <a:solidFill>
                  <a:srgbClr val="00B050"/>
                </a:solidFill>
              </a:rPr>
              <a:t>-</a:t>
            </a:r>
            <a:r>
              <a:rPr lang="ru-RU" sz="2000">
                <a:solidFill>
                  <a:srgbClr val="00B050"/>
                </a:solidFill>
              </a:rPr>
              <a:t>&gt;Zdravei</a:t>
            </a:r>
            <a:r>
              <a:rPr lang="ru-RU" sz="2000" dirty="0">
                <a:solidFill>
                  <a:srgbClr val="00B050"/>
                </a:solidFill>
              </a:rPr>
              <a:t>();</a:t>
            </a:r>
          </a:p>
          <a:p>
            <a:pPr marL="0" indent="0">
              <a:buNone/>
            </a:pPr>
            <a:endParaRPr lang="ru-RU" sz="2000" dirty="0">
              <a:solidFill>
                <a:srgbClr val="00B050"/>
              </a:solidFill>
            </a:endParaRPr>
          </a:p>
          <a:p>
            <a:pPr marL="0" indent="0">
              <a:buNone/>
            </a:pPr>
            <a:r>
              <a:rPr lang="ru-RU" sz="2000" dirty="0"/>
              <a:t>Резултат:</a:t>
            </a:r>
          </a:p>
          <a:p>
            <a:pPr marL="0" indent="0">
              <a:buNone/>
            </a:pPr>
            <a:r>
              <a:rPr lang="ru-RU" sz="2000" dirty="0"/>
              <a:t>Здравей! Аз съм Лили Иванова </a:t>
            </a:r>
            <a:br>
              <a:rPr lang="ru-RU" sz="2000" dirty="0"/>
            </a:br>
            <a:r>
              <a:rPr lang="ru-RU" sz="2000" dirty="0"/>
              <a:t>Сбогом живот в Интернет:( </a:t>
            </a:r>
            <a:endParaRPr lang="ru-RU" sz="2000" dirty="0">
              <a:solidFill>
                <a:srgbClr val="00B050"/>
              </a:solidFill>
            </a:endParaRPr>
          </a:p>
        </p:txBody>
      </p:sp>
    </p:spTree>
    <p:extLst>
      <p:ext uri="{BB962C8B-B14F-4D97-AF65-F5344CB8AC3E}">
        <p14:creationId xmlns:p14="http://schemas.microsoft.com/office/powerpoint/2010/main" val="2001280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5791200" cy="487362"/>
          </a:xfrm>
        </p:spPr>
        <p:txBody>
          <a:bodyPr/>
          <a:lstStyle/>
          <a:p>
            <a:r>
              <a:rPr lang="bg-BG" dirty="0"/>
              <a:t>Оператор ::</a:t>
            </a:r>
            <a:endParaRPr lang="en-US" dirty="0"/>
          </a:p>
        </p:txBody>
      </p:sp>
      <p:sp>
        <p:nvSpPr>
          <p:cNvPr id="3" name="Content Placeholder 2"/>
          <p:cNvSpPr>
            <a:spLocks noGrp="1"/>
          </p:cNvSpPr>
          <p:nvPr>
            <p:ph idx="1"/>
          </p:nvPr>
        </p:nvSpPr>
        <p:spPr/>
        <p:txBody>
          <a:bodyPr/>
          <a:lstStyle/>
          <a:p>
            <a:pPr marL="0" indent="0">
              <a:buNone/>
            </a:pPr>
            <a:r>
              <a:rPr lang="bg-BG" sz="2000" dirty="0"/>
              <a:t>Достъпва метод/свойство от родителски клас</a:t>
            </a:r>
          </a:p>
          <a:p>
            <a:pPr marL="0" indent="0">
              <a:buNone/>
            </a:pPr>
            <a:endParaRPr lang="bg-BG" sz="2000" dirty="0"/>
          </a:p>
          <a:p>
            <a:pPr marL="0" indent="0">
              <a:buNone/>
            </a:pPr>
            <a:r>
              <a:rPr lang="bg-BG" sz="2000" dirty="0"/>
              <a:t>Име на клас </a:t>
            </a:r>
            <a:r>
              <a:rPr lang="en-US" sz="2000" dirty="0"/>
              <a:t>::$property </a:t>
            </a:r>
            <a:r>
              <a:rPr lang="bg-BG" sz="2000" dirty="0"/>
              <a:t>или</a:t>
            </a:r>
            <a:r>
              <a:rPr lang="en-US" sz="2000" dirty="0"/>
              <a:t> </a:t>
            </a:r>
            <a:r>
              <a:rPr lang="bg-BG" sz="2000" dirty="0"/>
              <a:t>Име на клас</a:t>
            </a:r>
            <a:r>
              <a:rPr lang="en-US" sz="2000" dirty="0"/>
              <a:t>::method()</a:t>
            </a:r>
            <a:endParaRPr lang="bg-BG" sz="2000" dirty="0"/>
          </a:p>
          <a:p>
            <a:pPr marL="0" indent="0">
              <a:buNone/>
            </a:pPr>
            <a:endParaRPr lang="bg-BG" sz="2000" dirty="0"/>
          </a:p>
          <a:p>
            <a:pPr marL="0" indent="0">
              <a:buNone/>
            </a:pPr>
            <a:r>
              <a:rPr lang="bg-BG" sz="2000" dirty="0"/>
              <a:t>Пример:</a:t>
            </a:r>
          </a:p>
          <a:p>
            <a:pPr marL="0" indent="0">
              <a:buNone/>
            </a:pPr>
            <a:r>
              <a:rPr lang="en-US" sz="2000" dirty="0">
                <a:solidFill>
                  <a:srgbClr val="00B050"/>
                </a:solidFill>
              </a:rPr>
              <a:t>person::</a:t>
            </a:r>
            <a:r>
              <a:rPr lang="en-US" sz="2000" dirty="0" err="1">
                <a:solidFill>
                  <a:srgbClr val="00B050"/>
                </a:solidFill>
              </a:rPr>
              <a:t>KazvamSe</a:t>
            </a:r>
            <a:r>
              <a:rPr lang="en-US" sz="2000" dirty="0">
                <a:solidFill>
                  <a:srgbClr val="00B050"/>
                </a:solidFill>
              </a:rPr>
              <a:t>();</a:t>
            </a:r>
            <a:endParaRPr lang="ru-RU" sz="2000" dirty="0"/>
          </a:p>
        </p:txBody>
      </p:sp>
    </p:spTree>
    <p:extLst>
      <p:ext uri="{BB962C8B-B14F-4D97-AF65-F5344CB8AC3E}">
        <p14:creationId xmlns:p14="http://schemas.microsoft.com/office/powerpoint/2010/main" val="350636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2675-1D8F-41C3-AABE-028D9285BE84}"/>
              </a:ext>
            </a:extLst>
          </p:cNvPr>
          <p:cNvSpPr>
            <a:spLocks noGrp="1"/>
          </p:cNvSpPr>
          <p:nvPr>
            <p:ph type="title"/>
          </p:nvPr>
        </p:nvSpPr>
        <p:spPr/>
        <p:txBody>
          <a:bodyPr/>
          <a:lstStyle/>
          <a:p>
            <a:r>
              <a:rPr lang="bg-BG" dirty="0"/>
              <a:t>Магически константи</a:t>
            </a:r>
          </a:p>
        </p:txBody>
      </p:sp>
      <p:sp>
        <p:nvSpPr>
          <p:cNvPr id="3" name="Content Placeholder 2">
            <a:extLst>
              <a:ext uri="{FF2B5EF4-FFF2-40B4-BE49-F238E27FC236}">
                <a16:creationId xmlns:a16="http://schemas.microsoft.com/office/drawing/2014/main" id="{4B7E9543-ECBA-476F-9F6C-DD19178235C1}"/>
              </a:ext>
            </a:extLst>
          </p:cNvPr>
          <p:cNvSpPr>
            <a:spLocks noGrp="1"/>
          </p:cNvSpPr>
          <p:nvPr>
            <p:ph idx="1"/>
          </p:nvPr>
        </p:nvSpPr>
        <p:spPr/>
        <p:txBody>
          <a:bodyPr/>
          <a:lstStyle/>
          <a:p>
            <a:pPr marL="0" indent="0">
              <a:buNone/>
            </a:pPr>
            <a:r>
              <a:rPr lang="ru-RU" dirty="0"/>
              <a:t>__LINE__ - </a:t>
            </a:r>
            <a:r>
              <a:rPr lang="ru-RU" dirty="0" err="1"/>
              <a:t>показва</a:t>
            </a:r>
            <a:r>
              <a:rPr lang="ru-RU" dirty="0"/>
              <a:t> на кой </a:t>
            </a:r>
            <a:r>
              <a:rPr lang="ru-RU" dirty="0" err="1"/>
              <a:t>ред</a:t>
            </a:r>
            <a:r>
              <a:rPr lang="ru-RU" dirty="0"/>
              <a:t> от кода е </a:t>
            </a:r>
            <a:r>
              <a:rPr lang="ru-RU" dirty="0" err="1"/>
              <a:t>разположена</a:t>
            </a:r>
            <a:r>
              <a:rPr lang="ru-RU" dirty="0"/>
              <a:t> </a:t>
            </a:r>
            <a:r>
              <a:rPr lang="ru-RU" dirty="0" err="1"/>
              <a:t>константата</a:t>
            </a:r>
            <a:endParaRPr lang="ru-RU" dirty="0"/>
          </a:p>
          <a:p>
            <a:pPr marL="0" indent="0">
              <a:buNone/>
            </a:pPr>
            <a:r>
              <a:rPr lang="ru-RU" dirty="0"/>
              <a:t>__FILE__ - </a:t>
            </a:r>
            <a:r>
              <a:rPr lang="ru-RU" dirty="0" err="1"/>
              <a:t>показва</a:t>
            </a:r>
            <a:r>
              <a:rPr lang="ru-RU" dirty="0"/>
              <a:t> </a:t>
            </a:r>
            <a:r>
              <a:rPr lang="ru-RU" dirty="0" err="1"/>
              <a:t>път</a:t>
            </a:r>
            <a:r>
              <a:rPr lang="ru-RU" dirty="0"/>
              <a:t> до файла</a:t>
            </a:r>
          </a:p>
          <a:p>
            <a:pPr marL="0" indent="0">
              <a:buNone/>
            </a:pPr>
            <a:r>
              <a:rPr lang="ru-RU" dirty="0"/>
              <a:t>__DIR__ - директория на файла</a:t>
            </a:r>
          </a:p>
          <a:p>
            <a:pPr marL="0" indent="0">
              <a:buNone/>
            </a:pPr>
            <a:r>
              <a:rPr lang="ru-RU" dirty="0"/>
              <a:t>__FUNCTION__ - </a:t>
            </a:r>
            <a:r>
              <a:rPr lang="ru-RU" dirty="0" err="1"/>
              <a:t>името</a:t>
            </a:r>
            <a:r>
              <a:rPr lang="ru-RU" dirty="0"/>
              <a:t> на </a:t>
            </a:r>
            <a:r>
              <a:rPr lang="ru-RU" dirty="0" err="1"/>
              <a:t>функцията</a:t>
            </a:r>
            <a:endParaRPr lang="ru-RU" dirty="0"/>
          </a:p>
          <a:p>
            <a:pPr marL="0" indent="0">
              <a:buNone/>
            </a:pPr>
            <a:r>
              <a:rPr lang="ru-RU" dirty="0"/>
              <a:t>__CLASS__ -…..</a:t>
            </a:r>
          </a:p>
          <a:p>
            <a:pPr marL="0" indent="0">
              <a:buNone/>
            </a:pPr>
            <a:r>
              <a:rPr lang="ru-RU" dirty="0"/>
              <a:t>__METHOD__ - ……</a:t>
            </a:r>
          </a:p>
          <a:p>
            <a:pPr marL="0" indent="0">
              <a:buNone/>
            </a:pPr>
            <a:r>
              <a:rPr lang="ru-RU" dirty="0"/>
              <a:t>__NAMESPACE__ - в </a:t>
            </a:r>
            <a:r>
              <a:rPr lang="ru-RU" dirty="0" err="1"/>
              <a:t>изложението</a:t>
            </a:r>
            <a:endParaRPr lang="bg-BG" dirty="0"/>
          </a:p>
        </p:txBody>
      </p:sp>
    </p:spTree>
    <p:extLst>
      <p:ext uri="{BB962C8B-B14F-4D97-AF65-F5344CB8AC3E}">
        <p14:creationId xmlns:p14="http://schemas.microsoft.com/office/powerpoint/2010/main" val="178456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AB9A-5EA2-4C17-82E0-F057A29CCBE0}"/>
              </a:ext>
            </a:extLst>
          </p:cNvPr>
          <p:cNvSpPr>
            <a:spLocks noGrp="1"/>
          </p:cNvSpPr>
          <p:nvPr>
            <p:ph type="title"/>
          </p:nvPr>
        </p:nvSpPr>
        <p:spPr>
          <a:xfrm>
            <a:off x="457200" y="457200"/>
            <a:ext cx="6096000" cy="487362"/>
          </a:xfrm>
        </p:spPr>
        <p:txBody>
          <a:bodyPr/>
          <a:lstStyle/>
          <a:p>
            <a:r>
              <a:rPr lang="bg-BG" b="1" dirty="0"/>
              <a:t>Статични свойства</a:t>
            </a:r>
            <a:r>
              <a:rPr lang="en-US" b="1" dirty="0"/>
              <a:t>/</a:t>
            </a:r>
            <a:r>
              <a:rPr lang="bg-BG" b="1" dirty="0"/>
              <a:t>методи</a:t>
            </a:r>
            <a:r>
              <a:rPr lang="bg-BG" dirty="0"/>
              <a:t>, константи…</a:t>
            </a:r>
          </a:p>
        </p:txBody>
      </p:sp>
      <p:sp>
        <p:nvSpPr>
          <p:cNvPr id="3" name="Content Placeholder 2">
            <a:extLst>
              <a:ext uri="{FF2B5EF4-FFF2-40B4-BE49-F238E27FC236}">
                <a16:creationId xmlns:a16="http://schemas.microsoft.com/office/drawing/2014/main" id="{0FE43EA5-AFBD-4EA3-9AAC-3CBF098F5B5B}"/>
              </a:ext>
            </a:extLst>
          </p:cNvPr>
          <p:cNvSpPr>
            <a:spLocks noGrp="1"/>
          </p:cNvSpPr>
          <p:nvPr>
            <p:ph idx="1"/>
          </p:nvPr>
        </p:nvSpPr>
        <p:spPr/>
        <p:txBody>
          <a:bodyPr/>
          <a:lstStyle/>
          <a:p>
            <a:r>
              <a:rPr lang="bg-BG" dirty="0"/>
              <a:t>Свойство или метод, декларирани като статични, могат да бъдат </a:t>
            </a:r>
            <a:r>
              <a:rPr lang="bg-BG" dirty="0" err="1"/>
              <a:t>достъпени</a:t>
            </a:r>
            <a:r>
              <a:rPr lang="bg-BG" dirty="0"/>
              <a:t> и без да се създаде обект за класа. </a:t>
            </a:r>
            <a:endParaRPr lang="en-US" dirty="0"/>
          </a:p>
          <a:p>
            <a:r>
              <a:rPr lang="bg-BG" dirty="0"/>
              <a:t>Символът за </a:t>
            </a:r>
            <a:r>
              <a:rPr lang="en-US" dirty="0"/>
              <a:t>$</a:t>
            </a:r>
            <a:r>
              <a:rPr lang="bg-BG" dirty="0"/>
              <a:t> се записва СЛЕД ::</a:t>
            </a:r>
            <a:r>
              <a:rPr lang="en-US" dirty="0"/>
              <a:t> </a:t>
            </a:r>
          </a:p>
          <a:p>
            <a:r>
              <a:rPr lang="bg-BG" dirty="0"/>
              <a:t>За достъп в класа НЕ МОЖЕ да бъде използван </a:t>
            </a:r>
            <a:r>
              <a:rPr lang="en-US" dirty="0">
                <a:solidFill>
                  <a:srgbClr val="FF0000"/>
                </a:solidFill>
              </a:rPr>
              <a:t>$this</a:t>
            </a:r>
            <a:r>
              <a:rPr lang="bg-BG" dirty="0"/>
              <a:t>, вместо това се използва </a:t>
            </a:r>
            <a:r>
              <a:rPr lang="en-US" dirty="0">
                <a:solidFill>
                  <a:srgbClr val="00B050"/>
                </a:solidFill>
              </a:rPr>
              <a:t>self::</a:t>
            </a:r>
          </a:p>
          <a:p>
            <a:pPr marL="0" indent="0">
              <a:buNone/>
            </a:pPr>
            <a:endParaRPr lang="en-US" sz="1400" dirty="0"/>
          </a:p>
        </p:txBody>
      </p:sp>
    </p:spTree>
    <p:extLst>
      <p:ext uri="{BB962C8B-B14F-4D97-AF65-F5344CB8AC3E}">
        <p14:creationId xmlns:p14="http://schemas.microsoft.com/office/powerpoint/2010/main" val="4186258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AB9A-5EA2-4C17-82E0-F057A29CCBE0}"/>
              </a:ext>
            </a:extLst>
          </p:cNvPr>
          <p:cNvSpPr>
            <a:spLocks noGrp="1"/>
          </p:cNvSpPr>
          <p:nvPr>
            <p:ph type="title"/>
          </p:nvPr>
        </p:nvSpPr>
        <p:spPr>
          <a:xfrm>
            <a:off x="457200" y="457200"/>
            <a:ext cx="6096000" cy="487362"/>
          </a:xfrm>
        </p:spPr>
        <p:txBody>
          <a:bodyPr/>
          <a:lstStyle/>
          <a:p>
            <a:r>
              <a:rPr lang="bg-BG" b="1" dirty="0"/>
              <a:t>Статични свойства</a:t>
            </a:r>
            <a:r>
              <a:rPr lang="en-US" b="1" dirty="0"/>
              <a:t>/</a:t>
            </a:r>
            <a:r>
              <a:rPr lang="bg-BG" b="1" dirty="0"/>
              <a:t>методи</a:t>
            </a:r>
            <a:r>
              <a:rPr lang="bg-BG" dirty="0"/>
              <a:t>, константи</a:t>
            </a:r>
            <a:r>
              <a:rPr lang="en-US" dirty="0"/>
              <a:t>..</a:t>
            </a:r>
            <a:endParaRPr lang="bg-BG" dirty="0"/>
          </a:p>
        </p:txBody>
      </p:sp>
      <p:sp>
        <p:nvSpPr>
          <p:cNvPr id="3" name="Content Placeholder 2">
            <a:extLst>
              <a:ext uri="{FF2B5EF4-FFF2-40B4-BE49-F238E27FC236}">
                <a16:creationId xmlns:a16="http://schemas.microsoft.com/office/drawing/2014/main" id="{0FE43EA5-AFBD-4EA3-9AAC-3CBF098F5B5B}"/>
              </a:ext>
            </a:extLst>
          </p:cNvPr>
          <p:cNvSpPr>
            <a:spLocks noGrp="1"/>
          </p:cNvSpPr>
          <p:nvPr>
            <p:ph idx="1"/>
          </p:nvPr>
        </p:nvSpPr>
        <p:spPr/>
        <p:txBody>
          <a:bodyPr/>
          <a:lstStyle/>
          <a:p>
            <a:pPr marL="0" indent="0">
              <a:buNone/>
            </a:pPr>
            <a:r>
              <a:rPr lang="en-US" sz="1800" dirty="0">
                <a:solidFill>
                  <a:srgbClr val="00B050"/>
                </a:solidFill>
              </a:rPr>
              <a:t>class </a:t>
            </a:r>
            <a:r>
              <a:rPr lang="en-US" sz="1800" dirty="0" err="1">
                <a:solidFill>
                  <a:srgbClr val="00B050"/>
                </a:solidFill>
              </a:rPr>
              <a:t>MyClass</a:t>
            </a:r>
            <a:endParaRPr lang="en-US" sz="1800" dirty="0">
              <a:solidFill>
                <a:srgbClr val="00B050"/>
              </a:solidFill>
            </a:endParaRPr>
          </a:p>
          <a:p>
            <a:pPr marL="0" indent="0">
              <a:buNone/>
            </a:pPr>
            <a:r>
              <a:rPr lang="en-US" sz="1800" dirty="0">
                <a:solidFill>
                  <a:srgbClr val="00B050"/>
                </a:solidFill>
              </a:rPr>
              <a:t>{</a:t>
            </a:r>
          </a:p>
          <a:p>
            <a:pPr marL="0" indent="0">
              <a:buNone/>
            </a:pPr>
            <a:r>
              <a:rPr lang="en-US" sz="1800" dirty="0">
                <a:solidFill>
                  <a:srgbClr val="00B050"/>
                </a:solidFill>
              </a:rPr>
              <a:t>  public static $</a:t>
            </a:r>
            <a:r>
              <a:rPr lang="en-US" sz="1800" dirty="0" err="1">
                <a:solidFill>
                  <a:srgbClr val="00B050"/>
                </a:solidFill>
              </a:rPr>
              <a:t>godini</a:t>
            </a:r>
            <a:r>
              <a:rPr lang="en-US" sz="1800" dirty="0">
                <a:solidFill>
                  <a:srgbClr val="00B050"/>
                </a:solidFill>
              </a:rPr>
              <a:t> = 0;</a:t>
            </a:r>
          </a:p>
          <a:p>
            <a:pPr marL="0" indent="0">
              <a:buNone/>
            </a:pPr>
            <a:r>
              <a:rPr lang="en-US" sz="1800" dirty="0">
                <a:solidFill>
                  <a:srgbClr val="00B050"/>
                </a:solidFill>
              </a:rPr>
              <a:t>  </a:t>
            </a:r>
          </a:p>
          <a:p>
            <a:pPr marL="0" indent="0">
              <a:buNone/>
            </a:pPr>
            <a:r>
              <a:rPr lang="en-US" sz="1800" dirty="0">
                <a:solidFill>
                  <a:srgbClr val="00B050"/>
                </a:solidFill>
              </a:rPr>
              <a:t>  public static function </a:t>
            </a:r>
            <a:r>
              <a:rPr lang="en-US" sz="1800" dirty="0" err="1">
                <a:solidFill>
                  <a:srgbClr val="00B050"/>
                </a:solidFill>
              </a:rPr>
              <a:t>HappyBirthday</a:t>
            </a:r>
            <a:r>
              <a:rPr lang="en-US" sz="1800" dirty="0">
                <a:solidFill>
                  <a:srgbClr val="00B050"/>
                </a:solidFill>
              </a:rPr>
              <a:t>(){	  </a:t>
            </a:r>
          </a:p>
          <a:p>
            <a:pPr marL="0" indent="0">
              <a:buNone/>
            </a:pPr>
            <a:r>
              <a:rPr lang="en-US" sz="1800" dirty="0">
                <a:solidFill>
                  <a:srgbClr val="00B050"/>
                </a:solidFill>
              </a:rPr>
              <a:t>	 echo "</a:t>
            </a:r>
            <a:r>
              <a:rPr lang="bg-BG" sz="1800" dirty="0">
                <a:solidFill>
                  <a:srgbClr val="00B050"/>
                </a:solidFill>
              </a:rPr>
              <a:t>Възрастта е ".++</a:t>
            </a:r>
            <a:r>
              <a:rPr lang="en-US" sz="1800" dirty="0">
                <a:solidFill>
                  <a:srgbClr val="00B050"/>
                </a:solidFill>
              </a:rPr>
              <a:t>self::$</a:t>
            </a:r>
            <a:r>
              <a:rPr lang="en-US" sz="1800" dirty="0" err="1">
                <a:solidFill>
                  <a:srgbClr val="00B050"/>
                </a:solidFill>
              </a:rPr>
              <a:t>godini</a:t>
            </a:r>
            <a:r>
              <a:rPr lang="en-US" sz="1800" dirty="0">
                <a:solidFill>
                  <a:srgbClr val="00B050"/>
                </a:solidFill>
              </a:rPr>
              <a:t>." </a:t>
            </a:r>
            <a:r>
              <a:rPr lang="bg-BG" sz="1800" dirty="0">
                <a:solidFill>
                  <a:srgbClr val="00B050"/>
                </a:solidFill>
              </a:rPr>
              <a:t>години&lt;</a:t>
            </a:r>
            <a:r>
              <a:rPr lang="en-US" sz="1800" dirty="0" err="1">
                <a:solidFill>
                  <a:srgbClr val="00B050"/>
                </a:solidFill>
              </a:rPr>
              <a:t>br</a:t>
            </a:r>
            <a:r>
              <a:rPr lang="en-US" sz="1800" dirty="0">
                <a:solidFill>
                  <a:srgbClr val="00B050"/>
                </a:solidFill>
              </a:rPr>
              <a:t>/&gt;";</a:t>
            </a:r>
          </a:p>
          <a:p>
            <a:pPr marL="0" indent="0">
              <a:buNone/>
            </a:pPr>
            <a:r>
              <a:rPr lang="en-US" sz="1800" dirty="0">
                <a:solidFill>
                  <a:srgbClr val="00B050"/>
                </a:solidFill>
              </a:rPr>
              <a:t>  }  </a:t>
            </a:r>
          </a:p>
          <a:p>
            <a:pPr marL="0" indent="0">
              <a:buNone/>
            </a:pPr>
            <a:r>
              <a:rPr lang="en-US" sz="1800" dirty="0">
                <a:solidFill>
                  <a:srgbClr val="00B050"/>
                </a:solidFill>
              </a:rPr>
              <a:t>}</a:t>
            </a:r>
          </a:p>
          <a:p>
            <a:pPr marL="0" indent="0">
              <a:buNone/>
            </a:pPr>
            <a:endParaRPr lang="en-US" sz="1800" dirty="0">
              <a:solidFill>
                <a:srgbClr val="00B050"/>
              </a:solidFill>
            </a:endParaRPr>
          </a:p>
          <a:p>
            <a:pPr marL="0" indent="0">
              <a:buNone/>
            </a:pPr>
            <a:r>
              <a:rPr lang="en-US" sz="1800" dirty="0">
                <a:solidFill>
                  <a:srgbClr val="00B050"/>
                </a:solidFill>
              </a:rPr>
              <a:t>echo </a:t>
            </a:r>
            <a:r>
              <a:rPr lang="en-US" sz="1800" dirty="0" err="1">
                <a:solidFill>
                  <a:srgbClr val="00B050"/>
                </a:solidFill>
              </a:rPr>
              <a:t>MyClass</a:t>
            </a:r>
            <a:r>
              <a:rPr lang="en-US" sz="1800" dirty="0">
                <a:solidFill>
                  <a:srgbClr val="00B050"/>
                </a:solidFill>
              </a:rPr>
              <a:t>::$</a:t>
            </a:r>
            <a:r>
              <a:rPr lang="en-US" sz="1800" dirty="0" err="1">
                <a:solidFill>
                  <a:srgbClr val="00B050"/>
                </a:solidFill>
              </a:rPr>
              <a:t>godini</a:t>
            </a:r>
            <a:r>
              <a:rPr lang="en-US" sz="1800" dirty="0">
                <a:solidFill>
                  <a:srgbClr val="00B050"/>
                </a:solidFill>
              </a:rPr>
              <a:t>.'&lt;</a:t>
            </a:r>
            <a:r>
              <a:rPr lang="en-US" sz="1800" dirty="0" err="1">
                <a:solidFill>
                  <a:srgbClr val="00B050"/>
                </a:solidFill>
              </a:rPr>
              <a:t>br</a:t>
            </a:r>
            <a:r>
              <a:rPr lang="en-US" sz="1800" dirty="0">
                <a:solidFill>
                  <a:srgbClr val="00B050"/>
                </a:solidFill>
              </a:rPr>
              <a:t>&gt;';</a:t>
            </a:r>
          </a:p>
          <a:p>
            <a:pPr marL="0" indent="0">
              <a:buNone/>
            </a:pPr>
            <a:r>
              <a:rPr lang="en-US" sz="1800" dirty="0" err="1">
                <a:solidFill>
                  <a:srgbClr val="00B050"/>
                </a:solidFill>
              </a:rPr>
              <a:t>MyClass</a:t>
            </a:r>
            <a:r>
              <a:rPr lang="en-US" sz="1800" dirty="0">
                <a:solidFill>
                  <a:srgbClr val="00B050"/>
                </a:solidFill>
              </a:rPr>
              <a:t>::</a:t>
            </a:r>
            <a:r>
              <a:rPr lang="en-US" sz="1800" dirty="0" err="1">
                <a:solidFill>
                  <a:srgbClr val="00B050"/>
                </a:solidFill>
              </a:rPr>
              <a:t>HappyBirthday</a:t>
            </a:r>
            <a:r>
              <a:rPr lang="en-US" sz="1800" dirty="0">
                <a:solidFill>
                  <a:srgbClr val="00B050"/>
                </a:solidFill>
              </a:rPr>
              <a:t>();</a:t>
            </a:r>
          </a:p>
          <a:p>
            <a:pPr marL="0" indent="0">
              <a:buNone/>
            </a:pPr>
            <a:r>
              <a:rPr lang="en-US" sz="1800" dirty="0">
                <a:solidFill>
                  <a:srgbClr val="00B050"/>
                </a:solidFill>
              </a:rPr>
              <a:t>echo </a:t>
            </a:r>
            <a:r>
              <a:rPr lang="en-US" sz="1800" dirty="0" err="1">
                <a:solidFill>
                  <a:srgbClr val="00B050"/>
                </a:solidFill>
              </a:rPr>
              <a:t>MyClass</a:t>
            </a:r>
            <a:r>
              <a:rPr lang="en-US" sz="1800" dirty="0">
                <a:solidFill>
                  <a:srgbClr val="00B050"/>
                </a:solidFill>
              </a:rPr>
              <a:t>::$</a:t>
            </a:r>
            <a:r>
              <a:rPr lang="en-US" sz="1800" dirty="0" err="1">
                <a:solidFill>
                  <a:srgbClr val="00B050"/>
                </a:solidFill>
              </a:rPr>
              <a:t>godini</a:t>
            </a:r>
            <a:r>
              <a:rPr lang="en-US" sz="1800" dirty="0">
                <a:solidFill>
                  <a:srgbClr val="00B050"/>
                </a:solidFill>
              </a:rPr>
              <a:t>.'&lt;</a:t>
            </a:r>
            <a:r>
              <a:rPr lang="en-US" sz="1800" dirty="0" err="1">
                <a:solidFill>
                  <a:srgbClr val="00B050"/>
                </a:solidFill>
              </a:rPr>
              <a:t>br</a:t>
            </a:r>
            <a:r>
              <a:rPr lang="en-US" sz="1800" dirty="0">
                <a:solidFill>
                  <a:srgbClr val="00B050"/>
                </a:solidFill>
              </a:rPr>
              <a:t>&gt;';</a:t>
            </a:r>
          </a:p>
        </p:txBody>
      </p:sp>
    </p:spTree>
    <p:extLst>
      <p:ext uri="{BB962C8B-B14F-4D97-AF65-F5344CB8AC3E}">
        <p14:creationId xmlns:p14="http://schemas.microsoft.com/office/powerpoint/2010/main" val="3077580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AB9A-5EA2-4C17-82E0-F057A29CCBE0}"/>
              </a:ext>
            </a:extLst>
          </p:cNvPr>
          <p:cNvSpPr>
            <a:spLocks noGrp="1"/>
          </p:cNvSpPr>
          <p:nvPr>
            <p:ph type="title"/>
          </p:nvPr>
        </p:nvSpPr>
        <p:spPr>
          <a:xfrm>
            <a:off x="457200" y="457200"/>
            <a:ext cx="6096000" cy="487362"/>
          </a:xfrm>
        </p:spPr>
        <p:txBody>
          <a:bodyPr/>
          <a:lstStyle/>
          <a:p>
            <a:r>
              <a:rPr lang="bg-BG" dirty="0"/>
              <a:t>Статични свойства</a:t>
            </a:r>
            <a:r>
              <a:rPr lang="en-US" dirty="0"/>
              <a:t>/</a:t>
            </a:r>
            <a:r>
              <a:rPr lang="bg-BG" dirty="0"/>
              <a:t>методи, </a:t>
            </a:r>
            <a:r>
              <a:rPr lang="bg-BG" b="1" dirty="0"/>
              <a:t>константи</a:t>
            </a:r>
          </a:p>
        </p:txBody>
      </p:sp>
      <p:sp>
        <p:nvSpPr>
          <p:cNvPr id="3" name="Content Placeholder 2">
            <a:extLst>
              <a:ext uri="{FF2B5EF4-FFF2-40B4-BE49-F238E27FC236}">
                <a16:creationId xmlns:a16="http://schemas.microsoft.com/office/drawing/2014/main" id="{0FE43EA5-AFBD-4EA3-9AAC-3CBF098F5B5B}"/>
              </a:ext>
            </a:extLst>
          </p:cNvPr>
          <p:cNvSpPr>
            <a:spLocks noGrp="1"/>
          </p:cNvSpPr>
          <p:nvPr>
            <p:ph idx="1"/>
          </p:nvPr>
        </p:nvSpPr>
        <p:spPr/>
        <p:txBody>
          <a:bodyPr/>
          <a:lstStyle/>
          <a:p>
            <a:r>
              <a:rPr lang="bg-BG" sz="1800" dirty="0"/>
              <a:t>В контекста на даден клас могат да бъдат дефинирани константи, които остават едни и същи и не търпят промяна. Константите се различават от нормалните променливи по това, че не е нужно да се използва </a:t>
            </a:r>
            <a:r>
              <a:rPr lang="bg-BG" sz="1800" i="1" dirty="0"/>
              <a:t>$.</a:t>
            </a:r>
            <a:endParaRPr lang="bg-BG" sz="1800" dirty="0"/>
          </a:p>
          <a:p>
            <a:r>
              <a:rPr lang="bg-BG" sz="1800" dirty="0"/>
              <a:t>Стойността трябва да бъде константен израз, т.е. не може да бъде променлива, член на клас или обръщане към функция. </a:t>
            </a:r>
          </a:p>
          <a:p>
            <a:pPr marL="0" indent="0">
              <a:buNone/>
            </a:pPr>
            <a:endParaRPr lang="en-US" sz="1800" dirty="0">
              <a:solidFill>
                <a:srgbClr val="00B050"/>
              </a:solidFill>
            </a:endParaRPr>
          </a:p>
          <a:p>
            <a:pPr marL="0" indent="0">
              <a:buNone/>
            </a:pPr>
            <a:r>
              <a:rPr lang="en-US" sz="1800" dirty="0">
                <a:solidFill>
                  <a:srgbClr val="00B050"/>
                </a:solidFill>
              </a:rPr>
              <a:t>class </a:t>
            </a:r>
            <a:r>
              <a:rPr lang="en-US" sz="1800" dirty="0" err="1">
                <a:solidFill>
                  <a:srgbClr val="00B050"/>
                </a:solidFill>
              </a:rPr>
              <a:t>MyClassConst</a:t>
            </a:r>
            <a:endParaRPr lang="en-US" sz="1800" dirty="0">
              <a:solidFill>
                <a:srgbClr val="00B050"/>
              </a:solidFill>
            </a:endParaRPr>
          </a:p>
          <a:p>
            <a:pPr marL="0" indent="0">
              <a:buNone/>
            </a:pPr>
            <a:r>
              <a:rPr lang="en-US" sz="1800" dirty="0">
                <a:solidFill>
                  <a:srgbClr val="00B050"/>
                </a:solidFill>
              </a:rPr>
              <a:t>{</a:t>
            </a:r>
          </a:p>
          <a:p>
            <a:pPr marL="0" indent="0">
              <a:buNone/>
            </a:pPr>
            <a:r>
              <a:rPr lang="en-US" sz="1800" dirty="0">
                <a:solidFill>
                  <a:srgbClr val="00B050"/>
                </a:solidFill>
              </a:rPr>
              <a:t>    const </a:t>
            </a:r>
            <a:r>
              <a:rPr lang="en-US" sz="1800" dirty="0" err="1">
                <a:solidFill>
                  <a:srgbClr val="00B050"/>
                </a:solidFill>
              </a:rPr>
              <a:t>godini_const</a:t>
            </a:r>
            <a:r>
              <a:rPr lang="en-US" sz="1800" dirty="0">
                <a:solidFill>
                  <a:srgbClr val="00B050"/>
                </a:solidFill>
              </a:rPr>
              <a:t> = 0;</a:t>
            </a:r>
          </a:p>
          <a:p>
            <a:pPr marL="0" indent="0">
              <a:buNone/>
            </a:pPr>
            <a:r>
              <a:rPr lang="en-US" sz="1800" dirty="0">
                <a:solidFill>
                  <a:srgbClr val="00B050"/>
                </a:solidFill>
              </a:rPr>
              <a:t>}</a:t>
            </a:r>
          </a:p>
          <a:p>
            <a:pPr marL="0" indent="0">
              <a:buNone/>
            </a:pPr>
            <a:endParaRPr lang="en-US" sz="1800" dirty="0">
              <a:solidFill>
                <a:srgbClr val="00B050"/>
              </a:solidFill>
            </a:endParaRPr>
          </a:p>
          <a:p>
            <a:pPr marL="0" indent="0">
              <a:buNone/>
            </a:pPr>
            <a:r>
              <a:rPr lang="en-US" sz="1800" dirty="0">
                <a:solidFill>
                  <a:srgbClr val="00B050"/>
                </a:solidFill>
              </a:rPr>
              <a:t>echo '</a:t>
            </a:r>
            <a:r>
              <a:rPr lang="bg-BG" sz="1800" dirty="0">
                <a:solidFill>
                  <a:srgbClr val="00B050"/>
                </a:solidFill>
              </a:rPr>
              <a:t>Стойността на константата е: '.</a:t>
            </a:r>
            <a:r>
              <a:rPr lang="en-US" sz="1800" dirty="0" err="1">
                <a:solidFill>
                  <a:srgbClr val="00B050"/>
                </a:solidFill>
              </a:rPr>
              <a:t>MyClassConst</a:t>
            </a:r>
            <a:r>
              <a:rPr lang="en-US" sz="1800" dirty="0">
                <a:solidFill>
                  <a:srgbClr val="00B050"/>
                </a:solidFill>
              </a:rPr>
              <a:t>::</a:t>
            </a:r>
            <a:r>
              <a:rPr lang="en-US" sz="1800" dirty="0" err="1">
                <a:solidFill>
                  <a:srgbClr val="00B050"/>
                </a:solidFill>
              </a:rPr>
              <a:t>godini_const</a:t>
            </a:r>
            <a:r>
              <a:rPr lang="en-US" sz="1800" dirty="0">
                <a:solidFill>
                  <a:srgbClr val="00B050"/>
                </a:solidFill>
              </a:rPr>
              <a:t>.'&lt;</a:t>
            </a:r>
            <a:r>
              <a:rPr lang="en-US" sz="1800" dirty="0" err="1">
                <a:solidFill>
                  <a:srgbClr val="00B050"/>
                </a:solidFill>
              </a:rPr>
              <a:t>br</a:t>
            </a:r>
            <a:r>
              <a:rPr lang="en-US" sz="1800" dirty="0">
                <a:solidFill>
                  <a:srgbClr val="00B050"/>
                </a:solidFill>
              </a:rPr>
              <a:t>&gt;';</a:t>
            </a:r>
          </a:p>
        </p:txBody>
      </p:sp>
    </p:spTree>
    <p:extLst>
      <p:ext uri="{BB962C8B-B14F-4D97-AF65-F5344CB8AC3E}">
        <p14:creationId xmlns:p14="http://schemas.microsoft.com/office/powerpoint/2010/main" val="3417978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A59B-2E73-4ABC-AE5D-EE5FDC926526}"/>
              </a:ext>
            </a:extLst>
          </p:cNvPr>
          <p:cNvSpPr>
            <a:spLocks noGrp="1"/>
          </p:cNvSpPr>
          <p:nvPr>
            <p:ph type="title"/>
          </p:nvPr>
        </p:nvSpPr>
        <p:spPr/>
        <p:txBody>
          <a:bodyPr/>
          <a:lstStyle/>
          <a:p>
            <a:r>
              <a:rPr lang="bg-BG" dirty="0"/>
              <a:t>Абстрактни класове</a:t>
            </a:r>
          </a:p>
        </p:txBody>
      </p:sp>
      <p:sp>
        <p:nvSpPr>
          <p:cNvPr id="3" name="Content Placeholder 2">
            <a:extLst>
              <a:ext uri="{FF2B5EF4-FFF2-40B4-BE49-F238E27FC236}">
                <a16:creationId xmlns:a16="http://schemas.microsoft.com/office/drawing/2014/main" id="{2C8199DE-4754-4F67-97C7-865D5B631EAB}"/>
              </a:ext>
            </a:extLst>
          </p:cNvPr>
          <p:cNvSpPr>
            <a:spLocks noGrp="1"/>
          </p:cNvSpPr>
          <p:nvPr>
            <p:ph idx="1"/>
          </p:nvPr>
        </p:nvSpPr>
        <p:spPr/>
        <p:txBody>
          <a:bodyPr/>
          <a:lstStyle/>
          <a:p>
            <a:r>
              <a:rPr lang="bg-BG" dirty="0"/>
              <a:t>В PHP 5 са реализирани абстрактни класове и методи. </a:t>
            </a:r>
          </a:p>
          <a:p>
            <a:r>
              <a:rPr lang="bg-BG" dirty="0"/>
              <a:t>Не е възможно </a:t>
            </a:r>
            <a:r>
              <a:rPr lang="bg-BG" dirty="0" err="1"/>
              <a:t>инстанциирането</a:t>
            </a:r>
            <a:r>
              <a:rPr lang="bg-BG" dirty="0"/>
              <a:t> на клас дефиниран като абстрактен. </a:t>
            </a:r>
          </a:p>
          <a:p>
            <a:r>
              <a:rPr lang="bg-BG" dirty="0"/>
              <a:t>Всеки клас, който съдържа поне един абстрактен метод, трябва също да се дефинира като абстрактен. </a:t>
            </a:r>
          </a:p>
          <a:p>
            <a:r>
              <a:rPr lang="bg-BG" dirty="0"/>
              <a:t>Методите, декларирани като абстрактни, имат прототип, но не и имплементация. </a:t>
            </a:r>
          </a:p>
        </p:txBody>
      </p:sp>
    </p:spTree>
    <p:extLst>
      <p:ext uri="{BB962C8B-B14F-4D97-AF65-F5344CB8AC3E}">
        <p14:creationId xmlns:p14="http://schemas.microsoft.com/office/powerpoint/2010/main" val="3360995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A59B-2E73-4ABC-AE5D-EE5FDC926526}"/>
              </a:ext>
            </a:extLst>
          </p:cNvPr>
          <p:cNvSpPr>
            <a:spLocks noGrp="1"/>
          </p:cNvSpPr>
          <p:nvPr>
            <p:ph type="title"/>
          </p:nvPr>
        </p:nvSpPr>
        <p:spPr/>
        <p:txBody>
          <a:bodyPr/>
          <a:lstStyle/>
          <a:p>
            <a:r>
              <a:rPr lang="bg-BG" dirty="0"/>
              <a:t>Абстрактни класове</a:t>
            </a:r>
          </a:p>
        </p:txBody>
      </p:sp>
      <p:sp>
        <p:nvSpPr>
          <p:cNvPr id="3" name="Content Placeholder 2">
            <a:extLst>
              <a:ext uri="{FF2B5EF4-FFF2-40B4-BE49-F238E27FC236}">
                <a16:creationId xmlns:a16="http://schemas.microsoft.com/office/drawing/2014/main" id="{2C8199DE-4754-4F67-97C7-865D5B631EAB}"/>
              </a:ext>
            </a:extLst>
          </p:cNvPr>
          <p:cNvSpPr>
            <a:spLocks noGrp="1"/>
          </p:cNvSpPr>
          <p:nvPr>
            <p:ph idx="1"/>
          </p:nvPr>
        </p:nvSpPr>
        <p:spPr/>
        <p:txBody>
          <a:bodyPr/>
          <a:lstStyle/>
          <a:p>
            <a:r>
              <a:rPr lang="bg-BG" dirty="0"/>
              <a:t>При наследяване от абстрактен клас, всички методи декларирани като абстрактни в родителския клас трябва да бъдат дефинирани в дъщерния клас;</a:t>
            </a:r>
          </a:p>
        </p:txBody>
      </p:sp>
    </p:spTree>
    <p:extLst>
      <p:ext uri="{BB962C8B-B14F-4D97-AF65-F5344CB8AC3E}">
        <p14:creationId xmlns:p14="http://schemas.microsoft.com/office/powerpoint/2010/main" val="219835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ООП и </a:t>
            </a:r>
            <a:r>
              <a:rPr lang="en-US" dirty="0"/>
              <a:t>PHP</a:t>
            </a:r>
          </a:p>
        </p:txBody>
      </p:sp>
      <p:sp>
        <p:nvSpPr>
          <p:cNvPr id="3" name="Content Placeholder 2"/>
          <p:cNvSpPr>
            <a:spLocks noGrp="1"/>
          </p:cNvSpPr>
          <p:nvPr>
            <p:ph idx="1"/>
          </p:nvPr>
        </p:nvSpPr>
        <p:spPr/>
        <p:txBody>
          <a:bodyPr/>
          <a:lstStyle/>
          <a:p>
            <a:pPr marL="0" indent="0">
              <a:buNone/>
            </a:pPr>
            <a:r>
              <a:rPr lang="bg-BG" dirty="0"/>
              <a:t>ООП е въведено за първи път в </a:t>
            </a:r>
            <a:r>
              <a:rPr lang="en-US" dirty="0"/>
              <a:t>PHP</a:t>
            </a:r>
            <a:r>
              <a:rPr lang="bg-BG" dirty="0"/>
              <a:t> във версия 3. Възможностите му остават изключително ограничени и във версия 4.</a:t>
            </a:r>
          </a:p>
          <a:p>
            <a:pPr marL="0" indent="0">
              <a:buNone/>
            </a:pPr>
            <a:r>
              <a:rPr lang="bg-BG" dirty="0"/>
              <a:t>В </a:t>
            </a:r>
            <a:r>
              <a:rPr lang="en-US" dirty="0"/>
              <a:t>PHP5</a:t>
            </a:r>
            <a:r>
              <a:rPr lang="bg-BG" dirty="0"/>
              <a:t> е преработен изцяло обектния модел.</a:t>
            </a:r>
            <a:endParaRPr lang="en-US" dirty="0"/>
          </a:p>
          <a:p>
            <a:pPr marL="0" indent="0">
              <a:buNone/>
            </a:pPr>
            <a:endParaRPr lang="en-US" dirty="0"/>
          </a:p>
        </p:txBody>
      </p:sp>
    </p:spTree>
    <p:extLst>
      <p:ext uri="{BB962C8B-B14F-4D97-AF65-F5344CB8AC3E}">
        <p14:creationId xmlns:p14="http://schemas.microsoft.com/office/powerpoint/2010/main" val="945539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A59B-2E73-4ABC-AE5D-EE5FDC926526}"/>
              </a:ext>
            </a:extLst>
          </p:cNvPr>
          <p:cNvSpPr>
            <a:spLocks noGrp="1"/>
          </p:cNvSpPr>
          <p:nvPr>
            <p:ph type="title"/>
          </p:nvPr>
        </p:nvSpPr>
        <p:spPr/>
        <p:txBody>
          <a:bodyPr/>
          <a:lstStyle/>
          <a:p>
            <a:r>
              <a:rPr lang="bg-BG" dirty="0"/>
              <a:t>Абстрактни класове</a:t>
            </a:r>
          </a:p>
        </p:txBody>
      </p:sp>
      <p:sp>
        <p:nvSpPr>
          <p:cNvPr id="3" name="Content Placeholder 2">
            <a:extLst>
              <a:ext uri="{FF2B5EF4-FFF2-40B4-BE49-F238E27FC236}">
                <a16:creationId xmlns:a16="http://schemas.microsoft.com/office/drawing/2014/main" id="{2C8199DE-4754-4F67-97C7-865D5B631EAB}"/>
              </a:ext>
            </a:extLst>
          </p:cNvPr>
          <p:cNvSpPr>
            <a:spLocks noGrp="1"/>
          </p:cNvSpPr>
          <p:nvPr>
            <p:ph idx="1"/>
          </p:nvPr>
        </p:nvSpPr>
        <p:spPr/>
        <p:txBody>
          <a:bodyPr/>
          <a:lstStyle/>
          <a:p>
            <a:pPr marL="0" indent="0">
              <a:buNone/>
            </a:pPr>
            <a:r>
              <a:rPr lang="en-US" sz="2000" dirty="0">
                <a:solidFill>
                  <a:srgbClr val="00B050"/>
                </a:solidFill>
              </a:rPr>
              <a:t>abstract class </a:t>
            </a:r>
            <a:r>
              <a:rPr lang="en-US" sz="2000" dirty="0" err="1">
                <a:solidFill>
                  <a:srgbClr val="00B050"/>
                </a:solidFill>
              </a:rPr>
              <a:t>AbstractClass</a:t>
            </a:r>
            <a:endParaRPr lang="en-US" sz="2000" dirty="0">
              <a:solidFill>
                <a:srgbClr val="00B050"/>
              </a:solidFill>
            </a:endParaRPr>
          </a:p>
          <a:p>
            <a:pPr marL="0" indent="0">
              <a:buNone/>
            </a:pPr>
            <a:r>
              <a:rPr lang="en-US" sz="2000" dirty="0">
                <a:solidFill>
                  <a:srgbClr val="00B050"/>
                </a:solidFill>
              </a:rPr>
              <a:t>{</a:t>
            </a:r>
          </a:p>
          <a:p>
            <a:pPr marL="0" indent="0">
              <a:buNone/>
            </a:pPr>
            <a:r>
              <a:rPr lang="en-US" sz="2000" dirty="0">
                <a:solidFill>
                  <a:srgbClr val="00B050"/>
                </a:solidFill>
              </a:rPr>
              <a:t>    // </a:t>
            </a:r>
            <a:r>
              <a:rPr lang="bg-BG" sz="2000" dirty="0">
                <a:solidFill>
                  <a:srgbClr val="00B050"/>
                </a:solidFill>
              </a:rPr>
              <a:t>Методи, които трябва да бъдат дефинирани в дъщерния клас</a:t>
            </a:r>
          </a:p>
          <a:p>
            <a:pPr marL="0" indent="0">
              <a:buNone/>
            </a:pPr>
            <a:r>
              <a:rPr lang="bg-BG" sz="2000" dirty="0">
                <a:solidFill>
                  <a:srgbClr val="00B050"/>
                </a:solidFill>
              </a:rPr>
              <a:t>    </a:t>
            </a:r>
            <a:r>
              <a:rPr lang="en-US" sz="2000" dirty="0">
                <a:solidFill>
                  <a:srgbClr val="00B050"/>
                </a:solidFill>
              </a:rPr>
              <a:t>abstract protected function </a:t>
            </a:r>
            <a:r>
              <a:rPr lang="en-US" sz="2000" dirty="0" err="1">
                <a:solidFill>
                  <a:srgbClr val="00B050"/>
                </a:solidFill>
              </a:rPr>
              <a:t>getValue</a:t>
            </a:r>
            <a:r>
              <a:rPr lang="en-US" sz="2000" dirty="0">
                <a:solidFill>
                  <a:srgbClr val="00B050"/>
                </a:solidFill>
              </a:rPr>
              <a:t>();</a:t>
            </a:r>
          </a:p>
          <a:p>
            <a:pPr marL="0" indent="0">
              <a:buNone/>
            </a:pPr>
            <a:r>
              <a:rPr lang="en-US" sz="2000" dirty="0">
                <a:solidFill>
                  <a:srgbClr val="00B050"/>
                </a:solidFill>
              </a:rPr>
              <a:t>    abstract protected function </a:t>
            </a:r>
            <a:r>
              <a:rPr lang="en-US" sz="2000" dirty="0" err="1">
                <a:solidFill>
                  <a:srgbClr val="00B050"/>
                </a:solidFill>
              </a:rPr>
              <a:t>prefixValue</a:t>
            </a:r>
            <a:r>
              <a:rPr lang="en-US" sz="2000" dirty="0">
                <a:solidFill>
                  <a:srgbClr val="00B050"/>
                </a:solidFill>
              </a:rPr>
              <a:t>($prefix);</a:t>
            </a:r>
          </a:p>
          <a:p>
            <a:pPr marL="0" indent="0">
              <a:buNone/>
            </a:pPr>
            <a:endParaRPr lang="en-US" sz="2000" dirty="0">
              <a:solidFill>
                <a:srgbClr val="00B050"/>
              </a:solidFill>
            </a:endParaRPr>
          </a:p>
          <a:p>
            <a:pPr marL="0" indent="0">
              <a:buNone/>
            </a:pPr>
            <a:r>
              <a:rPr lang="en-US" sz="2000" dirty="0">
                <a:solidFill>
                  <a:srgbClr val="00B050"/>
                </a:solidFill>
              </a:rPr>
              <a:t>    // </a:t>
            </a:r>
            <a:r>
              <a:rPr lang="bg-BG" sz="2000" dirty="0">
                <a:solidFill>
                  <a:srgbClr val="00B050"/>
                </a:solidFill>
              </a:rPr>
              <a:t>Общ метод</a:t>
            </a:r>
          </a:p>
          <a:p>
            <a:pPr marL="0" indent="0">
              <a:buNone/>
            </a:pPr>
            <a:r>
              <a:rPr lang="bg-BG" sz="2000" dirty="0">
                <a:solidFill>
                  <a:srgbClr val="00B050"/>
                </a:solidFill>
              </a:rPr>
              <a:t>    </a:t>
            </a:r>
            <a:r>
              <a:rPr lang="en-US" sz="2000" dirty="0">
                <a:solidFill>
                  <a:srgbClr val="00B050"/>
                </a:solidFill>
              </a:rPr>
              <a:t>public function </a:t>
            </a:r>
            <a:r>
              <a:rPr lang="en-US" sz="2000" dirty="0" err="1">
                <a:solidFill>
                  <a:srgbClr val="00B050"/>
                </a:solidFill>
              </a:rPr>
              <a:t>printOut</a:t>
            </a:r>
            <a:r>
              <a:rPr lang="en-US" sz="2000" dirty="0">
                <a:solidFill>
                  <a:srgbClr val="00B050"/>
                </a:solidFill>
              </a:rPr>
              <a:t>() {</a:t>
            </a:r>
          </a:p>
          <a:p>
            <a:pPr marL="0" indent="0">
              <a:buNone/>
            </a:pPr>
            <a:r>
              <a:rPr lang="en-US" sz="2000" dirty="0">
                <a:solidFill>
                  <a:srgbClr val="00B050"/>
                </a:solidFill>
              </a:rPr>
              <a:t>        print $this-&gt;</a:t>
            </a:r>
            <a:r>
              <a:rPr lang="en-US" sz="2000" dirty="0" err="1">
                <a:solidFill>
                  <a:srgbClr val="00B050"/>
                </a:solidFill>
              </a:rPr>
              <a:t>getValue</a:t>
            </a:r>
            <a:r>
              <a:rPr lang="en-US" sz="2000" dirty="0">
                <a:solidFill>
                  <a:srgbClr val="00B050"/>
                </a:solidFill>
              </a:rPr>
              <a:t>() . "\n";</a:t>
            </a:r>
          </a:p>
          <a:p>
            <a:pPr marL="0" indent="0">
              <a:buNone/>
            </a:pPr>
            <a:r>
              <a:rPr lang="en-US" sz="2000" dirty="0">
                <a:solidFill>
                  <a:srgbClr val="00B050"/>
                </a:solidFill>
              </a:rPr>
              <a:t>    }</a:t>
            </a:r>
          </a:p>
          <a:p>
            <a:pPr marL="0" indent="0">
              <a:buNone/>
            </a:pPr>
            <a:r>
              <a:rPr lang="en-US" sz="2000" dirty="0">
                <a:solidFill>
                  <a:srgbClr val="00B050"/>
                </a:solidFill>
              </a:rPr>
              <a:t>}</a:t>
            </a:r>
            <a:endParaRPr lang="bg-BG" sz="2000" dirty="0">
              <a:solidFill>
                <a:srgbClr val="00B050"/>
              </a:solidFill>
            </a:endParaRPr>
          </a:p>
        </p:txBody>
      </p:sp>
    </p:spTree>
    <p:extLst>
      <p:ext uri="{BB962C8B-B14F-4D97-AF65-F5344CB8AC3E}">
        <p14:creationId xmlns:p14="http://schemas.microsoft.com/office/powerpoint/2010/main" val="150290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1DF0-C7C0-4968-9FF1-179D5AD1191D}"/>
              </a:ext>
            </a:extLst>
          </p:cNvPr>
          <p:cNvSpPr>
            <a:spLocks noGrp="1"/>
          </p:cNvSpPr>
          <p:nvPr>
            <p:ph type="title"/>
          </p:nvPr>
        </p:nvSpPr>
        <p:spPr/>
        <p:txBody>
          <a:bodyPr/>
          <a:lstStyle/>
          <a:p>
            <a:r>
              <a:rPr lang="bg-BG" dirty="0"/>
              <a:t>Интерфейси</a:t>
            </a:r>
          </a:p>
        </p:txBody>
      </p:sp>
      <p:sp>
        <p:nvSpPr>
          <p:cNvPr id="3" name="Content Placeholder 2">
            <a:extLst>
              <a:ext uri="{FF2B5EF4-FFF2-40B4-BE49-F238E27FC236}">
                <a16:creationId xmlns:a16="http://schemas.microsoft.com/office/drawing/2014/main" id="{A6C0E1AA-295A-4DD1-83C6-FDD3B385D33D}"/>
              </a:ext>
            </a:extLst>
          </p:cNvPr>
          <p:cNvSpPr>
            <a:spLocks noGrp="1"/>
          </p:cNvSpPr>
          <p:nvPr>
            <p:ph idx="1"/>
          </p:nvPr>
        </p:nvSpPr>
        <p:spPr/>
        <p:txBody>
          <a:bodyPr/>
          <a:lstStyle/>
          <a:p>
            <a:r>
              <a:rPr lang="bg-BG" dirty="0"/>
              <a:t>Целта е да предоставят имена на методи, които да се използват (предоставя шаблон), а не как точно да бъдат извършени операциите</a:t>
            </a:r>
          </a:p>
          <a:p>
            <a:r>
              <a:rPr lang="bg-BG" dirty="0"/>
              <a:t>Ако клас има само абстрактни методи, той може да бъде превърнат в интерфейс</a:t>
            </a:r>
          </a:p>
          <a:p>
            <a:r>
              <a:rPr lang="bg-BG" dirty="0"/>
              <a:t>Всички методи трябва да са </a:t>
            </a:r>
            <a:r>
              <a:rPr lang="en-US" dirty="0"/>
              <a:t>Public</a:t>
            </a:r>
          </a:p>
          <a:p>
            <a:r>
              <a:rPr lang="bg-BG" dirty="0"/>
              <a:t>Клас използващ интерфейс трябва да дефинира всички методи от него</a:t>
            </a:r>
            <a:endParaRPr lang="en-US" dirty="0"/>
          </a:p>
          <a:p>
            <a:r>
              <a:rPr lang="bg-BG" dirty="0"/>
              <a:t>Един клас може да наследи само един друг клас, но може да развие повече от един интерфейс</a:t>
            </a:r>
          </a:p>
        </p:txBody>
      </p:sp>
    </p:spTree>
    <p:extLst>
      <p:ext uri="{BB962C8B-B14F-4D97-AF65-F5344CB8AC3E}">
        <p14:creationId xmlns:p14="http://schemas.microsoft.com/office/powerpoint/2010/main" val="172214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1DF0-C7C0-4968-9FF1-179D5AD1191D}"/>
              </a:ext>
            </a:extLst>
          </p:cNvPr>
          <p:cNvSpPr>
            <a:spLocks noGrp="1"/>
          </p:cNvSpPr>
          <p:nvPr>
            <p:ph type="title"/>
          </p:nvPr>
        </p:nvSpPr>
        <p:spPr/>
        <p:txBody>
          <a:bodyPr/>
          <a:lstStyle/>
          <a:p>
            <a:r>
              <a:rPr lang="bg-BG" dirty="0"/>
              <a:t>Интерфейси</a:t>
            </a:r>
          </a:p>
        </p:txBody>
      </p:sp>
      <p:sp>
        <p:nvSpPr>
          <p:cNvPr id="3" name="Content Placeholder 2">
            <a:extLst>
              <a:ext uri="{FF2B5EF4-FFF2-40B4-BE49-F238E27FC236}">
                <a16:creationId xmlns:a16="http://schemas.microsoft.com/office/drawing/2014/main" id="{A6C0E1AA-295A-4DD1-83C6-FDD3B385D33D}"/>
              </a:ext>
            </a:extLst>
          </p:cNvPr>
          <p:cNvSpPr>
            <a:spLocks noGrp="1"/>
          </p:cNvSpPr>
          <p:nvPr>
            <p:ph idx="1"/>
          </p:nvPr>
        </p:nvSpPr>
        <p:spPr/>
        <p:txBody>
          <a:bodyPr/>
          <a:lstStyle/>
          <a:p>
            <a:pPr marL="0" indent="0">
              <a:buNone/>
            </a:pPr>
            <a:r>
              <a:rPr lang="en-US" dirty="0">
                <a:solidFill>
                  <a:srgbClr val="00B050"/>
                </a:solidFill>
              </a:rPr>
              <a:t>interface </a:t>
            </a:r>
            <a:r>
              <a:rPr lang="en-US" dirty="0" err="1">
                <a:solidFill>
                  <a:srgbClr val="00B050"/>
                </a:solidFill>
              </a:rPr>
              <a:t>IMyInterface</a:t>
            </a:r>
            <a:r>
              <a:rPr lang="en-US" dirty="0">
                <a:solidFill>
                  <a:srgbClr val="00B050"/>
                </a:solidFill>
              </a:rPr>
              <a:t>{</a:t>
            </a:r>
          </a:p>
          <a:p>
            <a:pPr marL="0" indent="0">
              <a:buNone/>
            </a:pPr>
            <a:r>
              <a:rPr lang="en-US" dirty="0">
                <a:solidFill>
                  <a:srgbClr val="00B050"/>
                </a:solidFill>
              </a:rPr>
              <a:t> const INTERFACE_CONSTANT_1 = 1;</a:t>
            </a:r>
          </a:p>
          <a:p>
            <a:pPr marL="0" indent="0">
              <a:buNone/>
            </a:pPr>
            <a:r>
              <a:rPr lang="en-US" dirty="0">
                <a:solidFill>
                  <a:srgbClr val="00B050"/>
                </a:solidFill>
              </a:rPr>
              <a:t> const INTERFACE_CONSTANT_2 = '</a:t>
            </a:r>
            <a:r>
              <a:rPr lang="bg-BG" dirty="0">
                <a:solidFill>
                  <a:srgbClr val="00B050"/>
                </a:solidFill>
              </a:rPr>
              <a:t>стринг’;</a:t>
            </a:r>
            <a:endParaRPr lang="en-US" dirty="0">
              <a:solidFill>
                <a:srgbClr val="00B050"/>
              </a:solidFill>
            </a:endParaRPr>
          </a:p>
          <a:p>
            <a:pPr marL="0" indent="0">
              <a:buNone/>
            </a:pPr>
            <a:r>
              <a:rPr lang="bg-BG" dirty="0">
                <a:solidFill>
                  <a:srgbClr val="00B050"/>
                </a:solidFill>
              </a:rPr>
              <a:t> </a:t>
            </a:r>
          </a:p>
          <a:p>
            <a:pPr marL="0" indent="0">
              <a:buNone/>
            </a:pPr>
            <a:r>
              <a:rPr lang="bg-BG" dirty="0">
                <a:solidFill>
                  <a:srgbClr val="00B050"/>
                </a:solidFill>
              </a:rPr>
              <a:t> </a:t>
            </a:r>
            <a:r>
              <a:rPr lang="en-US" dirty="0">
                <a:solidFill>
                  <a:srgbClr val="00B050"/>
                </a:solidFill>
              </a:rPr>
              <a:t>public function method_1();</a:t>
            </a:r>
          </a:p>
          <a:p>
            <a:pPr marL="0" indent="0">
              <a:buNone/>
            </a:pPr>
            <a:r>
              <a:rPr lang="en-US" dirty="0">
                <a:solidFill>
                  <a:srgbClr val="00B050"/>
                </a:solidFill>
              </a:rPr>
              <a:t> public function method_2();</a:t>
            </a:r>
          </a:p>
          <a:p>
            <a:pPr marL="0" indent="0">
              <a:buNone/>
            </a:pPr>
            <a:r>
              <a:rPr lang="en-US" dirty="0">
                <a:solidFill>
                  <a:srgbClr val="00B050"/>
                </a:solidFill>
              </a:rPr>
              <a:t>}</a:t>
            </a:r>
            <a:endParaRPr lang="bg-BG" dirty="0">
              <a:solidFill>
                <a:srgbClr val="00B050"/>
              </a:solidFill>
            </a:endParaRPr>
          </a:p>
        </p:txBody>
      </p:sp>
    </p:spTree>
    <p:extLst>
      <p:ext uri="{BB962C8B-B14F-4D97-AF65-F5344CB8AC3E}">
        <p14:creationId xmlns:p14="http://schemas.microsoft.com/office/powerpoint/2010/main" val="3870774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1DF0-C7C0-4968-9FF1-179D5AD1191D}"/>
              </a:ext>
            </a:extLst>
          </p:cNvPr>
          <p:cNvSpPr>
            <a:spLocks noGrp="1"/>
          </p:cNvSpPr>
          <p:nvPr>
            <p:ph type="title"/>
          </p:nvPr>
        </p:nvSpPr>
        <p:spPr/>
        <p:txBody>
          <a:bodyPr/>
          <a:lstStyle/>
          <a:p>
            <a:r>
              <a:rPr lang="bg-BG" dirty="0"/>
              <a:t>Интерфейси</a:t>
            </a:r>
          </a:p>
        </p:txBody>
      </p:sp>
      <p:sp>
        <p:nvSpPr>
          <p:cNvPr id="3" name="Content Placeholder 2">
            <a:extLst>
              <a:ext uri="{FF2B5EF4-FFF2-40B4-BE49-F238E27FC236}">
                <a16:creationId xmlns:a16="http://schemas.microsoft.com/office/drawing/2014/main" id="{A6C0E1AA-295A-4DD1-83C6-FDD3B385D33D}"/>
              </a:ext>
            </a:extLst>
          </p:cNvPr>
          <p:cNvSpPr>
            <a:spLocks noGrp="1"/>
          </p:cNvSpPr>
          <p:nvPr>
            <p:ph idx="1"/>
          </p:nvPr>
        </p:nvSpPr>
        <p:spPr/>
        <p:txBody>
          <a:bodyPr/>
          <a:lstStyle/>
          <a:p>
            <a:pPr marL="0" indent="0">
              <a:buNone/>
            </a:pPr>
            <a:r>
              <a:rPr lang="en-US" sz="2200" dirty="0">
                <a:solidFill>
                  <a:srgbClr val="00B050"/>
                </a:solidFill>
              </a:rPr>
              <a:t>class </a:t>
            </a:r>
            <a:r>
              <a:rPr lang="en-US" sz="2200" dirty="0" err="1">
                <a:solidFill>
                  <a:srgbClr val="00B050"/>
                </a:solidFill>
              </a:rPr>
              <a:t>MyClass</a:t>
            </a:r>
            <a:r>
              <a:rPr lang="en-US" sz="2200" dirty="0">
                <a:solidFill>
                  <a:srgbClr val="00B050"/>
                </a:solidFill>
              </a:rPr>
              <a:t> implements </a:t>
            </a:r>
            <a:r>
              <a:rPr lang="en-US" sz="2200" dirty="0" err="1">
                <a:solidFill>
                  <a:srgbClr val="00B050"/>
                </a:solidFill>
              </a:rPr>
              <a:t>IMyInterface</a:t>
            </a:r>
            <a:r>
              <a:rPr lang="en-US" sz="2200" dirty="0">
                <a:solidFill>
                  <a:srgbClr val="00B050"/>
                </a:solidFill>
              </a:rPr>
              <a:t>{</a:t>
            </a:r>
          </a:p>
          <a:p>
            <a:pPr marL="0" indent="0">
              <a:buNone/>
            </a:pPr>
            <a:r>
              <a:rPr lang="en-US" sz="2200" dirty="0">
                <a:solidFill>
                  <a:srgbClr val="00B050"/>
                </a:solidFill>
              </a:rPr>
              <a:t> public function method_1(){</a:t>
            </a:r>
          </a:p>
          <a:p>
            <a:pPr marL="0" indent="0">
              <a:buNone/>
            </a:pPr>
            <a:r>
              <a:rPr lang="en-US" sz="2200" dirty="0">
                <a:solidFill>
                  <a:srgbClr val="00B050"/>
                </a:solidFill>
              </a:rPr>
              <a:t> // </a:t>
            </a:r>
            <a:r>
              <a:rPr lang="bg-BG" sz="2200" dirty="0">
                <a:solidFill>
                  <a:srgbClr val="00B050"/>
                </a:solidFill>
              </a:rPr>
              <a:t>имплементация на метод 1 </a:t>
            </a:r>
          </a:p>
          <a:p>
            <a:pPr marL="0" indent="0">
              <a:buNone/>
            </a:pPr>
            <a:r>
              <a:rPr lang="bg-BG" sz="2200" dirty="0">
                <a:solidFill>
                  <a:srgbClr val="00B050"/>
                </a:solidFill>
              </a:rPr>
              <a:t> }</a:t>
            </a:r>
          </a:p>
          <a:p>
            <a:pPr marL="0" indent="0">
              <a:buNone/>
            </a:pPr>
            <a:r>
              <a:rPr lang="bg-BG" sz="2200" dirty="0">
                <a:solidFill>
                  <a:srgbClr val="00B050"/>
                </a:solidFill>
              </a:rPr>
              <a:t> </a:t>
            </a:r>
            <a:r>
              <a:rPr lang="en-US" sz="2200" dirty="0">
                <a:solidFill>
                  <a:srgbClr val="00B050"/>
                </a:solidFill>
              </a:rPr>
              <a:t>public function method_2(){</a:t>
            </a:r>
          </a:p>
          <a:p>
            <a:pPr marL="0" indent="0">
              <a:buNone/>
            </a:pPr>
            <a:r>
              <a:rPr lang="en-US" sz="2200" dirty="0">
                <a:solidFill>
                  <a:srgbClr val="00B050"/>
                </a:solidFill>
              </a:rPr>
              <a:t> // </a:t>
            </a:r>
            <a:r>
              <a:rPr lang="bg-BG" sz="2200" dirty="0">
                <a:solidFill>
                  <a:srgbClr val="00B050"/>
                </a:solidFill>
              </a:rPr>
              <a:t>имплементация на метод 2</a:t>
            </a:r>
          </a:p>
          <a:p>
            <a:pPr marL="0" indent="0">
              <a:buNone/>
            </a:pPr>
            <a:r>
              <a:rPr lang="bg-BG" sz="2200" dirty="0">
                <a:solidFill>
                  <a:srgbClr val="00B050"/>
                </a:solidFill>
              </a:rPr>
              <a:t> }</a:t>
            </a:r>
          </a:p>
          <a:p>
            <a:pPr marL="0" indent="0">
              <a:buNone/>
            </a:pPr>
            <a:r>
              <a:rPr lang="bg-BG" sz="2200" dirty="0">
                <a:solidFill>
                  <a:srgbClr val="00B050"/>
                </a:solidFill>
              </a:rPr>
              <a:t>}</a:t>
            </a:r>
          </a:p>
          <a:p>
            <a:pPr marL="0" indent="0">
              <a:buNone/>
            </a:pPr>
            <a:r>
              <a:rPr lang="bg-BG" sz="2200" dirty="0">
                <a:solidFill>
                  <a:srgbClr val="00B050"/>
                </a:solidFill>
              </a:rPr>
              <a:t>$</a:t>
            </a:r>
            <a:r>
              <a:rPr lang="en-US" sz="2200" dirty="0" err="1">
                <a:solidFill>
                  <a:srgbClr val="00B050"/>
                </a:solidFill>
              </a:rPr>
              <a:t>ob</a:t>
            </a:r>
            <a:r>
              <a:rPr lang="en-US" sz="2200" dirty="0">
                <a:solidFill>
                  <a:srgbClr val="00B050"/>
                </a:solidFill>
              </a:rPr>
              <a:t>=new </a:t>
            </a:r>
            <a:r>
              <a:rPr lang="en-US" sz="2200" dirty="0" err="1">
                <a:solidFill>
                  <a:srgbClr val="00B050"/>
                </a:solidFill>
              </a:rPr>
              <a:t>IMyInterface</a:t>
            </a:r>
            <a:r>
              <a:rPr lang="en-US" sz="2200" dirty="0">
                <a:solidFill>
                  <a:srgbClr val="00B050"/>
                </a:solidFill>
              </a:rPr>
              <a:t>();</a:t>
            </a:r>
          </a:p>
          <a:p>
            <a:pPr marL="0" indent="0">
              <a:buNone/>
            </a:pPr>
            <a:r>
              <a:rPr lang="en-US" sz="2200" dirty="0">
                <a:solidFill>
                  <a:srgbClr val="00B050"/>
                </a:solidFill>
              </a:rPr>
              <a:t>$</a:t>
            </a:r>
            <a:r>
              <a:rPr lang="en-US" sz="2200" dirty="0" err="1">
                <a:solidFill>
                  <a:srgbClr val="00B050"/>
                </a:solidFill>
              </a:rPr>
              <a:t>ob</a:t>
            </a:r>
            <a:r>
              <a:rPr lang="en-US" sz="2200" dirty="0">
                <a:solidFill>
                  <a:srgbClr val="00B050"/>
                </a:solidFill>
              </a:rPr>
              <a:t>-&gt;method_1();</a:t>
            </a:r>
            <a:endParaRPr lang="bg-BG" sz="2200" dirty="0">
              <a:solidFill>
                <a:srgbClr val="00B050"/>
              </a:solidFill>
            </a:endParaRPr>
          </a:p>
        </p:txBody>
      </p:sp>
    </p:spTree>
    <p:extLst>
      <p:ext uri="{BB962C8B-B14F-4D97-AF65-F5344CB8AC3E}">
        <p14:creationId xmlns:p14="http://schemas.microsoft.com/office/powerpoint/2010/main" val="4275371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2CA9-16B8-4D2A-B121-50263B078407}"/>
              </a:ext>
            </a:extLst>
          </p:cNvPr>
          <p:cNvSpPr>
            <a:spLocks noGrp="1"/>
          </p:cNvSpPr>
          <p:nvPr>
            <p:ph type="title"/>
          </p:nvPr>
        </p:nvSpPr>
        <p:spPr>
          <a:xfrm>
            <a:off x="457200" y="457200"/>
            <a:ext cx="5562600" cy="487362"/>
          </a:xfrm>
        </p:spPr>
        <p:txBody>
          <a:bodyPr/>
          <a:lstStyle/>
          <a:p>
            <a:r>
              <a:rPr lang="en-US" dirty="0"/>
              <a:t>Namespaces</a:t>
            </a:r>
            <a:r>
              <a:rPr lang="bg-BG" dirty="0"/>
              <a:t>. Пространства от имена</a:t>
            </a:r>
          </a:p>
        </p:txBody>
      </p:sp>
      <p:sp>
        <p:nvSpPr>
          <p:cNvPr id="3" name="Content Placeholder 2">
            <a:extLst>
              <a:ext uri="{FF2B5EF4-FFF2-40B4-BE49-F238E27FC236}">
                <a16:creationId xmlns:a16="http://schemas.microsoft.com/office/drawing/2014/main" id="{174A9D50-9476-4C71-81CE-87251D220611}"/>
              </a:ext>
            </a:extLst>
          </p:cNvPr>
          <p:cNvSpPr>
            <a:spLocks noGrp="1"/>
          </p:cNvSpPr>
          <p:nvPr>
            <p:ph idx="1"/>
          </p:nvPr>
        </p:nvSpPr>
        <p:spPr/>
        <p:txBody>
          <a:bodyPr/>
          <a:lstStyle/>
          <a:p>
            <a:pPr marL="0" indent="0">
              <a:buNone/>
            </a:pPr>
            <a:r>
              <a:rPr lang="en-US" dirty="0"/>
              <a:t>namespace </a:t>
            </a:r>
            <a:r>
              <a:rPr lang="en-US" dirty="0" err="1"/>
              <a:t>MyNamespace</a:t>
            </a:r>
            <a:r>
              <a:rPr lang="en-US" dirty="0"/>
              <a:t>;</a:t>
            </a:r>
          </a:p>
          <a:p>
            <a:pPr marL="0" indent="0">
              <a:buNone/>
            </a:pPr>
            <a:r>
              <a:rPr lang="en-US" dirty="0"/>
              <a:t>class </a:t>
            </a:r>
            <a:r>
              <a:rPr lang="en-US" dirty="0" err="1"/>
              <a:t>MyClass</a:t>
            </a:r>
            <a:endParaRPr lang="en-US" dirty="0"/>
          </a:p>
          <a:p>
            <a:pPr marL="0" indent="0">
              <a:buNone/>
            </a:pPr>
            <a:r>
              <a:rPr lang="en-US" dirty="0"/>
              <a:t>{</a:t>
            </a:r>
          </a:p>
          <a:p>
            <a:pPr marL="0" indent="0">
              <a:buNone/>
            </a:pPr>
            <a:r>
              <a:rPr lang="en-US" dirty="0"/>
              <a:t>    public function </a:t>
            </a:r>
            <a:r>
              <a:rPr lang="en-US" dirty="0" err="1"/>
              <a:t>getNamespace</a:t>
            </a:r>
            <a:r>
              <a:rPr lang="en-US" dirty="0"/>
              <a:t>(){</a:t>
            </a:r>
          </a:p>
          <a:p>
            <a:pPr marL="0" indent="0">
              <a:buNone/>
            </a:pPr>
            <a:r>
              <a:rPr lang="en-US" dirty="0"/>
              <a:t>        return __NAMESPACE__;</a:t>
            </a:r>
          </a:p>
          <a:p>
            <a:pPr marL="0" indent="0">
              <a:buNone/>
            </a:pPr>
            <a:r>
              <a:rPr lang="en-US" dirty="0"/>
              <a:t>    }</a:t>
            </a:r>
          </a:p>
          <a:p>
            <a:pPr marL="0" indent="0">
              <a:buNone/>
            </a:pPr>
            <a:r>
              <a:rPr lang="en-US" dirty="0"/>
              <a:t>}</a:t>
            </a:r>
          </a:p>
          <a:p>
            <a:pPr marL="0" indent="0">
              <a:buNone/>
            </a:pPr>
            <a:r>
              <a:rPr lang="en-US" dirty="0"/>
              <a:t>$obj = new </a:t>
            </a:r>
            <a:r>
              <a:rPr lang="en-US" dirty="0" err="1"/>
              <a:t>MyClass</a:t>
            </a:r>
            <a:r>
              <a:rPr lang="en-US" dirty="0"/>
              <a:t>();</a:t>
            </a:r>
          </a:p>
          <a:p>
            <a:pPr marL="0" indent="0">
              <a:buNone/>
            </a:pPr>
            <a:r>
              <a:rPr lang="en-US" dirty="0"/>
              <a:t>echo $obj-&gt;</a:t>
            </a:r>
            <a:r>
              <a:rPr lang="en-US" dirty="0" err="1"/>
              <a:t>getNamespace</a:t>
            </a:r>
            <a:r>
              <a:rPr lang="en-US" dirty="0"/>
              <a:t>(); // Displays: </a:t>
            </a:r>
            <a:r>
              <a:rPr lang="en-US" dirty="0" err="1"/>
              <a:t>MyNamespace</a:t>
            </a:r>
            <a:endParaRPr lang="bg-BG" dirty="0"/>
          </a:p>
        </p:txBody>
      </p:sp>
    </p:spTree>
    <p:extLst>
      <p:ext uri="{BB962C8B-B14F-4D97-AF65-F5344CB8AC3E}">
        <p14:creationId xmlns:p14="http://schemas.microsoft.com/office/powerpoint/2010/main" val="3754649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2CA9-16B8-4D2A-B121-50263B078407}"/>
              </a:ext>
            </a:extLst>
          </p:cNvPr>
          <p:cNvSpPr>
            <a:spLocks noGrp="1"/>
          </p:cNvSpPr>
          <p:nvPr>
            <p:ph type="title"/>
          </p:nvPr>
        </p:nvSpPr>
        <p:spPr>
          <a:xfrm>
            <a:off x="457200" y="457200"/>
            <a:ext cx="5562600" cy="487362"/>
          </a:xfrm>
        </p:spPr>
        <p:txBody>
          <a:bodyPr/>
          <a:lstStyle/>
          <a:p>
            <a:r>
              <a:rPr lang="en-US" dirty="0"/>
              <a:t>Namespaces</a:t>
            </a:r>
            <a:r>
              <a:rPr lang="bg-BG" dirty="0"/>
              <a:t>. Пространства от имена</a:t>
            </a:r>
          </a:p>
        </p:txBody>
      </p:sp>
      <p:sp>
        <p:nvSpPr>
          <p:cNvPr id="3" name="Content Placeholder 2">
            <a:extLst>
              <a:ext uri="{FF2B5EF4-FFF2-40B4-BE49-F238E27FC236}">
                <a16:creationId xmlns:a16="http://schemas.microsoft.com/office/drawing/2014/main" id="{174A9D50-9476-4C71-81CE-87251D220611}"/>
              </a:ext>
            </a:extLst>
          </p:cNvPr>
          <p:cNvSpPr>
            <a:spLocks noGrp="1"/>
          </p:cNvSpPr>
          <p:nvPr>
            <p:ph idx="1"/>
          </p:nvPr>
        </p:nvSpPr>
        <p:spPr/>
        <p:txBody>
          <a:bodyPr/>
          <a:lstStyle/>
          <a:p>
            <a:pPr marL="0" indent="0">
              <a:buNone/>
            </a:pPr>
            <a:r>
              <a:rPr lang="bg-BG" dirty="0"/>
              <a:t>Ако в приложението се използват класове от различни библиотеки, в напълно възможно да възникне ситуация в която има еднакви имена на методи и/или класове.</a:t>
            </a:r>
          </a:p>
          <a:p>
            <a:pPr marL="0" indent="0">
              <a:buNone/>
            </a:pPr>
            <a:r>
              <a:rPr lang="bg-BG" dirty="0"/>
              <a:t>За разрешаването на ситуацията се използва пространство от имена – така всеки клас попада в собствено пространство и дублирането на имена на методи не създава колизии</a:t>
            </a:r>
          </a:p>
        </p:txBody>
      </p:sp>
    </p:spTree>
    <p:extLst>
      <p:ext uri="{BB962C8B-B14F-4D97-AF65-F5344CB8AC3E}">
        <p14:creationId xmlns:p14="http://schemas.microsoft.com/office/powerpoint/2010/main" val="1372034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2CA9-16B8-4D2A-B121-50263B078407}"/>
              </a:ext>
            </a:extLst>
          </p:cNvPr>
          <p:cNvSpPr>
            <a:spLocks noGrp="1"/>
          </p:cNvSpPr>
          <p:nvPr>
            <p:ph type="title"/>
          </p:nvPr>
        </p:nvSpPr>
        <p:spPr>
          <a:xfrm>
            <a:off x="457200" y="457200"/>
            <a:ext cx="6629400" cy="487362"/>
          </a:xfrm>
        </p:spPr>
        <p:txBody>
          <a:bodyPr/>
          <a:lstStyle/>
          <a:p>
            <a:r>
              <a:rPr lang="en-US" dirty="0"/>
              <a:t>Namespaces</a:t>
            </a:r>
            <a:r>
              <a:rPr lang="bg-BG" dirty="0"/>
              <a:t>. Пространства от имена. Пример</a:t>
            </a:r>
          </a:p>
        </p:txBody>
      </p:sp>
      <p:sp>
        <p:nvSpPr>
          <p:cNvPr id="3" name="Content Placeholder 2">
            <a:extLst>
              <a:ext uri="{FF2B5EF4-FFF2-40B4-BE49-F238E27FC236}">
                <a16:creationId xmlns:a16="http://schemas.microsoft.com/office/drawing/2014/main" id="{174A9D50-9476-4C71-81CE-87251D220611}"/>
              </a:ext>
            </a:extLst>
          </p:cNvPr>
          <p:cNvSpPr>
            <a:spLocks noGrp="1"/>
          </p:cNvSpPr>
          <p:nvPr>
            <p:ph idx="1"/>
          </p:nvPr>
        </p:nvSpPr>
        <p:spPr/>
        <p:txBody>
          <a:bodyPr/>
          <a:lstStyle/>
          <a:p>
            <a:pPr marL="0" indent="0">
              <a:buNone/>
            </a:pPr>
            <a:r>
              <a:rPr lang="en-US" dirty="0"/>
              <a:t>Use </a:t>
            </a:r>
            <a:r>
              <a:rPr lang="bg-BG" dirty="0" err="1"/>
              <a:t>име_на_пространство</a:t>
            </a:r>
            <a:r>
              <a:rPr lang="en-US" dirty="0"/>
              <a:t> – </a:t>
            </a:r>
            <a:r>
              <a:rPr lang="bg-BG" dirty="0"/>
              <a:t>създава синоним на пространството от имена, който може да бъде използван в скрипта</a:t>
            </a:r>
            <a:r>
              <a:rPr lang="en-US" dirty="0"/>
              <a:t>.</a:t>
            </a:r>
          </a:p>
          <a:p>
            <a:pPr marL="0" indent="0">
              <a:buNone/>
            </a:pPr>
            <a:endParaRPr lang="bg-BG" dirty="0"/>
          </a:p>
          <a:p>
            <a:pPr marL="0" indent="0">
              <a:buNone/>
            </a:pPr>
            <a:r>
              <a:rPr lang="en-US" dirty="0"/>
              <a:t>file1.php</a:t>
            </a:r>
            <a:endParaRPr lang="bg-BG" dirty="0"/>
          </a:p>
          <a:p>
            <a:pPr marL="0" indent="0">
              <a:buNone/>
            </a:pPr>
            <a:r>
              <a:rPr lang="en-US" dirty="0">
                <a:solidFill>
                  <a:srgbClr val="00B050"/>
                </a:solidFill>
              </a:rPr>
              <a:t>namespace </a:t>
            </a:r>
            <a:r>
              <a:rPr lang="en-US" dirty="0" err="1">
                <a:solidFill>
                  <a:srgbClr val="00B050"/>
                </a:solidFill>
              </a:rPr>
              <a:t>lara</a:t>
            </a:r>
            <a:r>
              <a:rPr lang="en-US" dirty="0">
                <a:solidFill>
                  <a:srgbClr val="00B050"/>
                </a:solidFill>
              </a:rPr>
              <a:t>\vel\subfolder;</a:t>
            </a:r>
          </a:p>
          <a:p>
            <a:pPr marL="0" indent="0">
              <a:buNone/>
            </a:pPr>
            <a:r>
              <a:rPr lang="en-US" dirty="0">
                <a:solidFill>
                  <a:srgbClr val="00B050"/>
                </a:solidFill>
              </a:rPr>
              <a:t>    function hello(){</a:t>
            </a:r>
          </a:p>
          <a:p>
            <a:pPr marL="0" indent="0">
              <a:buNone/>
            </a:pPr>
            <a:r>
              <a:rPr lang="en-US" dirty="0">
                <a:solidFill>
                  <a:srgbClr val="00B050"/>
                </a:solidFill>
              </a:rPr>
              <a:t>      echo 'Hi, there!';</a:t>
            </a:r>
          </a:p>
          <a:p>
            <a:pPr marL="0" indent="0">
              <a:buNone/>
            </a:pPr>
            <a:r>
              <a:rPr lang="en-US" dirty="0">
                <a:solidFill>
                  <a:srgbClr val="00B050"/>
                </a:solidFill>
              </a:rPr>
              <a:t>    }</a:t>
            </a:r>
            <a:endParaRPr lang="bg-BG" dirty="0">
              <a:solidFill>
                <a:srgbClr val="00B050"/>
              </a:solidFill>
            </a:endParaRPr>
          </a:p>
        </p:txBody>
      </p:sp>
    </p:spTree>
    <p:extLst>
      <p:ext uri="{BB962C8B-B14F-4D97-AF65-F5344CB8AC3E}">
        <p14:creationId xmlns:p14="http://schemas.microsoft.com/office/powerpoint/2010/main" val="1793505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2CA9-16B8-4D2A-B121-50263B078407}"/>
              </a:ext>
            </a:extLst>
          </p:cNvPr>
          <p:cNvSpPr>
            <a:spLocks noGrp="1"/>
          </p:cNvSpPr>
          <p:nvPr>
            <p:ph type="title"/>
          </p:nvPr>
        </p:nvSpPr>
        <p:spPr>
          <a:xfrm>
            <a:off x="457200" y="457200"/>
            <a:ext cx="6629400" cy="487362"/>
          </a:xfrm>
        </p:spPr>
        <p:txBody>
          <a:bodyPr/>
          <a:lstStyle/>
          <a:p>
            <a:r>
              <a:rPr lang="en-US" dirty="0"/>
              <a:t>Namespaces</a:t>
            </a:r>
            <a:r>
              <a:rPr lang="bg-BG" dirty="0"/>
              <a:t>. Пространства от имена. Пример</a:t>
            </a:r>
          </a:p>
        </p:txBody>
      </p:sp>
      <p:sp>
        <p:nvSpPr>
          <p:cNvPr id="3" name="Content Placeholder 2">
            <a:extLst>
              <a:ext uri="{FF2B5EF4-FFF2-40B4-BE49-F238E27FC236}">
                <a16:creationId xmlns:a16="http://schemas.microsoft.com/office/drawing/2014/main" id="{174A9D50-9476-4C71-81CE-87251D220611}"/>
              </a:ext>
            </a:extLst>
          </p:cNvPr>
          <p:cNvSpPr>
            <a:spLocks noGrp="1"/>
          </p:cNvSpPr>
          <p:nvPr>
            <p:ph idx="1"/>
          </p:nvPr>
        </p:nvSpPr>
        <p:spPr/>
        <p:txBody>
          <a:bodyPr/>
          <a:lstStyle/>
          <a:p>
            <a:pPr marL="0" indent="0">
              <a:buNone/>
            </a:pPr>
            <a:r>
              <a:rPr lang="bg-BG" dirty="0"/>
              <a:t>Първи начин за достъп до функцията</a:t>
            </a:r>
            <a:endParaRPr lang="en-US" dirty="0"/>
          </a:p>
          <a:p>
            <a:pPr marL="0" indent="0">
              <a:buNone/>
            </a:pPr>
            <a:r>
              <a:rPr lang="en-US" dirty="0"/>
              <a:t>require 'file1.php';</a:t>
            </a:r>
          </a:p>
          <a:p>
            <a:pPr marL="0" indent="0">
              <a:buNone/>
            </a:pPr>
            <a:r>
              <a:rPr lang="en-US" dirty="0" err="1">
                <a:solidFill>
                  <a:srgbClr val="00B050"/>
                </a:solidFill>
              </a:rPr>
              <a:t>lara</a:t>
            </a:r>
            <a:r>
              <a:rPr lang="en-US" dirty="0">
                <a:solidFill>
                  <a:srgbClr val="00B050"/>
                </a:solidFill>
              </a:rPr>
              <a:t>\vel\subfolder</a:t>
            </a:r>
            <a:r>
              <a:rPr lang="en-US" dirty="0"/>
              <a:t>\hello();</a:t>
            </a:r>
            <a:endParaRPr lang="bg-BG" dirty="0"/>
          </a:p>
          <a:p>
            <a:pPr marL="0" indent="0">
              <a:buNone/>
            </a:pPr>
            <a:endParaRPr lang="bg-BG" dirty="0"/>
          </a:p>
          <a:p>
            <a:pPr marL="0" indent="0">
              <a:buNone/>
            </a:pPr>
            <a:r>
              <a:rPr lang="bg-BG" dirty="0"/>
              <a:t>Втори начин за достъп:</a:t>
            </a:r>
          </a:p>
          <a:p>
            <a:pPr marL="0" indent="0">
              <a:buNone/>
            </a:pPr>
            <a:r>
              <a:rPr lang="en-US" dirty="0"/>
              <a:t>require 'file1.php';</a:t>
            </a:r>
          </a:p>
          <a:p>
            <a:pPr marL="0" indent="0">
              <a:buNone/>
            </a:pPr>
            <a:r>
              <a:rPr lang="en-US" dirty="0"/>
              <a:t>    </a:t>
            </a:r>
            <a:r>
              <a:rPr lang="en-US" dirty="0">
                <a:solidFill>
                  <a:srgbClr val="FF0000"/>
                </a:solidFill>
              </a:rPr>
              <a:t>use</a:t>
            </a:r>
            <a:r>
              <a:rPr lang="en-US" dirty="0"/>
              <a:t> </a:t>
            </a:r>
            <a:r>
              <a:rPr lang="en-US" dirty="0" err="1">
                <a:solidFill>
                  <a:srgbClr val="00B050"/>
                </a:solidFill>
              </a:rPr>
              <a:t>lara</a:t>
            </a:r>
            <a:r>
              <a:rPr lang="en-US" dirty="0">
                <a:solidFill>
                  <a:srgbClr val="00B050"/>
                </a:solidFill>
              </a:rPr>
              <a:t>\vel\subfolder</a:t>
            </a:r>
            <a:r>
              <a:rPr lang="en-US" dirty="0"/>
              <a:t> as target;</a:t>
            </a:r>
          </a:p>
          <a:p>
            <a:pPr marL="0" indent="0">
              <a:buNone/>
            </a:pPr>
            <a:r>
              <a:rPr lang="en-US" dirty="0"/>
              <a:t>    target\</a:t>
            </a:r>
            <a:r>
              <a:rPr lang="en-US" dirty="0" err="1"/>
              <a:t>say_hi</a:t>
            </a:r>
            <a:r>
              <a:rPr lang="en-US" dirty="0"/>
              <a:t>();</a:t>
            </a:r>
            <a:endParaRPr lang="bg-BG" dirty="0"/>
          </a:p>
        </p:txBody>
      </p:sp>
    </p:spTree>
    <p:extLst>
      <p:ext uri="{BB962C8B-B14F-4D97-AF65-F5344CB8AC3E}">
        <p14:creationId xmlns:p14="http://schemas.microsoft.com/office/powerpoint/2010/main" val="217856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1362-2D75-4D1F-9272-5C98F545EFC5}"/>
              </a:ext>
            </a:extLst>
          </p:cNvPr>
          <p:cNvSpPr>
            <a:spLocks noGrp="1"/>
          </p:cNvSpPr>
          <p:nvPr>
            <p:ph type="title"/>
          </p:nvPr>
        </p:nvSpPr>
        <p:spPr/>
        <p:txBody>
          <a:bodyPr/>
          <a:lstStyle/>
          <a:p>
            <a:r>
              <a:rPr lang="bg-BG" dirty="0"/>
              <a:t>Добри практики</a:t>
            </a:r>
          </a:p>
        </p:txBody>
      </p:sp>
      <p:sp>
        <p:nvSpPr>
          <p:cNvPr id="3" name="Content Placeholder 2">
            <a:extLst>
              <a:ext uri="{FF2B5EF4-FFF2-40B4-BE49-F238E27FC236}">
                <a16:creationId xmlns:a16="http://schemas.microsoft.com/office/drawing/2014/main" id="{E0E85AB1-C6B1-473C-AE30-DDA0A0E5CBD5}"/>
              </a:ext>
            </a:extLst>
          </p:cNvPr>
          <p:cNvSpPr>
            <a:spLocks noGrp="1"/>
          </p:cNvSpPr>
          <p:nvPr>
            <p:ph idx="1"/>
          </p:nvPr>
        </p:nvSpPr>
        <p:spPr/>
        <p:txBody>
          <a:bodyPr/>
          <a:lstStyle/>
          <a:p>
            <a:pPr marL="0" indent="0">
              <a:buNone/>
            </a:pPr>
            <a:r>
              <a:rPr lang="bg-BG" dirty="0"/>
              <a:t>Цел: по-лесно справяне с извършване на промени в бъдеще, така че промените да не засягат кодът използващ класовете</a:t>
            </a:r>
          </a:p>
          <a:p>
            <a:pPr marL="0" indent="0">
              <a:buNone/>
            </a:pPr>
            <a:r>
              <a:rPr lang="bg-BG" dirty="0"/>
              <a:t>Решение: повече усилия при дефиниране на класа</a:t>
            </a:r>
          </a:p>
        </p:txBody>
      </p:sp>
    </p:spTree>
    <p:extLst>
      <p:ext uri="{BB962C8B-B14F-4D97-AF65-F5344CB8AC3E}">
        <p14:creationId xmlns:p14="http://schemas.microsoft.com/office/powerpoint/2010/main" val="4079539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1362-2D75-4D1F-9272-5C98F545EFC5}"/>
              </a:ext>
            </a:extLst>
          </p:cNvPr>
          <p:cNvSpPr>
            <a:spLocks noGrp="1"/>
          </p:cNvSpPr>
          <p:nvPr>
            <p:ph type="title"/>
          </p:nvPr>
        </p:nvSpPr>
        <p:spPr>
          <a:xfrm>
            <a:off x="457200" y="457200"/>
            <a:ext cx="5715000" cy="487362"/>
          </a:xfrm>
        </p:spPr>
        <p:txBody>
          <a:bodyPr/>
          <a:lstStyle/>
          <a:p>
            <a:r>
              <a:rPr lang="bg-BG" dirty="0"/>
              <a:t>Добри практики: </a:t>
            </a:r>
            <a:r>
              <a:rPr lang="en-US" dirty="0"/>
              <a:t>Private vs Public </a:t>
            </a:r>
            <a:r>
              <a:rPr lang="bg-BG" dirty="0"/>
              <a:t>свойства</a:t>
            </a:r>
          </a:p>
        </p:txBody>
      </p:sp>
      <p:sp>
        <p:nvSpPr>
          <p:cNvPr id="3" name="Content Placeholder 2">
            <a:extLst>
              <a:ext uri="{FF2B5EF4-FFF2-40B4-BE49-F238E27FC236}">
                <a16:creationId xmlns:a16="http://schemas.microsoft.com/office/drawing/2014/main" id="{E0E85AB1-C6B1-473C-AE30-DDA0A0E5CBD5}"/>
              </a:ext>
            </a:extLst>
          </p:cNvPr>
          <p:cNvSpPr>
            <a:spLocks noGrp="1"/>
          </p:cNvSpPr>
          <p:nvPr>
            <p:ph idx="1"/>
          </p:nvPr>
        </p:nvSpPr>
        <p:spPr/>
        <p:txBody>
          <a:bodyPr/>
          <a:lstStyle/>
          <a:p>
            <a:pPr marL="457200" indent="-457200">
              <a:buAutoNum type="arabicPeriod"/>
            </a:pPr>
            <a:r>
              <a:rPr lang="bg-BG" dirty="0"/>
              <a:t>Ако свойството е </a:t>
            </a:r>
            <a:r>
              <a:rPr lang="en-US" dirty="0"/>
              <a:t>public</a:t>
            </a:r>
            <a:r>
              <a:rPr lang="bg-BG" dirty="0"/>
              <a:t>, то обектите имат директен достъп до него и при необходимост от промяна на класа ще се наложи промяна и в кода на всички обекти!</a:t>
            </a:r>
          </a:p>
          <a:p>
            <a:pPr marL="457200" indent="-457200">
              <a:buAutoNum type="arabicPeriod"/>
            </a:pPr>
            <a:r>
              <a:rPr lang="bg-BG" dirty="0"/>
              <a:t>Ако свойството е </a:t>
            </a:r>
            <a:r>
              <a:rPr lang="en-US" dirty="0"/>
              <a:t>private</a:t>
            </a:r>
            <a:r>
              <a:rPr lang="bg-BG" dirty="0"/>
              <a:t>, в класа ще се дефинират методи за достъп до свойството. Обектите ще използват методите. Така при промяна в класа, няма да се наложи промяна в кода, който го използва (обектите)</a:t>
            </a:r>
          </a:p>
        </p:txBody>
      </p:sp>
    </p:spTree>
    <p:extLst>
      <p:ext uri="{BB962C8B-B14F-4D97-AF65-F5344CB8AC3E}">
        <p14:creationId xmlns:p14="http://schemas.microsoft.com/office/powerpoint/2010/main" val="361458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ООП и </a:t>
            </a:r>
            <a:r>
              <a:rPr lang="en-US" dirty="0"/>
              <a:t>PHP</a:t>
            </a:r>
          </a:p>
        </p:txBody>
      </p:sp>
      <p:sp>
        <p:nvSpPr>
          <p:cNvPr id="3" name="Content Placeholder 2"/>
          <p:cNvSpPr>
            <a:spLocks noGrp="1"/>
          </p:cNvSpPr>
          <p:nvPr>
            <p:ph idx="1"/>
          </p:nvPr>
        </p:nvSpPr>
        <p:spPr/>
        <p:txBody>
          <a:bodyPr/>
          <a:lstStyle/>
          <a:p>
            <a:pPr marL="0" indent="0">
              <a:buNone/>
            </a:pPr>
            <a:r>
              <a:rPr lang="bg-BG" dirty="0"/>
              <a:t>Терминология:</a:t>
            </a:r>
          </a:p>
          <a:p>
            <a:r>
              <a:rPr lang="bg-BG" dirty="0"/>
              <a:t>Клас</a:t>
            </a:r>
          </a:p>
          <a:p>
            <a:r>
              <a:rPr lang="bg-BG" dirty="0"/>
              <a:t>Обект</a:t>
            </a:r>
          </a:p>
          <a:p>
            <a:r>
              <a:rPr lang="bg-BG" dirty="0"/>
              <a:t>Метод</a:t>
            </a:r>
          </a:p>
          <a:p>
            <a:r>
              <a:rPr lang="bg-BG" dirty="0"/>
              <a:t>Свойство</a:t>
            </a:r>
          </a:p>
          <a:p>
            <a:r>
              <a:rPr lang="bg-BG" dirty="0"/>
              <a:t>Конструктор</a:t>
            </a:r>
          </a:p>
          <a:p>
            <a:r>
              <a:rPr lang="bg-BG" dirty="0" err="1"/>
              <a:t>Деструктор</a:t>
            </a:r>
            <a:endParaRPr lang="bg-BG" dirty="0"/>
          </a:p>
          <a:p>
            <a:r>
              <a:rPr lang="bg-BG" dirty="0"/>
              <a:t>Полиморфизъм</a:t>
            </a:r>
          </a:p>
          <a:p>
            <a:r>
              <a:rPr lang="bg-BG" dirty="0"/>
              <a:t>Интерфейси</a:t>
            </a:r>
          </a:p>
          <a:p>
            <a:pPr marL="0" indent="0">
              <a:buNone/>
            </a:pPr>
            <a:endParaRPr lang="bg-BG" dirty="0"/>
          </a:p>
          <a:p>
            <a:pPr marL="0" indent="0">
              <a:buNone/>
            </a:pPr>
            <a:endParaRPr lang="bg-BG" dirty="0"/>
          </a:p>
          <a:p>
            <a:pPr marL="0" indent="0">
              <a:buNone/>
            </a:pPr>
            <a:endParaRPr lang="en-US" dirty="0"/>
          </a:p>
        </p:txBody>
      </p:sp>
    </p:spTree>
    <p:extLst>
      <p:ext uri="{BB962C8B-B14F-4D97-AF65-F5344CB8AC3E}">
        <p14:creationId xmlns:p14="http://schemas.microsoft.com/office/powerpoint/2010/main" val="2882768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1362-2D75-4D1F-9272-5C98F545EFC5}"/>
              </a:ext>
            </a:extLst>
          </p:cNvPr>
          <p:cNvSpPr>
            <a:spLocks noGrp="1"/>
          </p:cNvSpPr>
          <p:nvPr>
            <p:ph type="title"/>
          </p:nvPr>
        </p:nvSpPr>
        <p:spPr>
          <a:xfrm>
            <a:off x="457200" y="457200"/>
            <a:ext cx="5715000" cy="487362"/>
          </a:xfrm>
        </p:spPr>
        <p:txBody>
          <a:bodyPr/>
          <a:lstStyle/>
          <a:p>
            <a:r>
              <a:rPr lang="bg-BG" dirty="0"/>
              <a:t>Добри практики: </a:t>
            </a:r>
            <a:r>
              <a:rPr lang="en-US" dirty="0"/>
              <a:t>Private vs Public </a:t>
            </a:r>
            <a:r>
              <a:rPr lang="bg-BG" dirty="0"/>
              <a:t>свойства</a:t>
            </a:r>
          </a:p>
        </p:txBody>
      </p:sp>
      <p:sp>
        <p:nvSpPr>
          <p:cNvPr id="3" name="Content Placeholder 2">
            <a:extLst>
              <a:ext uri="{FF2B5EF4-FFF2-40B4-BE49-F238E27FC236}">
                <a16:creationId xmlns:a16="http://schemas.microsoft.com/office/drawing/2014/main" id="{E0E85AB1-C6B1-473C-AE30-DDA0A0E5CBD5}"/>
              </a:ext>
            </a:extLst>
          </p:cNvPr>
          <p:cNvSpPr>
            <a:spLocks noGrp="1"/>
          </p:cNvSpPr>
          <p:nvPr>
            <p:ph idx="1"/>
          </p:nvPr>
        </p:nvSpPr>
        <p:spPr/>
        <p:txBody>
          <a:bodyPr/>
          <a:lstStyle/>
          <a:p>
            <a:pPr marL="0" indent="0">
              <a:buNone/>
            </a:pPr>
            <a:r>
              <a:rPr lang="en-US" sz="2000" dirty="0">
                <a:solidFill>
                  <a:srgbClr val="00B050"/>
                </a:solidFill>
              </a:rPr>
              <a:t>class Person</a:t>
            </a:r>
          </a:p>
          <a:p>
            <a:pPr marL="0" indent="0">
              <a:buNone/>
            </a:pPr>
            <a:r>
              <a:rPr lang="en-US" sz="2000" dirty="0">
                <a:solidFill>
                  <a:srgbClr val="00B050"/>
                </a:solidFill>
              </a:rPr>
              <a:t>{</a:t>
            </a:r>
          </a:p>
          <a:p>
            <a:pPr marL="0" indent="0">
              <a:buNone/>
            </a:pPr>
            <a:r>
              <a:rPr lang="en-US" sz="2000" dirty="0">
                <a:solidFill>
                  <a:srgbClr val="00B050"/>
                </a:solidFill>
              </a:rPr>
              <a:t>private $</a:t>
            </a:r>
            <a:r>
              <a:rPr lang="en-US" sz="2000" dirty="0" err="1">
                <a:solidFill>
                  <a:srgbClr val="00B050"/>
                </a:solidFill>
              </a:rPr>
              <a:t>givenName</a:t>
            </a:r>
            <a:r>
              <a:rPr lang="en-US" sz="2000" dirty="0">
                <a:solidFill>
                  <a:srgbClr val="00B050"/>
                </a:solidFill>
              </a:rPr>
              <a:t>;</a:t>
            </a:r>
          </a:p>
          <a:p>
            <a:pPr marL="0" indent="0">
              <a:buNone/>
            </a:pPr>
            <a:r>
              <a:rPr lang="en-US" sz="2000" dirty="0">
                <a:solidFill>
                  <a:srgbClr val="00B050"/>
                </a:solidFill>
              </a:rPr>
              <a:t>private $</a:t>
            </a:r>
            <a:r>
              <a:rPr lang="en-US" sz="2000" dirty="0" err="1">
                <a:solidFill>
                  <a:srgbClr val="00B050"/>
                </a:solidFill>
              </a:rPr>
              <a:t>familyName</a:t>
            </a:r>
            <a:r>
              <a:rPr lang="en-US" sz="2000" dirty="0">
                <a:solidFill>
                  <a:srgbClr val="00B050"/>
                </a:solidFill>
              </a:rPr>
              <a:t>;</a:t>
            </a:r>
            <a:endParaRPr lang="bg-BG" sz="2000" dirty="0">
              <a:solidFill>
                <a:srgbClr val="00B050"/>
              </a:solidFill>
            </a:endParaRPr>
          </a:p>
          <a:p>
            <a:pPr marL="0" indent="0">
              <a:buNone/>
            </a:pPr>
            <a:r>
              <a:rPr lang="en-US" sz="2000" dirty="0">
                <a:solidFill>
                  <a:srgbClr val="00B050"/>
                </a:solidFill>
              </a:rPr>
              <a:t>public function </a:t>
            </a:r>
            <a:r>
              <a:rPr lang="en-US" sz="2000" dirty="0" err="1">
                <a:solidFill>
                  <a:srgbClr val="00B050"/>
                </a:solidFill>
              </a:rPr>
              <a:t>setGivenName</a:t>
            </a:r>
            <a:r>
              <a:rPr lang="en-US" sz="2000" dirty="0">
                <a:solidFill>
                  <a:srgbClr val="00B050"/>
                </a:solidFill>
              </a:rPr>
              <a:t>($</a:t>
            </a:r>
            <a:r>
              <a:rPr lang="en-US" sz="2000" dirty="0" err="1">
                <a:solidFill>
                  <a:srgbClr val="00B050"/>
                </a:solidFill>
              </a:rPr>
              <a:t>gn</a:t>
            </a:r>
            <a:r>
              <a:rPr lang="en-US" sz="2000" dirty="0">
                <a:solidFill>
                  <a:srgbClr val="00B050"/>
                </a:solidFill>
              </a:rPr>
              <a:t>)</a:t>
            </a:r>
          </a:p>
          <a:p>
            <a:pPr marL="0" indent="0">
              <a:buNone/>
            </a:pPr>
            <a:r>
              <a:rPr lang="en-US" sz="2000" dirty="0">
                <a:solidFill>
                  <a:srgbClr val="00B050"/>
                </a:solidFill>
              </a:rPr>
              <a:t>    {</a:t>
            </a:r>
          </a:p>
          <a:p>
            <a:pPr marL="0" indent="0">
              <a:buNone/>
            </a:pPr>
            <a:r>
              <a:rPr lang="en-US" sz="2000" dirty="0">
                <a:solidFill>
                  <a:srgbClr val="00B050"/>
                </a:solidFill>
              </a:rPr>
              <a:t>        $this-&gt;</a:t>
            </a:r>
            <a:r>
              <a:rPr lang="en-US" sz="2000" dirty="0" err="1">
                <a:solidFill>
                  <a:srgbClr val="00B050"/>
                </a:solidFill>
              </a:rPr>
              <a:t>givenName</a:t>
            </a:r>
            <a:r>
              <a:rPr lang="en-US" sz="2000" dirty="0">
                <a:solidFill>
                  <a:srgbClr val="00B050"/>
                </a:solidFill>
              </a:rPr>
              <a:t> = $</a:t>
            </a:r>
            <a:r>
              <a:rPr lang="en-US" sz="2000" dirty="0" err="1">
                <a:solidFill>
                  <a:srgbClr val="00B050"/>
                </a:solidFill>
              </a:rPr>
              <a:t>gn</a:t>
            </a:r>
            <a:r>
              <a:rPr lang="en-US" sz="2000" dirty="0">
                <a:solidFill>
                  <a:srgbClr val="00B050"/>
                </a:solidFill>
              </a:rPr>
              <a:t>;</a:t>
            </a:r>
          </a:p>
          <a:p>
            <a:pPr marL="0" indent="0">
              <a:buNone/>
            </a:pPr>
            <a:r>
              <a:rPr lang="en-US" sz="2000" dirty="0">
                <a:solidFill>
                  <a:srgbClr val="00B050"/>
                </a:solidFill>
              </a:rPr>
              <a:t>    }    </a:t>
            </a:r>
          </a:p>
          <a:p>
            <a:pPr marL="0" indent="0">
              <a:buNone/>
            </a:pPr>
            <a:r>
              <a:rPr lang="en-US" sz="2000" dirty="0">
                <a:solidFill>
                  <a:srgbClr val="00B050"/>
                </a:solidFill>
              </a:rPr>
              <a:t>    public function </a:t>
            </a:r>
            <a:r>
              <a:rPr lang="en-US" sz="2000" dirty="0" err="1">
                <a:solidFill>
                  <a:srgbClr val="00B050"/>
                </a:solidFill>
              </a:rPr>
              <a:t>getGivenName</a:t>
            </a:r>
            <a:r>
              <a:rPr lang="en-US" sz="2000" dirty="0">
                <a:solidFill>
                  <a:srgbClr val="00B050"/>
                </a:solidFill>
              </a:rPr>
              <a:t>()</a:t>
            </a:r>
          </a:p>
          <a:p>
            <a:pPr marL="0" indent="0">
              <a:buNone/>
            </a:pPr>
            <a:r>
              <a:rPr lang="en-US" sz="2000" dirty="0">
                <a:solidFill>
                  <a:srgbClr val="00B050"/>
                </a:solidFill>
              </a:rPr>
              <a:t>    {</a:t>
            </a:r>
          </a:p>
          <a:p>
            <a:pPr marL="0" indent="0">
              <a:buNone/>
            </a:pPr>
            <a:r>
              <a:rPr lang="en-US" sz="2000" dirty="0">
                <a:solidFill>
                  <a:srgbClr val="00B050"/>
                </a:solidFill>
              </a:rPr>
              <a:t>        return $this-&gt;</a:t>
            </a:r>
            <a:r>
              <a:rPr lang="en-US" sz="2000" dirty="0" err="1">
                <a:solidFill>
                  <a:srgbClr val="00B050"/>
                </a:solidFill>
              </a:rPr>
              <a:t>givenName</a:t>
            </a:r>
            <a:r>
              <a:rPr lang="en-US" sz="2000" dirty="0">
                <a:solidFill>
                  <a:srgbClr val="00B050"/>
                </a:solidFill>
              </a:rPr>
              <a:t>;</a:t>
            </a:r>
          </a:p>
          <a:p>
            <a:pPr marL="0" indent="0">
              <a:buNone/>
            </a:pPr>
            <a:r>
              <a:rPr lang="en-US" sz="2000" dirty="0">
                <a:solidFill>
                  <a:srgbClr val="00B050"/>
                </a:solidFill>
              </a:rPr>
              <a:t>    }</a:t>
            </a:r>
            <a:r>
              <a:rPr lang="bg-BG" sz="2000" dirty="0">
                <a:solidFill>
                  <a:srgbClr val="00B050"/>
                </a:solidFill>
              </a:rPr>
              <a:t>…………………</a:t>
            </a:r>
          </a:p>
        </p:txBody>
      </p:sp>
    </p:spTree>
    <p:extLst>
      <p:ext uri="{BB962C8B-B14F-4D97-AF65-F5344CB8AC3E}">
        <p14:creationId xmlns:p14="http://schemas.microsoft.com/office/powerpoint/2010/main" val="1618447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1362-2D75-4D1F-9272-5C98F545EFC5}"/>
              </a:ext>
            </a:extLst>
          </p:cNvPr>
          <p:cNvSpPr>
            <a:spLocks noGrp="1"/>
          </p:cNvSpPr>
          <p:nvPr>
            <p:ph type="title"/>
          </p:nvPr>
        </p:nvSpPr>
        <p:spPr>
          <a:xfrm>
            <a:off x="457200" y="457200"/>
            <a:ext cx="5715000" cy="487362"/>
          </a:xfrm>
        </p:spPr>
        <p:txBody>
          <a:bodyPr/>
          <a:lstStyle/>
          <a:p>
            <a:r>
              <a:rPr lang="bg-BG" dirty="0"/>
              <a:t>Добри практики: </a:t>
            </a:r>
            <a:r>
              <a:rPr lang="en-US" dirty="0"/>
              <a:t>Private vs Public </a:t>
            </a:r>
            <a:r>
              <a:rPr lang="bg-BG" dirty="0"/>
              <a:t>свойства</a:t>
            </a:r>
          </a:p>
        </p:txBody>
      </p:sp>
      <p:sp>
        <p:nvSpPr>
          <p:cNvPr id="3" name="Content Placeholder 2">
            <a:extLst>
              <a:ext uri="{FF2B5EF4-FFF2-40B4-BE49-F238E27FC236}">
                <a16:creationId xmlns:a16="http://schemas.microsoft.com/office/drawing/2014/main" id="{E0E85AB1-C6B1-473C-AE30-DDA0A0E5CBD5}"/>
              </a:ext>
            </a:extLst>
          </p:cNvPr>
          <p:cNvSpPr>
            <a:spLocks noGrp="1"/>
          </p:cNvSpPr>
          <p:nvPr>
            <p:ph idx="1"/>
          </p:nvPr>
        </p:nvSpPr>
        <p:spPr/>
        <p:txBody>
          <a:bodyPr/>
          <a:lstStyle/>
          <a:p>
            <a:pPr marL="0" indent="0">
              <a:buNone/>
            </a:pPr>
            <a:r>
              <a:rPr lang="bg-BG" sz="2000" dirty="0"/>
              <a:t>Използване в обект:</a:t>
            </a:r>
            <a:endParaRPr lang="en-US" sz="2000" dirty="0"/>
          </a:p>
          <a:p>
            <a:pPr marL="0" indent="0">
              <a:buNone/>
            </a:pPr>
            <a:r>
              <a:rPr lang="en-US" sz="2000" dirty="0">
                <a:solidFill>
                  <a:srgbClr val="00B050"/>
                </a:solidFill>
              </a:rPr>
              <a:t>$person = new Person();</a:t>
            </a:r>
          </a:p>
          <a:p>
            <a:pPr marL="0" indent="0">
              <a:buNone/>
            </a:pPr>
            <a:r>
              <a:rPr lang="en-US" sz="2000" dirty="0">
                <a:solidFill>
                  <a:srgbClr val="00B050"/>
                </a:solidFill>
              </a:rPr>
              <a:t>$person-&gt;</a:t>
            </a:r>
            <a:r>
              <a:rPr lang="en-US" sz="2000" dirty="0" err="1">
                <a:solidFill>
                  <a:srgbClr val="00B050"/>
                </a:solidFill>
              </a:rPr>
              <a:t>setGivenName</a:t>
            </a:r>
            <a:r>
              <a:rPr lang="en-US" sz="2000" dirty="0">
                <a:solidFill>
                  <a:srgbClr val="00B050"/>
                </a:solidFill>
              </a:rPr>
              <a:t>("John");</a:t>
            </a:r>
          </a:p>
          <a:p>
            <a:pPr marL="0" indent="0">
              <a:buNone/>
            </a:pPr>
            <a:r>
              <a:rPr lang="en-US" sz="2000" dirty="0">
                <a:solidFill>
                  <a:srgbClr val="00B050"/>
                </a:solidFill>
              </a:rPr>
              <a:t> $person-&gt;</a:t>
            </a:r>
            <a:r>
              <a:rPr lang="en-US" sz="2000" dirty="0" err="1">
                <a:solidFill>
                  <a:srgbClr val="00B050"/>
                </a:solidFill>
              </a:rPr>
              <a:t>setFamName</a:t>
            </a:r>
            <a:r>
              <a:rPr lang="en-US" sz="2000" dirty="0">
                <a:solidFill>
                  <a:srgbClr val="00B050"/>
                </a:solidFill>
              </a:rPr>
              <a:t>("John");</a:t>
            </a:r>
          </a:p>
          <a:p>
            <a:pPr marL="0" indent="0">
              <a:buNone/>
            </a:pPr>
            <a:r>
              <a:rPr lang="en-US" sz="2000" dirty="0">
                <a:solidFill>
                  <a:srgbClr val="00B050"/>
                </a:solidFill>
              </a:rPr>
              <a:t>echo $person-&gt;</a:t>
            </a:r>
            <a:r>
              <a:rPr lang="en-US" sz="2000" dirty="0" err="1">
                <a:solidFill>
                  <a:srgbClr val="00B050"/>
                </a:solidFill>
              </a:rPr>
              <a:t>getGivenName</a:t>
            </a:r>
            <a:r>
              <a:rPr lang="en-US" sz="2000" dirty="0">
                <a:solidFill>
                  <a:srgbClr val="00B050"/>
                </a:solidFill>
              </a:rPr>
              <a:t>();</a:t>
            </a:r>
          </a:p>
          <a:p>
            <a:pPr marL="0" indent="0">
              <a:buNone/>
            </a:pPr>
            <a:r>
              <a:rPr lang="en-US" sz="2000" dirty="0">
                <a:solidFill>
                  <a:srgbClr val="00B050"/>
                </a:solidFill>
              </a:rPr>
              <a:t>echo $person-&gt;</a:t>
            </a:r>
            <a:r>
              <a:rPr lang="en-US" sz="2000" dirty="0" err="1">
                <a:solidFill>
                  <a:srgbClr val="00B050"/>
                </a:solidFill>
              </a:rPr>
              <a:t>getFamName</a:t>
            </a:r>
            <a:r>
              <a:rPr lang="en-US" sz="2000" dirty="0">
                <a:solidFill>
                  <a:srgbClr val="00B050"/>
                </a:solidFill>
              </a:rPr>
              <a:t>();</a:t>
            </a:r>
            <a:endParaRPr lang="bg-BG" sz="2000" dirty="0">
              <a:solidFill>
                <a:srgbClr val="00B050"/>
              </a:solidFill>
            </a:endParaRPr>
          </a:p>
        </p:txBody>
      </p:sp>
    </p:spTree>
    <p:extLst>
      <p:ext uri="{BB962C8B-B14F-4D97-AF65-F5344CB8AC3E}">
        <p14:creationId xmlns:p14="http://schemas.microsoft.com/office/powerpoint/2010/main" val="477224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1362-2D75-4D1F-9272-5C98F545EFC5}"/>
              </a:ext>
            </a:extLst>
          </p:cNvPr>
          <p:cNvSpPr>
            <a:spLocks noGrp="1"/>
          </p:cNvSpPr>
          <p:nvPr>
            <p:ph type="title"/>
          </p:nvPr>
        </p:nvSpPr>
        <p:spPr>
          <a:xfrm>
            <a:off x="457200" y="457200"/>
            <a:ext cx="5715000" cy="487362"/>
          </a:xfrm>
        </p:spPr>
        <p:txBody>
          <a:bodyPr/>
          <a:lstStyle/>
          <a:p>
            <a:r>
              <a:rPr lang="bg-BG" dirty="0"/>
              <a:t>Добри практики: </a:t>
            </a:r>
            <a:r>
              <a:rPr lang="en-US" dirty="0"/>
              <a:t>Private vs Public </a:t>
            </a:r>
            <a:r>
              <a:rPr lang="bg-BG" dirty="0"/>
              <a:t>свойства</a:t>
            </a:r>
          </a:p>
        </p:txBody>
      </p:sp>
      <p:sp>
        <p:nvSpPr>
          <p:cNvPr id="3" name="Content Placeholder 2">
            <a:extLst>
              <a:ext uri="{FF2B5EF4-FFF2-40B4-BE49-F238E27FC236}">
                <a16:creationId xmlns:a16="http://schemas.microsoft.com/office/drawing/2014/main" id="{E0E85AB1-C6B1-473C-AE30-DDA0A0E5CBD5}"/>
              </a:ext>
            </a:extLst>
          </p:cNvPr>
          <p:cNvSpPr>
            <a:spLocks noGrp="1"/>
          </p:cNvSpPr>
          <p:nvPr>
            <p:ph idx="1"/>
          </p:nvPr>
        </p:nvSpPr>
        <p:spPr/>
        <p:txBody>
          <a:bodyPr/>
          <a:lstStyle/>
          <a:p>
            <a:pPr marL="0" indent="0">
              <a:buNone/>
            </a:pPr>
            <a:r>
              <a:rPr lang="bg-BG" sz="2200" dirty="0"/>
              <a:t>Ако в класа бъде променен начина на записване на имената  - например в масив, това няма да се отрази на обектите ( кодът използващ класа ще остане абсолютно същия като на предишния слайд), а ще предизвика промяна само на едно място  - в класа:</a:t>
            </a:r>
            <a:endParaRPr lang="bg-BG" sz="2200" dirty="0">
              <a:solidFill>
                <a:srgbClr val="00B050"/>
              </a:solidFill>
            </a:endParaRPr>
          </a:p>
        </p:txBody>
      </p:sp>
    </p:spTree>
    <p:extLst>
      <p:ext uri="{BB962C8B-B14F-4D97-AF65-F5344CB8AC3E}">
        <p14:creationId xmlns:p14="http://schemas.microsoft.com/office/powerpoint/2010/main" val="1222327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1362-2D75-4D1F-9272-5C98F545EFC5}"/>
              </a:ext>
            </a:extLst>
          </p:cNvPr>
          <p:cNvSpPr>
            <a:spLocks noGrp="1"/>
          </p:cNvSpPr>
          <p:nvPr>
            <p:ph type="title"/>
          </p:nvPr>
        </p:nvSpPr>
        <p:spPr>
          <a:xfrm>
            <a:off x="457200" y="457200"/>
            <a:ext cx="5715000" cy="487362"/>
          </a:xfrm>
        </p:spPr>
        <p:txBody>
          <a:bodyPr/>
          <a:lstStyle/>
          <a:p>
            <a:r>
              <a:rPr lang="bg-BG" dirty="0"/>
              <a:t>Добри практики: </a:t>
            </a:r>
            <a:r>
              <a:rPr lang="en-US" dirty="0"/>
              <a:t>Private vs Public </a:t>
            </a:r>
            <a:r>
              <a:rPr lang="bg-BG" dirty="0"/>
              <a:t>свойства</a:t>
            </a:r>
          </a:p>
        </p:txBody>
      </p:sp>
      <p:sp>
        <p:nvSpPr>
          <p:cNvPr id="3" name="Content Placeholder 2">
            <a:extLst>
              <a:ext uri="{FF2B5EF4-FFF2-40B4-BE49-F238E27FC236}">
                <a16:creationId xmlns:a16="http://schemas.microsoft.com/office/drawing/2014/main" id="{E0E85AB1-C6B1-473C-AE30-DDA0A0E5CBD5}"/>
              </a:ext>
            </a:extLst>
          </p:cNvPr>
          <p:cNvSpPr>
            <a:spLocks noGrp="1"/>
          </p:cNvSpPr>
          <p:nvPr>
            <p:ph idx="1"/>
          </p:nvPr>
        </p:nvSpPr>
        <p:spPr/>
        <p:txBody>
          <a:bodyPr/>
          <a:lstStyle/>
          <a:p>
            <a:pPr marL="0" indent="0">
              <a:buNone/>
            </a:pPr>
            <a:r>
              <a:rPr lang="en-US" sz="2000" dirty="0">
                <a:solidFill>
                  <a:srgbClr val="00B050"/>
                </a:solidFill>
              </a:rPr>
              <a:t>class Person</a:t>
            </a:r>
          </a:p>
          <a:p>
            <a:pPr marL="0" indent="0">
              <a:buNone/>
            </a:pPr>
            <a:r>
              <a:rPr lang="en-US" sz="2000" dirty="0">
                <a:solidFill>
                  <a:srgbClr val="00B050"/>
                </a:solidFill>
              </a:rPr>
              <a:t>{</a:t>
            </a:r>
          </a:p>
          <a:p>
            <a:pPr marL="0" indent="0">
              <a:buNone/>
            </a:pPr>
            <a:r>
              <a:rPr lang="en-US" sz="2000" dirty="0">
                <a:solidFill>
                  <a:srgbClr val="00B050"/>
                </a:solidFill>
              </a:rPr>
              <a:t>    </a:t>
            </a:r>
            <a:r>
              <a:rPr lang="en-US" sz="2000" dirty="0">
                <a:solidFill>
                  <a:srgbClr val="FF0000"/>
                </a:solidFill>
              </a:rPr>
              <a:t>private $</a:t>
            </a:r>
            <a:r>
              <a:rPr lang="en-US" sz="2000" dirty="0" err="1">
                <a:solidFill>
                  <a:srgbClr val="FF0000"/>
                </a:solidFill>
              </a:rPr>
              <a:t>personName</a:t>
            </a:r>
            <a:r>
              <a:rPr lang="en-US" sz="2000" dirty="0">
                <a:solidFill>
                  <a:srgbClr val="FF0000"/>
                </a:solidFill>
              </a:rPr>
              <a:t> = array();</a:t>
            </a:r>
            <a:endParaRPr lang="bg-BG" sz="2000" dirty="0">
              <a:solidFill>
                <a:srgbClr val="FF0000"/>
              </a:solidFill>
            </a:endParaRPr>
          </a:p>
          <a:p>
            <a:pPr marL="0" indent="0">
              <a:buNone/>
            </a:pPr>
            <a:r>
              <a:rPr lang="en-US" sz="2000" dirty="0">
                <a:solidFill>
                  <a:srgbClr val="00B050"/>
                </a:solidFill>
              </a:rPr>
              <a:t>public function </a:t>
            </a:r>
            <a:r>
              <a:rPr lang="en-US" sz="2000" dirty="0" err="1">
                <a:solidFill>
                  <a:srgbClr val="00B050"/>
                </a:solidFill>
              </a:rPr>
              <a:t>setGivenName</a:t>
            </a:r>
            <a:r>
              <a:rPr lang="en-US" sz="2000" dirty="0">
                <a:solidFill>
                  <a:srgbClr val="00B050"/>
                </a:solidFill>
              </a:rPr>
              <a:t>($</a:t>
            </a:r>
            <a:r>
              <a:rPr lang="en-US" sz="2000" dirty="0" err="1">
                <a:solidFill>
                  <a:srgbClr val="00B050"/>
                </a:solidFill>
              </a:rPr>
              <a:t>gn</a:t>
            </a:r>
            <a:r>
              <a:rPr lang="en-US" sz="2000" dirty="0">
                <a:solidFill>
                  <a:srgbClr val="00B050"/>
                </a:solidFill>
              </a:rPr>
              <a:t>)</a:t>
            </a:r>
          </a:p>
          <a:p>
            <a:pPr marL="0" indent="0">
              <a:buNone/>
            </a:pPr>
            <a:r>
              <a:rPr lang="en-US" sz="2000" dirty="0">
                <a:solidFill>
                  <a:srgbClr val="00B050"/>
                </a:solidFill>
              </a:rPr>
              <a:t>    {</a:t>
            </a:r>
          </a:p>
          <a:p>
            <a:pPr marL="0" indent="0">
              <a:buNone/>
            </a:pPr>
            <a:r>
              <a:rPr lang="en-US" sz="2000" dirty="0">
                <a:solidFill>
                  <a:srgbClr val="00B050"/>
                </a:solidFill>
              </a:rPr>
              <a:t>        $this-&gt;</a:t>
            </a:r>
            <a:r>
              <a:rPr lang="en-US" sz="2000" dirty="0" err="1">
                <a:solidFill>
                  <a:srgbClr val="FF0000"/>
                </a:solidFill>
              </a:rPr>
              <a:t>personName</a:t>
            </a:r>
            <a:r>
              <a:rPr lang="en-US" sz="2000" dirty="0">
                <a:solidFill>
                  <a:srgbClr val="FF0000"/>
                </a:solidFill>
              </a:rPr>
              <a:t>['</a:t>
            </a:r>
            <a:r>
              <a:rPr lang="en-US" sz="2000" dirty="0" err="1">
                <a:solidFill>
                  <a:srgbClr val="FF0000"/>
                </a:solidFill>
              </a:rPr>
              <a:t>givenName</a:t>
            </a:r>
            <a:r>
              <a:rPr lang="en-US" sz="2000" dirty="0">
                <a:solidFill>
                  <a:srgbClr val="FF0000"/>
                </a:solidFill>
              </a:rPr>
              <a:t>'] </a:t>
            </a:r>
            <a:r>
              <a:rPr lang="en-US" sz="2000" dirty="0">
                <a:solidFill>
                  <a:srgbClr val="00B050"/>
                </a:solidFill>
              </a:rPr>
              <a:t>= $</a:t>
            </a:r>
            <a:r>
              <a:rPr lang="en-US" sz="2000" dirty="0" err="1">
                <a:solidFill>
                  <a:srgbClr val="00B050"/>
                </a:solidFill>
              </a:rPr>
              <a:t>gn</a:t>
            </a:r>
            <a:r>
              <a:rPr lang="en-US" sz="2000" dirty="0">
                <a:solidFill>
                  <a:srgbClr val="00B050"/>
                </a:solidFill>
              </a:rPr>
              <a:t>;</a:t>
            </a:r>
          </a:p>
          <a:p>
            <a:pPr marL="0" indent="0">
              <a:buNone/>
            </a:pPr>
            <a:r>
              <a:rPr lang="en-US" sz="2000" dirty="0">
                <a:solidFill>
                  <a:srgbClr val="00B050"/>
                </a:solidFill>
              </a:rPr>
              <a:t>    }     </a:t>
            </a:r>
          </a:p>
          <a:p>
            <a:pPr marL="0" indent="0">
              <a:buNone/>
            </a:pPr>
            <a:r>
              <a:rPr lang="en-US" sz="2000" dirty="0">
                <a:solidFill>
                  <a:srgbClr val="00B050"/>
                </a:solidFill>
              </a:rPr>
              <a:t>    public function </a:t>
            </a:r>
            <a:r>
              <a:rPr lang="en-US" sz="2000" dirty="0" err="1">
                <a:solidFill>
                  <a:srgbClr val="00B050"/>
                </a:solidFill>
              </a:rPr>
              <a:t>getGivenName</a:t>
            </a:r>
            <a:r>
              <a:rPr lang="en-US" sz="2000" dirty="0">
                <a:solidFill>
                  <a:srgbClr val="00B050"/>
                </a:solidFill>
              </a:rPr>
              <a:t>()</a:t>
            </a:r>
          </a:p>
          <a:p>
            <a:pPr marL="0" indent="0">
              <a:buNone/>
            </a:pPr>
            <a:r>
              <a:rPr lang="en-US" sz="2000" dirty="0">
                <a:solidFill>
                  <a:srgbClr val="00B050"/>
                </a:solidFill>
              </a:rPr>
              <a:t>    {</a:t>
            </a:r>
          </a:p>
          <a:p>
            <a:pPr marL="0" indent="0">
              <a:buNone/>
            </a:pPr>
            <a:r>
              <a:rPr lang="en-US" sz="2000" dirty="0">
                <a:solidFill>
                  <a:srgbClr val="00B050"/>
                </a:solidFill>
              </a:rPr>
              <a:t>        return $this-&gt;</a:t>
            </a:r>
            <a:r>
              <a:rPr lang="en-US" sz="2000" dirty="0" err="1">
                <a:solidFill>
                  <a:srgbClr val="FF0000"/>
                </a:solidFill>
              </a:rPr>
              <a:t>personName</a:t>
            </a:r>
            <a:r>
              <a:rPr lang="en-US" sz="2000" dirty="0">
                <a:solidFill>
                  <a:srgbClr val="FF0000"/>
                </a:solidFill>
              </a:rPr>
              <a:t>['</a:t>
            </a:r>
            <a:r>
              <a:rPr lang="en-US" sz="2000" dirty="0" err="1">
                <a:solidFill>
                  <a:srgbClr val="FF0000"/>
                </a:solidFill>
              </a:rPr>
              <a:t>givenName</a:t>
            </a:r>
            <a:r>
              <a:rPr lang="en-US" sz="2000" dirty="0">
                <a:solidFill>
                  <a:srgbClr val="FF0000"/>
                </a:solidFill>
              </a:rPr>
              <a:t>'];</a:t>
            </a:r>
          </a:p>
          <a:p>
            <a:pPr marL="0" indent="0">
              <a:buNone/>
            </a:pPr>
            <a:r>
              <a:rPr lang="en-US" sz="2000" dirty="0">
                <a:solidFill>
                  <a:srgbClr val="00B050"/>
                </a:solidFill>
              </a:rPr>
              <a:t>    }</a:t>
            </a:r>
            <a:r>
              <a:rPr lang="bg-BG" sz="2000" dirty="0">
                <a:solidFill>
                  <a:srgbClr val="00B050"/>
                </a:solidFill>
              </a:rPr>
              <a:t> ……….</a:t>
            </a:r>
            <a:endParaRPr lang="en-US" sz="2000" dirty="0">
              <a:solidFill>
                <a:srgbClr val="00B050"/>
              </a:solidFill>
            </a:endParaRPr>
          </a:p>
          <a:p>
            <a:pPr marL="0" indent="0">
              <a:buNone/>
            </a:pPr>
            <a:r>
              <a:rPr lang="en-US" sz="2000" dirty="0">
                <a:solidFill>
                  <a:srgbClr val="00B050"/>
                </a:solidFill>
              </a:rPr>
              <a:t> </a:t>
            </a:r>
            <a:endParaRPr lang="bg-BG" sz="2000" dirty="0">
              <a:solidFill>
                <a:srgbClr val="00B050"/>
              </a:solidFill>
            </a:endParaRPr>
          </a:p>
        </p:txBody>
      </p:sp>
    </p:spTree>
    <p:extLst>
      <p:ext uri="{BB962C8B-B14F-4D97-AF65-F5344CB8AC3E}">
        <p14:creationId xmlns:p14="http://schemas.microsoft.com/office/powerpoint/2010/main" val="1121280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61B3-DFCE-4A1C-8C30-D13D62650A91}"/>
              </a:ext>
            </a:extLst>
          </p:cNvPr>
          <p:cNvSpPr>
            <a:spLocks noGrp="1"/>
          </p:cNvSpPr>
          <p:nvPr>
            <p:ph type="title"/>
          </p:nvPr>
        </p:nvSpPr>
        <p:spPr>
          <a:xfrm>
            <a:off x="457200" y="457200"/>
            <a:ext cx="7162800" cy="487362"/>
          </a:xfrm>
        </p:spPr>
        <p:txBody>
          <a:bodyPr/>
          <a:lstStyle/>
          <a:p>
            <a:r>
              <a:rPr lang="bg-BG" dirty="0" err="1"/>
              <a:t>Валидизация</a:t>
            </a:r>
            <a:r>
              <a:rPr lang="bg-BG" dirty="0"/>
              <a:t> и изключения!</a:t>
            </a:r>
          </a:p>
        </p:txBody>
      </p:sp>
      <p:sp>
        <p:nvSpPr>
          <p:cNvPr id="3" name="Content Placeholder 2">
            <a:extLst>
              <a:ext uri="{FF2B5EF4-FFF2-40B4-BE49-F238E27FC236}">
                <a16:creationId xmlns:a16="http://schemas.microsoft.com/office/drawing/2014/main" id="{097DBA3F-6ACD-4F25-8CC2-6D09FCC2B8FA}"/>
              </a:ext>
            </a:extLst>
          </p:cNvPr>
          <p:cNvSpPr>
            <a:spLocks noGrp="1"/>
          </p:cNvSpPr>
          <p:nvPr>
            <p:ph idx="1"/>
          </p:nvPr>
        </p:nvSpPr>
        <p:spPr/>
        <p:txBody>
          <a:bodyPr/>
          <a:lstStyle/>
          <a:p>
            <a:pPr marL="0" indent="0">
              <a:buNone/>
            </a:pPr>
            <a:r>
              <a:rPr lang="en-US" dirty="0"/>
              <a:t>class </a:t>
            </a:r>
            <a:r>
              <a:rPr lang="en-US" dirty="0" err="1"/>
              <a:t>InvalidPersonNameFormatException</a:t>
            </a:r>
            <a:r>
              <a:rPr lang="en-US" dirty="0"/>
              <a:t> extends </a:t>
            </a:r>
            <a:r>
              <a:rPr lang="en-US" dirty="0" err="1"/>
              <a:t>LogicException</a:t>
            </a:r>
            <a:r>
              <a:rPr lang="en-US" dirty="0"/>
              <a:t> {}</a:t>
            </a:r>
            <a:r>
              <a:rPr lang="bg-BG" dirty="0"/>
              <a:t>;</a:t>
            </a:r>
          </a:p>
          <a:p>
            <a:pPr marL="0" indent="0">
              <a:buNone/>
            </a:pPr>
            <a:r>
              <a:rPr lang="en-US" dirty="0"/>
              <a:t>class </a:t>
            </a:r>
            <a:r>
              <a:rPr lang="en-US" dirty="0" err="1"/>
              <a:t>PersonUtils</a:t>
            </a:r>
            <a:endParaRPr lang="en-US" dirty="0"/>
          </a:p>
          <a:p>
            <a:pPr marL="0" indent="0">
              <a:buNone/>
            </a:pPr>
            <a:r>
              <a:rPr lang="en-US" dirty="0"/>
              <a:t>{</a:t>
            </a:r>
          </a:p>
          <a:p>
            <a:pPr marL="0" indent="0">
              <a:buNone/>
            </a:pPr>
            <a:r>
              <a:rPr lang="en-US" dirty="0"/>
              <a:t>    public static function </a:t>
            </a:r>
            <a:r>
              <a:rPr lang="en-US" dirty="0" err="1"/>
              <a:t>parsePersonName</a:t>
            </a:r>
            <a:r>
              <a:rPr lang="en-US" dirty="0"/>
              <a:t>($format, $</a:t>
            </a:r>
            <a:r>
              <a:rPr lang="en-US" dirty="0" err="1"/>
              <a:t>val</a:t>
            </a:r>
            <a:r>
              <a:rPr lang="en-US" dirty="0"/>
              <a:t>)</a:t>
            </a:r>
          </a:p>
          <a:p>
            <a:pPr marL="0" indent="0">
              <a:buNone/>
            </a:pPr>
            <a:r>
              <a:rPr lang="en-US" dirty="0"/>
              <a:t>    {</a:t>
            </a:r>
          </a:p>
          <a:p>
            <a:pPr marL="0" indent="0">
              <a:buNone/>
            </a:pPr>
            <a:r>
              <a:rPr lang="en-US" dirty="0"/>
              <a:t>        if (! $format) {</a:t>
            </a:r>
          </a:p>
          <a:p>
            <a:pPr marL="0" indent="0">
              <a:buNone/>
            </a:pPr>
            <a:r>
              <a:rPr lang="en-US" dirty="0"/>
              <a:t>            throw new </a:t>
            </a:r>
            <a:r>
              <a:rPr lang="en-US" dirty="0" err="1"/>
              <a:t>InvalidPersonNameFormatException</a:t>
            </a:r>
            <a:r>
              <a:rPr lang="en-US" dirty="0"/>
              <a:t>("</a:t>
            </a:r>
            <a:r>
              <a:rPr lang="bg-BG" dirty="0"/>
              <a:t>Невалидна стойност на </a:t>
            </a:r>
            <a:r>
              <a:rPr lang="en-US" dirty="0"/>
              <a:t>\$format.");</a:t>
            </a:r>
          </a:p>
          <a:p>
            <a:pPr marL="0" indent="0">
              <a:buNone/>
            </a:pPr>
            <a:r>
              <a:rPr lang="en-US" dirty="0"/>
              <a:t>        }</a:t>
            </a:r>
            <a:endParaRPr lang="bg-BG" dirty="0"/>
          </a:p>
        </p:txBody>
      </p:sp>
    </p:spTree>
    <p:extLst>
      <p:ext uri="{BB962C8B-B14F-4D97-AF65-F5344CB8AC3E}">
        <p14:creationId xmlns:p14="http://schemas.microsoft.com/office/powerpoint/2010/main" val="3259797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61B3-DFCE-4A1C-8C30-D13D62650A91}"/>
              </a:ext>
            </a:extLst>
          </p:cNvPr>
          <p:cNvSpPr>
            <a:spLocks noGrp="1"/>
          </p:cNvSpPr>
          <p:nvPr>
            <p:ph type="title"/>
          </p:nvPr>
        </p:nvSpPr>
        <p:spPr>
          <a:xfrm>
            <a:off x="457200" y="457200"/>
            <a:ext cx="7162800" cy="487362"/>
          </a:xfrm>
        </p:spPr>
        <p:txBody>
          <a:bodyPr/>
          <a:lstStyle/>
          <a:p>
            <a:r>
              <a:rPr lang="bg-BG" dirty="0" err="1"/>
              <a:t>Валидизация</a:t>
            </a:r>
            <a:r>
              <a:rPr lang="bg-BG" dirty="0"/>
              <a:t> и изключения!</a:t>
            </a:r>
          </a:p>
        </p:txBody>
      </p:sp>
      <p:sp>
        <p:nvSpPr>
          <p:cNvPr id="3" name="Content Placeholder 2">
            <a:extLst>
              <a:ext uri="{FF2B5EF4-FFF2-40B4-BE49-F238E27FC236}">
                <a16:creationId xmlns:a16="http://schemas.microsoft.com/office/drawing/2014/main" id="{097DBA3F-6ACD-4F25-8CC2-6D09FCC2B8FA}"/>
              </a:ext>
            </a:extLst>
          </p:cNvPr>
          <p:cNvSpPr>
            <a:spLocks noGrp="1"/>
          </p:cNvSpPr>
          <p:nvPr>
            <p:ph idx="1"/>
          </p:nvPr>
        </p:nvSpPr>
        <p:spPr/>
        <p:txBody>
          <a:bodyPr/>
          <a:lstStyle/>
          <a:p>
            <a:pPr marL="0" indent="0">
              <a:buNone/>
            </a:pPr>
            <a:r>
              <a:rPr lang="en-US" dirty="0"/>
              <a:t>if ((! </a:t>
            </a:r>
            <a:r>
              <a:rPr lang="en-US" dirty="0" err="1"/>
              <a:t>isset</a:t>
            </a:r>
            <a:r>
              <a:rPr lang="en-US" dirty="0"/>
              <a:t>($</a:t>
            </a:r>
            <a:r>
              <a:rPr lang="en-US" dirty="0" err="1"/>
              <a:t>val</a:t>
            </a:r>
            <a:r>
              <a:rPr lang="en-US" dirty="0"/>
              <a:t>)) || </a:t>
            </a:r>
            <a:r>
              <a:rPr lang="en-US" dirty="0" err="1"/>
              <a:t>strlen</a:t>
            </a:r>
            <a:r>
              <a:rPr lang="en-US" dirty="0"/>
              <a:t>($</a:t>
            </a:r>
            <a:r>
              <a:rPr lang="en-US" dirty="0" err="1"/>
              <a:t>val</a:t>
            </a:r>
            <a:r>
              <a:rPr lang="en-US" dirty="0"/>
              <a:t>) == 0) {</a:t>
            </a:r>
          </a:p>
          <a:p>
            <a:pPr marL="0" indent="0">
              <a:buNone/>
            </a:pPr>
            <a:r>
              <a:rPr lang="en-US" dirty="0"/>
              <a:t>            throw new </a:t>
            </a:r>
            <a:r>
              <a:rPr lang="en-US" dirty="0" err="1"/>
              <a:t>InvalidArgumentException</a:t>
            </a:r>
            <a:r>
              <a:rPr lang="en-US" dirty="0"/>
              <a:t>("</a:t>
            </a:r>
            <a:r>
              <a:rPr lang="bg-BG" dirty="0"/>
              <a:t>Трябва да се зададе стойност на </a:t>
            </a:r>
            <a:r>
              <a:rPr lang="en-US" dirty="0"/>
              <a:t>\</a:t>
            </a:r>
            <a:r>
              <a:rPr lang="bg-BG" dirty="0"/>
              <a:t>$</a:t>
            </a:r>
            <a:r>
              <a:rPr lang="en-US" dirty="0"/>
              <a:t>val.");</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endParaRPr lang="bg-BG" dirty="0"/>
          </a:p>
        </p:txBody>
      </p:sp>
    </p:spTree>
    <p:extLst>
      <p:ext uri="{BB962C8B-B14F-4D97-AF65-F5344CB8AC3E}">
        <p14:creationId xmlns:p14="http://schemas.microsoft.com/office/powerpoint/2010/main" val="809349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1C6C-B0A5-46AF-BAC6-C0B2C23E8BE6}"/>
              </a:ext>
            </a:extLst>
          </p:cNvPr>
          <p:cNvSpPr>
            <a:spLocks noGrp="1"/>
          </p:cNvSpPr>
          <p:nvPr>
            <p:ph type="title"/>
          </p:nvPr>
        </p:nvSpPr>
        <p:spPr>
          <a:xfrm>
            <a:off x="457200" y="457200"/>
            <a:ext cx="6553200" cy="487362"/>
          </a:xfrm>
        </p:spPr>
        <p:txBody>
          <a:bodyPr/>
          <a:lstStyle/>
          <a:p>
            <a:r>
              <a:rPr lang="bg-BG" dirty="0"/>
              <a:t>Добри практики: Използване на интерфейси</a:t>
            </a:r>
          </a:p>
        </p:txBody>
      </p:sp>
      <p:sp>
        <p:nvSpPr>
          <p:cNvPr id="3" name="Content Placeholder 2">
            <a:extLst>
              <a:ext uri="{FF2B5EF4-FFF2-40B4-BE49-F238E27FC236}">
                <a16:creationId xmlns:a16="http://schemas.microsoft.com/office/drawing/2014/main" id="{153861AD-D231-4965-881E-A64BEA6778AC}"/>
              </a:ext>
            </a:extLst>
          </p:cNvPr>
          <p:cNvSpPr>
            <a:spLocks noGrp="1"/>
          </p:cNvSpPr>
          <p:nvPr>
            <p:ph idx="1"/>
          </p:nvPr>
        </p:nvSpPr>
        <p:spPr/>
        <p:txBody>
          <a:bodyPr/>
          <a:lstStyle/>
          <a:p>
            <a:r>
              <a:rPr lang="bg-BG" dirty="0"/>
              <a:t>Ако не се използват интерфейси и се наложи промяна в логиката на основния клас ще се наложи промяна в кода и на всички наследяващи го класове</a:t>
            </a:r>
          </a:p>
          <a:p>
            <a:r>
              <a:rPr lang="bg-BG" dirty="0"/>
              <a:t>В противен </a:t>
            </a:r>
            <a:r>
              <a:rPr lang="bg-BG"/>
              <a:t>случай интерфейсът </a:t>
            </a:r>
            <a:r>
              <a:rPr lang="bg-BG" dirty="0"/>
              <a:t>дава гъвкавост при необходимост от промяна</a:t>
            </a:r>
          </a:p>
        </p:txBody>
      </p:sp>
    </p:spTree>
    <p:extLst>
      <p:ext uri="{BB962C8B-B14F-4D97-AF65-F5344CB8AC3E}">
        <p14:creationId xmlns:p14="http://schemas.microsoft.com/office/powerpoint/2010/main" val="1880105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1C6C-B0A5-46AF-BAC6-C0B2C23E8BE6}"/>
              </a:ext>
            </a:extLst>
          </p:cNvPr>
          <p:cNvSpPr>
            <a:spLocks noGrp="1"/>
          </p:cNvSpPr>
          <p:nvPr>
            <p:ph type="title"/>
          </p:nvPr>
        </p:nvSpPr>
        <p:spPr>
          <a:xfrm>
            <a:off x="457200" y="457200"/>
            <a:ext cx="6553200" cy="487362"/>
          </a:xfrm>
        </p:spPr>
        <p:txBody>
          <a:bodyPr/>
          <a:lstStyle/>
          <a:p>
            <a:r>
              <a:rPr lang="bg-BG" dirty="0"/>
              <a:t>Добри практики: Използване на интерфейси</a:t>
            </a:r>
          </a:p>
        </p:txBody>
      </p:sp>
      <p:sp>
        <p:nvSpPr>
          <p:cNvPr id="3" name="Content Placeholder 2">
            <a:extLst>
              <a:ext uri="{FF2B5EF4-FFF2-40B4-BE49-F238E27FC236}">
                <a16:creationId xmlns:a16="http://schemas.microsoft.com/office/drawing/2014/main" id="{153861AD-D231-4965-881E-A64BEA6778AC}"/>
              </a:ext>
            </a:extLst>
          </p:cNvPr>
          <p:cNvSpPr>
            <a:spLocks noGrp="1"/>
          </p:cNvSpPr>
          <p:nvPr>
            <p:ph idx="1"/>
          </p:nvPr>
        </p:nvSpPr>
        <p:spPr/>
        <p:txBody>
          <a:bodyPr/>
          <a:lstStyle/>
          <a:p>
            <a:pPr marL="0" indent="0">
              <a:buNone/>
            </a:pPr>
            <a:r>
              <a:rPr lang="en-US" dirty="0"/>
              <a:t>interface </a:t>
            </a:r>
            <a:r>
              <a:rPr lang="en-US" dirty="0" err="1"/>
              <a:t>PersonProvider</a:t>
            </a:r>
            <a:endParaRPr lang="en-US" dirty="0"/>
          </a:p>
          <a:p>
            <a:pPr marL="0" indent="0">
              <a:buNone/>
            </a:pPr>
            <a:r>
              <a:rPr lang="en-US" dirty="0"/>
              <a:t>{</a:t>
            </a:r>
          </a:p>
          <a:p>
            <a:pPr marL="0" indent="0">
              <a:buNone/>
            </a:pPr>
            <a:r>
              <a:rPr lang="en-US" dirty="0"/>
              <a:t>    public function </a:t>
            </a:r>
            <a:r>
              <a:rPr lang="en-US" dirty="0" err="1"/>
              <a:t>getPerson</a:t>
            </a:r>
            <a:r>
              <a:rPr lang="en-US" dirty="0"/>
              <a:t>($</a:t>
            </a:r>
            <a:r>
              <a:rPr lang="en-US" dirty="0" err="1"/>
              <a:t>givenName</a:t>
            </a:r>
            <a:r>
              <a:rPr lang="en-US" dirty="0"/>
              <a:t>, $</a:t>
            </a:r>
            <a:r>
              <a:rPr lang="en-US" dirty="0" err="1"/>
              <a:t>familyName</a:t>
            </a:r>
            <a:r>
              <a:rPr lang="en-US" dirty="0"/>
              <a:t>);</a:t>
            </a:r>
          </a:p>
          <a:p>
            <a:pPr marL="0" indent="0">
              <a:buNone/>
            </a:pPr>
            <a:r>
              <a:rPr lang="en-US" dirty="0"/>
              <a:t>}</a:t>
            </a:r>
          </a:p>
          <a:p>
            <a:pPr marL="0" indent="0">
              <a:buNone/>
            </a:pPr>
            <a:r>
              <a:rPr lang="en-US" dirty="0"/>
              <a:t> </a:t>
            </a:r>
          </a:p>
          <a:p>
            <a:pPr marL="0" indent="0">
              <a:buNone/>
            </a:pPr>
            <a:r>
              <a:rPr lang="bg-BG" dirty="0"/>
              <a:t>Чрез този интерфейс трябва да може да се извлича потребител от база данни или файл.</a:t>
            </a:r>
          </a:p>
          <a:p>
            <a:pPr marL="0" indent="0">
              <a:buNone/>
            </a:pPr>
            <a:r>
              <a:rPr lang="bg-BG" dirty="0"/>
              <a:t>За целта трябва да се реализират два класа – единият да търси във файл, а другият в БД</a:t>
            </a:r>
            <a:endParaRPr lang="en-US" dirty="0"/>
          </a:p>
          <a:p>
            <a:pPr marL="0" indent="0">
              <a:buNone/>
            </a:pPr>
            <a:endParaRPr lang="bg-BG" dirty="0"/>
          </a:p>
        </p:txBody>
      </p:sp>
    </p:spTree>
    <p:extLst>
      <p:ext uri="{BB962C8B-B14F-4D97-AF65-F5344CB8AC3E}">
        <p14:creationId xmlns:p14="http://schemas.microsoft.com/office/powerpoint/2010/main" val="2763923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1C6C-B0A5-46AF-BAC6-C0B2C23E8BE6}"/>
              </a:ext>
            </a:extLst>
          </p:cNvPr>
          <p:cNvSpPr>
            <a:spLocks noGrp="1"/>
          </p:cNvSpPr>
          <p:nvPr>
            <p:ph type="title"/>
          </p:nvPr>
        </p:nvSpPr>
        <p:spPr>
          <a:xfrm>
            <a:off x="457200" y="457200"/>
            <a:ext cx="6553200" cy="487362"/>
          </a:xfrm>
        </p:spPr>
        <p:txBody>
          <a:bodyPr/>
          <a:lstStyle/>
          <a:p>
            <a:r>
              <a:rPr lang="bg-BG" dirty="0"/>
              <a:t>Добри практики: Използване на интерфейси</a:t>
            </a:r>
          </a:p>
        </p:txBody>
      </p:sp>
      <p:sp>
        <p:nvSpPr>
          <p:cNvPr id="3" name="Content Placeholder 2">
            <a:extLst>
              <a:ext uri="{FF2B5EF4-FFF2-40B4-BE49-F238E27FC236}">
                <a16:creationId xmlns:a16="http://schemas.microsoft.com/office/drawing/2014/main" id="{153861AD-D231-4965-881E-A64BEA6778AC}"/>
              </a:ext>
            </a:extLst>
          </p:cNvPr>
          <p:cNvSpPr>
            <a:spLocks noGrp="1"/>
          </p:cNvSpPr>
          <p:nvPr>
            <p:ph idx="1"/>
          </p:nvPr>
        </p:nvSpPr>
        <p:spPr>
          <a:xfrm>
            <a:off x="469900" y="1295400"/>
            <a:ext cx="8229600" cy="4525963"/>
          </a:xfrm>
        </p:spPr>
        <p:txBody>
          <a:bodyPr/>
          <a:lstStyle/>
          <a:p>
            <a:pPr marL="0" indent="0">
              <a:buNone/>
            </a:pPr>
            <a:r>
              <a:rPr lang="en-US" sz="2300" dirty="0"/>
              <a:t>class </a:t>
            </a:r>
            <a:r>
              <a:rPr lang="en-US" sz="2300" dirty="0" err="1"/>
              <a:t>DBPersonProvider</a:t>
            </a:r>
            <a:r>
              <a:rPr lang="en-US" sz="2300" dirty="0"/>
              <a:t> implements </a:t>
            </a:r>
            <a:r>
              <a:rPr lang="en-US" sz="2300" dirty="0" err="1"/>
              <a:t>PersonProvider</a:t>
            </a:r>
            <a:r>
              <a:rPr lang="en-US" sz="2300" dirty="0"/>
              <a:t> </a:t>
            </a:r>
          </a:p>
          <a:p>
            <a:pPr marL="0" indent="0">
              <a:buNone/>
            </a:pPr>
            <a:r>
              <a:rPr lang="en-US" sz="2300" dirty="0"/>
              <a:t>{</a:t>
            </a:r>
          </a:p>
          <a:p>
            <a:pPr marL="0" indent="0">
              <a:buNone/>
            </a:pPr>
            <a:r>
              <a:rPr lang="en-US" sz="2300" dirty="0"/>
              <a:t>    public function </a:t>
            </a:r>
            <a:r>
              <a:rPr lang="en-US" sz="2300" dirty="0" err="1"/>
              <a:t>getPerson</a:t>
            </a:r>
            <a:r>
              <a:rPr lang="en-US" sz="2300" dirty="0"/>
              <a:t>($</a:t>
            </a:r>
            <a:r>
              <a:rPr lang="en-US" sz="2300" dirty="0" err="1"/>
              <a:t>givenName</a:t>
            </a:r>
            <a:r>
              <a:rPr lang="en-US" sz="2300" dirty="0"/>
              <a:t>, $</a:t>
            </a:r>
            <a:r>
              <a:rPr lang="en-US" sz="2300" dirty="0" err="1"/>
              <a:t>familyName</a:t>
            </a:r>
            <a:r>
              <a:rPr lang="en-US" sz="2300" dirty="0"/>
              <a:t>)</a:t>
            </a:r>
          </a:p>
          <a:p>
            <a:pPr marL="0" indent="0">
              <a:buNone/>
            </a:pPr>
            <a:r>
              <a:rPr lang="en-US" sz="2300" dirty="0"/>
              <a:t>    {</a:t>
            </a:r>
          </a:p>
          <a:p>
            <a:pPr marL="0" indent="0">
              <a:buNone/>
            </a:pPr>
            <a:r>
              <a:rPr lang="en-US" sz="2300" dirty="0"/>
              <a:t>        /* </a:t>
            </a:r>
            <a:r>
              <a:rPr lang="bg-BG" sz="2300" dirty="0"/>
              <a:t>..в този сектор е извършена връзка с базата и е открит потребителя</a:t>
            </a:r>
            <a:r>
              <a:rPr lang="en-US" sz="2300" dirty="0"/>
              <a:t>... */</a:t>
            </a:r>
          </a:p>
          <a:p>
            <a:pPr marL="0" indent="0">
              <a:buNone/>
            </a:pPr>
            <a:r>
              <a:rPr lang="en-US" sz="2300" dirty="0"/>
              <a:t>        $person = new Person();</a:t>
            </a:r>
          </a:p>
          <a:p>
            <a:pPr marL="0" indent="0">
              <a:buNone/>
            </a:pPr>
            <a:r>
              <a:rPr lang="en-US" sz="2300" dirty="0"/>
              <a:t>        $person-&gt;</a:t>
            </a:r>
            <a:r>
              <a:rPr lang="en-US" sz="2300" dirty="0" err="1"/>
              <a:t>setPrefix</a:t>
            </a:r>
            <a:r>
              <a:rPr lang="en-US" sz="2300" dirty="0"/>
              <a:t>("</a:t>
            </a:r>
            <a:r>
              <a:rPr lang="bg-BG" sz="2300" dirty="0"/>
              <a:t>$</a:t>
            </a:r>
            <a:r>
              <a:rPr lang="en-US" sz="2300" dirty="0"/>
              <a:t>dbval1");</a:t>
            </a:r>
          </a:p>
          <a:p>
            <a:pPr marL="0" indent="0">
              <a:buNone/>
            </a:pPr>
            <a:r>
              <a:rPr lang="en-US" sz="2300" dirty="0"/>
              <a:t>        $person-&gt;</a:t>
            </a:r>
            <a:r>
              <a:rPr lang="en-US" sz="2300" dirty="0" err="1"/>
              <a:t>setGivenName</a:t>
            </a:r>
            <a:r>
              <a:rPr lang="en-US" sz="2300" dirty="0"/>
              <a:t>("</a:t>
            </a:r>
            <a:r>
              <a:rPr lang="bg-BG" sz="2300" dirty="0"/>
              <a:t> $</a:t>
            </a:r>
            <a:r>
              <a:rPr lang="en-US" sz="2300" dirty="0"/>
              <a:t>dbval2");</a:t>
            </a:r>
          </a:p>
          <a:p>
            <a:pPr marL="0" indent="0">
              <a:buNone/>
            </a:pPr>
            <a:r>
              <a:rPr lang="en-US" sz="2300" dirty="0"/>
              <a:t>        return $person;</a:t>
            </a:r>
          </a:p>
          <a:p>
            <a:pPr marL="0" indent="0">
              <a:buNone/>
            </a:pPr>
            <a:r>
              <a:rPr lang="en-US" sz="2300" dirty="0"/>
              <a:t>    }</a:t>
            </a:r>
          </a:p>
          <a:p>
            <a:pPr marL="0" indent="0">
              <a:buNone/>
            </a:pPr>
            <a:r>
              <a:rPr lang="en-US" sz="2300" dirty="0"/>
              <a:t>}</a:t>
            </a:r>
            <a:endParaRPr lang="bg-BG" sz="2300" dirty="0"/>
          </a:p>
        </p:txBody>
      </p:sp>
    </p:spTree>
    <p:extLst>
      <p:ext uri="{BB962C8B-B14F-4D97-AF65-F5344CB8AC3E}">
        <p14:creationId xmlns:p14="http://schemas.microsoft.com/office/powerpoint/2010/main" val="3179278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1C6C-B0A5-46AF-BAC6-C0B2C23E8BE6}"/>
              </a:ext>
            </a:extLst>
          </p:cNvPr>
          <p:cNvSpPr>
            <a:spLocks noGrp="1"/>
          </p:cNvSpPr>
          <p:nvPr>
            <p:ph type="title"/>
          </p:nvPr>
        </p:nvSpPr>
        <p:spPr>
          <a:xfrm>
            <a:off x="457200" y="457200"/>
            <a:ext cx="6553200" cy="487362"/>
          </a:xfrm>
        </p:spPr>
        <p:txBody>
          <a:bodyPr/>
          <a:lstStyle/>
          <a:p>
            <a:r>
              <a:rPr lang="bg-BG" dirty="0"/>
              <a:t>Добри практики: Използване на интерфейси</a:t>
            </a:r>
          </a:p>
        </p:txBody>
      </p:sp>
      <p:sp>
        <p:nvSpPr>
          <p:cNvPr id="3" name="Content Placeholder 2">
            <a:extLst>
              <a:ext uri="{FF2B5EF4-FFF2-40B4-BE49-F238E27FC236}">
                <a16:creationId xmlns:a16="http://schemas.microsoft.com/office/drawing/2014/main" id="{153861AD-D231-4965-881E-A64BEA6778AC}"/>
              </a:ext>
            </a:extLst>
          </p:cNvPr>
          <p:cNvSpPr>
            <a:spLocks noGrp="1"/>
          </p:cNvSpPr>
          <p:nvPr>
            <p:ph idx="1"/>
          </p:nvPr>
        </p:nvSpPr>
        <p:spPr>
          <a:xfrm>
            <a:off x="457200" y="1295400"/>
            <a:ext cx="8229600" cy="4525963"/>
          </a:xfrm>
        </p:spPr>
        <p:txBody>
          <a:bodyPr/>
          <a:lstStyle/>
          <a:p>
            <a:pPr marL="0" indent="0">
              <a:buNone/>
            </a:pPr>
            <a:r>
              <a:rPr lang="en-US" sz="2200" dirty="0"/>
              <a:t>class </a:t>
            </a:r>
            <a:r>
              <a:rPr lang="en-US" sz="2200" dirty="0" err="1"/>
              <a:t>PersonProviderFactory</a:t>
            </a:r>
            <a:endParaRPr lang="en-US" sz="2200" dirty="0"/>
          </a:p>
          <a:p>
            <a:pPr marL="0" indent="0">
              <a:buNone/>
            </a:pPr>
            <a:r>
              <a:rPr lang="en-US" sz="2200" dirty="0"/>
              <a:t>{</a:t>
            </a:r>
          </a:p>
          <a:p>
            <a:pPr marL="0" indent="0">
              <a:buNone/>
            </a:pPr>
            <a:r>
              <a:rPr lang="en-US" sz="2200" dirty="0"/>
              <a:t>    public static function </a:t>
            </a:r>
            <a:r>
              <a:rPr lang="en-US" sz="2200" dirty="0" err="1"/>
              <a:t>createProvider</a:t>
            </a:r>
            <a:r>
              <a:rPr lang="en-US" sz="2200" dirty="0"/>
              <a:t>($type)</a:t>
            </a:r>
          </a:p>
          <a:p>
            <a:pPr marL="0" indent="0">
              <a:buNone/>
            </a:pPr>
            <a:r>
              <a:rPr lang="en-US" sz="2200" dirty="0"/>
              <a:t>    {</a:t>
            </a:r>
          </a:p>
          <a:p>
            <a:pPr marL="0" indent="0">
              <a:buNone/>
            </a:pPr>
            <a:r>
              <a:rPr lang="en-US" sz="2200" dirty="0"/>
              <a:t>        if ($type == 'database')</a:t>
            </a:r>
          </a:p>
          <a:p>
            <a:pPr marL="0" indent="0">
              <a:buNone/>
            </a:pPr>
            <a:r>
              <a:rPr lang="en-US" sz="2200" dirty="0"/>
              <a:t>        {</a:t>
            </a:r>
          </a:p>
          <a:p>
            <a:pPr marL="0" indent="0">
              <a:buNone/>
            </a:pPr>
            <a:r>
              <a:rPr lang="en-US" sz="2200" dirty="0"/>
              <a:t>            return new </a:t>
            </a:r>
            <a:r>
              <a:rPr lang="en-US" sz="2200" dirty="0" err="1"/>
              <a:t>DBPersonProvider</a:t>
            </a:r>
            <a:r>
              <a:rPr lang="en-US" sz="2200" dirty="0"/>
              <a:t>();</a:t>
            </a:r>
          </a:p>
          <a:p>
            <a:pPr marL="0" indent="0">
              <a:buNone/>
            </a:pPr>
            <a:r>
              <a:rPr lang="en-US" sz="2200" dirty="0"/>
              <a:t>        } else {//</a:t>
            </a:r>
            <a:r>
              <a:rPr lang="bg-BG" sz="2200" dirty="0"/>
              <a:t>при търсене във файл</a:t>
            </a:r>
            <a:endParaRPr lang="en-US" sz="2200" dirty="0"/>
          </a:p>
          <a:p>
            <a:pPr marL="0" indent="0">
              <a:buNone/>
            </a:pPr>
            <a:r>
              <a:rPr lang="en-US" sz="2200" dirty="0"/>
              <a:t>            return new </a:t>
            </a:r>
            <a:r>
              <a:rPr lang="en-US" sz="2200" dirty="0" err="1"/>
              <a:t>FileProvider</a:t>
            </a:r>
            <a:r>
              <a:rPr lang="en-US" sz="2200" dirty="0"/>
              <a:t>();</a:t>
            </a:r>
          </a:p>
          <a:p>
            <a:pPr marL="0" indent="0">
              <a:buNone/>
            </a:pPr>
            <a:r>
              <a:rPr lang="en-US" sz="2200" dirty="0"/>
              <a:t>        }</a:t>
            </a:r>
          </a:p>
          <a:p>
            <a:pPr marL="0" indent="0">
              <a:buNone/>
            </a:pPr>
            <a:r>
              <a:rPr lang="en-US" sz="2200" dirty="0"/>
              <a:t>    }</a:t>
            </a:r>
          </a:p>
          <a:p>
            <a:pPr marL="0" indent="0">
              <a:buNone/>
            </a:pPr>
            <a:r>
              <a:rPr lang="en-US" sz="2200" dirty="0"/>
              <a:t>}</a:t>
            </a:r>
            <a:endParaRPr lang="bg-BG" sz="2200" dirty="0"/>
          </a:p>
        </p:txBody>
      </p:sp>
    </p:spTree>
    <p:extLst>
      <p:ext uri="{BB962C8B-B14F-4D97-AF65-F5344CB8AC3E}">
        <p14:creationId xmlns:p14="http://schemas.microsoft.com/office/powerpoint/2010/main" val="110068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Терминология</a:t>
            </a:r>
            <a:endParaRPr lang="en-US" dirty="0"/>
          </a:p>
        </p:txBody>
      </p:sp>
      <p:sp>
        <p:nvSpPr>
          <p:cNvPr id="3" name="Content Placeholder 2"/>
          <p:cNvSpPr>
            <a:spLocks noGrp="1"/>
          </p:cNvSpPr>
          <p:nvPr>
            <p:ph idx="1"/>
          </p:nvPr>
        </p:nvSpPr>
        <p:spPr/>
        <p:txBody>
          <a:bodyPr/>
          <a:lstStyle/>
          <a:p>
            <a:r>
              <a:rPr lang="bg-BG"/>
              <a:t>……….– </a:t>
            </a:r>
            <a:r>
              <a:rPr lang="bg-BG" dirty="0"/>
              <a:t>инстанция на клас</a:t>
            </a:r>
            <a:r>
              <a:rPr lang="en-US" dirty="0"/>
              <a:t>. </a:t>
            </a:r>
            <a:r>
              <a:rPr lang="bg-BG" dirty="0"/>
              <a:t>Представител на даден клас. Приложение написано изцяло с ООП се свежда до </a:t>
            </a:r>
            <a:r>
              <a:rPr lang="bg-BG"/>
              <a:t>няколко ……….комуникиращи </a:t>
            </a:r>
            <a:r>
              <a:rPr lang="bg-BG" dirty="0"/>
              <a:t>помежду си</a:t>
            </a:r>
            <a:endParaRPr lang="en-US" dirty="0"/>
          </a:p>
          <a:p>
            <a:r>
              <a:rPr lang="bg-BG"/>
              <a:t>………….– </a:t>
            </a:r>
            <a:r>
              <a:rPr lang="bg-BG" dirty="0"/>
              <a:t>операциите извършвани от обекта.</a:t>
            </a:r>
            <a:endParaRPr lang="en-US" dirty="0"/>
          </a:p>
          <a:p>
            <a:r>
              <a:rPr lang="bg-BG"/>
              <a:t>……………..– </a:t>
            </a:r>
            <a:r>
              <a:rPr lang="bg-BG" dirty="0"/>
              <a:t>данните съхранявани в обектите.</a:t>
            </a:r>
            <a:endParaRPr lang="en-US" dirty="0"/>
          </a:p>
          <a:p>
            <a:r>
              <a:rPr lang="bg-BG"/>
              <a:t>……..– </a:t>
            </a:r>
            <a:r>
              <a:rPr lang="bg-BG" dirty="0"/>
              <a:t>код изпълняван при създаване на обект.</a:t>
            </a:r>
            <a:endParaRPr lang="en-US" dirty="0"/>
          </a:p>
          <a:p>
            <a:r>
              <a:rPr lang="bg-BG"/>
              <a:t>………– </a:t>
            </a:r>
            <a:r>
              <a:rPr lang="bg-BG" dirty="0"/>
              <a:t>код изпълняван при унищожаване на обект.</a:t>
            </a:r>
            <a:endParaRPr lang="en-US" dirty="0"/>
          </a:p>
          <a:p>
            <a:pPr marL="0" indent="0">
              <a:buNone/>
            </a:pPr>
            <a:endParaRPr lang="en-US" dirty="0"/>
          </a:p>
        </p:txBody>
      </p:sp>
    </p:spTree>
    <p:extLst>
      <p:ext uri="{BB962C8B-B14F-4D97-AF65-F5344CB8AC3E}">
        <p14:creationId xmlns:p14="http://schemas.microsoft.com/office/powerpoint/2010/main" val="123400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1C6C-B0A5-46AF-BAC6-C0B2C23E8BE6}"/>
              </a:ext>
            </a:extLst>
          </p:cNvPr>
          <p:cNvSpPr>
            <a:spLocks noGrp="1"/>
          </p:cNvSpPr>
          <p:nvPr>
            <p:ph type="title"/>
          </p:nvPr>
        </p:nvSpPr>
        <p:spPr>
          <a:xfrm>
            <a:off x="457200" y="457200"/>
            <a:ext cx="6553200" cy="487362"/>
          </a:xfrm>
        </p:spPr>
        <p:txBody>
          <a:bodyPr/>
          <a:lstStyle/>
          <a:p>
            <a:r>
              <a:rPr lang="bg-BG" dirty="0"/>
              <a:t>Добри практики: Използване на интерфейси</a:t>
            </a:r>
          </a:p>
        </p:txBody>
      </p:sp>
      <p:sp>
        <p:nvSpPr>
          <p:cNvPr id="3" name="Content Placeholder 2">
            <a:extLst>
              <a:ext uri="{FF2B5EF4-FFF2-40B4-BE49-F238E27FC236}">
                <a16:creationId xmlns:a16="http://schemas.microsoft.com/office/drawing/2014/main" id="{153861AD-D231-4965-881E-A64BEA6778AC}"/>
              </a:ext>
            </a:extLst>
          </p:cNvPr>
          <p:cNvSpPr>
            <a:spLocks noGrp="1"/>
          </p:cNvSpPr>
          <p:nvPr>
            <p:ph idx="1"/>
          </p:nvPr>
        </p:nvSpPr>
        <p:spPr/>
        <p:txBody>
          <a:bodyPr/>
          <a:lstStyle/>
          <a:p>
            <a:pPr marL="0" indent="0">
              <a:buNone/>
            </a:pPr>
            <a:r>
              <a:rPr lang="en-US" sz="2300" dirty="0"/>
              <a:t>$config = 'database';</a:t>
            </a:r>
          </a:p>
          <a:p>
            <a:pPr marL="0" indent="0">
              <a:buNone/>
            </a:pPr>
            <a:r>
              <a:rPr lang="en-US" sz="2300" dirty="0"/>
              <a:t>$provider = </a:t>
            </a:r>
            <a:r>
              <a:rPr lang="en-US" sz="2300" dirty="0" err="1"/>
              <a:t>PersonProviderFactory</a:t>
            </a:r>
            <a:r>
              <a:rPr lang="en-US" sz="2300" dirty="0"/>
              <a:t>::</a:t>
            </a:r>
            <a:r>
              <a:rPr lang="en-US" sz="2300" dirty="0" err="1"/>
              <a:t>createProvider</a:t>
            </a:r>
            <a:r>
              <a:rPr lang="en-US" sz="2300" dirty="0"/>
              <a:t>($config);</a:t>
            </a:r>
          </a:p>
          <a:p>
            <a:pPr marL="0" indent="0">
              <a:buNone/>
            </a:pPr>
            <a:r>
              <a:rPr lang="en-US" sz="2300" dirty="0"/>
              <a:t>$person = $provider-&gt;</a:t>
            </a:r>
            <a:r>
              <a:rPr lang="en-US" sz="2300" dirty="0" err="1"/>
              <a:t>getPerson</a:t>
            </a:r>
            <a:r>
              <a:rPr lang="en-US" sz="2300" dirty="0"/>
              <a:t>("</a:t>
            </a:r>
            <a:r>
              <a:rPr lang="bg-BG" sz="2300" dirty="0"/>
              <a:t>Петър</a:t>
            </a:r>
            <a:r>
              <a:rPr lang="en-US" sz="2300" dirty="0"/>
              <a:t>", "</a:t>
            </a:r>
            <a:r>
              <a:rPr lang="bg-BG" sz="2300" dirty="0"/>
              <a:t>Иванов</a:t>
            </a:r>
            <a:r>
              <a:rPr lang="en-US" sz="2300" dirty="0"/>
              <a:t>");</a:t>
            </a:r>
          </a:p>
          <a:p>
            <a:pPr marL="0" indent="0">
              <a:buNone/>
            </a:pPr>
            <a:r>
              <a:rPr lang="en-US" sz="2300" dirty="0"/>
              <a:t> </a:t>
            </a:r>
          </a:p>
          <a:p>
            <a:pPr marL="0" indent="0">
              <a:buNone/>
            </a:pPr>
            <a:r>
              <a:rPr lang="en-US" sz="2300" dirty="0"/>
              <a:t>echo($person-&gt;</a:t>
            </a:r>
            <a:r>
              <a:rPr lang="en-US" sz="2300" dirty="0" err="1"/>
              <a:t>getPrefix</a:t>
            </a:r>
            <a:r>
              <a:rPr lang="en-US" sz="2300" dirty="0"/>
              <a:t>());</a:t>
            </a:r>
          </a:p>
          <a:p>
            <a:pPr marL="0" indent="0">
              <a:buNone/>
            </a:pPr>
            <a:r>
              <a:rPr lang="en-US" sz="2300" dirty="0"/>
              <a:t>echo($person-&gt;</a:t>
            </a:r>
            <a:r>
              <a:rPr lang="en-US" sz="2300" dirty="0" err="1"/>
              <a:t>getGivenName</a:t>
            </a:r>
            <a:r>
              <a:rPr lang="en-US" sz="2300" dirty="0"/>
              <a:t>());</a:t>
            </a:r>
            <a:endParaRPr lang="bg-BG" sz="2300" dirty="0"/>
          </a:p>
        </p:txBody>
      </p:sp>
    </p:spTree>
    <p:extLst>
      <p:ext uri="{BB962C8B-B14F-4D97-AF65-F5344CB8AC3E}">
        <p14:creationId xmlns:p14="http://schemas.microsoft.com/office/powerpoint/2010/main" val="41201095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B56C-A127-40EB-8548-2FDFA856E5E2}"/>
              </a:ext>
            </a:extLst>
          </p:cNvPr>
          <p:cNvSpPr>
            <a:spLocks noGrp="1"/>
          </p:cNvSpPr>
          <p:nvPr>
            <p:ph type="title"/>
          </p:nvPr>
        </p:nvSpPr>
        <p:spPr/>
        <p:txBody>
          <a:bodyPr/>
          <a:lstStyle/>
          <a:p>
            <a:r>
              <a:rPr lang="bg-BG" dirty="0"/>
              <a:t>Използване на йерархия</a:t>
            </a:r>
          </a:p>
        </p:txBody>
      </p:sp>
      <p:sp>
        <p:nvSpPr>
          <p:cNvPr id="3" name="Content Placeholder 2">
            <a:extLst>
              <a:ext uri="{FF2B5EF4-FFF2-40B4-BE49-F238E27FC236}">
                <a16:creationId xmlns:a16="http://schemas.microsoft.com/office/drawing/2014/main" id="{33FA9311-3C8F-45C2-ACA1-35F3CE9CBCFE}"/>
              </a:ext>
            </a:extLst>
          </p:cNvPr>
          <p:cNvSpPr>
            <a:spLocks noGrp="1"/>
          </p:cNvSpPr>
          <p:nvPr>
            <p:ph idx="1"/>
          </p:nvPr>
        </p:nvSpPr>
        <p:spPr/>
        <p:txBody>
          <a:bodyPr/>
          <a:lstStyle/>
          <a:p>
            <a:r>
              <a:rPr lang="bg-BG" dirty="0"/>
              <a:t>Създаването на йерархия от класове изисква повече усилия в началото в сравнение с просто копиране на код</a:t>
            </a:r>
          </a:p>
          <a:p>
            <a:r>
              <a:rPr lang="bg-BG" dirty="0"/>
              <a:t>С увеличаване размера на приложението, при спазване на добрите практики – промените в него ще се извършват много по-лесно и ще се избегне наличие на спагети код</a:t>
            </a:r>
          </a:p>
        </p:txBody>
      </p:sp>
    </p:spTree>
    <p:extLst>
      <p:ext uri="{BB962C8B-B14F-4D97-AF65-F5344CB8AC3E}">
        <p14:creationId xmlns:p14="http://schemas.microsoft.com/office/powerpoint/2010/main" val="386152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Терминология. Клас</a:t>
            </a:r>
            <a:endParaRPr lang="en-US" dirty="0"/>
          </a:p>
        </p:txBody>
      </p:sp>
      <p:sp>
        <p:nvSpPr>
          <p:cNvPr id="3" name="Content Placeholder 2"/>
          <p:cNvSpPr>
            <a:spLocks noGrp="1"/>
          </p:cNvSpPr>
          <p:nvPr>
            <p:ph idx="1"/>
          </p:nvPr>
        </p:nvSpPr>
        <p:spPr/>
        <p:txBody>
          <a:bodyPr/>
          <a:lstStyle/>
          <a:p>
            <a:pPr marL="0" indent="0">
              <a:buNone/>
            </a:pPr>
            <a:r>
              <a:rPr lang="bg-BG" sz="2300" dirty="0"/>
              <a:t>Основната разлика между ООП и функционалното програмиране е че при ООП данните и кодът за манипулиране с тях се намират на едно място – наречено клас. </a:t>
            </a:r>
          </a:p>
          <a:p>
            <a:pPr marL="0" indent="0">
              <a:buNone/>
            </a:pPr>
            <a:r>
              <a:rPr lang="bg-BG" sz="2300" dirty="0"/>
              <a:t>Класът е шаблон за създаване на обекти. </a:t>
            </a:r>
          </a:p>
          <a:p>
            <a:pPr marL="0" indent="0">
              <a:buNone/>
            </a:pPr>
            <a:r>
              <a:rPr lang="bg-BG" sz="2300" dirty="0"/>
              <a:t>Класът е общото, обектът – частното. Например клас „клиенти“ позволява задаване на  различни характеристики за всеки клиент – град, адрес, име, имейл. Обекът от този клас би бил всеки клиент с характерните стойности за зададените свойства – например „Петър Йорданов от Варна с имейл </a:t>
            </a:r>
            <a:r>
              <a:rPr lang="en-US" sz="2300" dirty="0"/>
              <a:t>peter90@gmail.com”</a:t>
            </a:r>
          </a:p>
        </p:txBody>
      </p:sp>
    </p:spTree>
    <p:extLst>
      <p:ext uri="{BB962C8B-B14F-4D97-AF65-F5344CB8AC3E}">
        <p14:creationId xmlns:p14="http://schemas.microsoft.com/office/powerpoint/2010/main" val="163525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29400" cy="487362"/>
          </a:xfrm>
        </p:spPr>
        <p:txBody>
          <a:bodyPr/>
          <a:lstStyle/>
          <a:p>
            <a:r>
              <a:rPr lang="bg-BG" dirty="0"/>
              <a:t>Създаване и използване на обекти </a:t>
            </a:r>
            <a:r>
              <a:rPr lang="bg-BG"/>
              <a:t>и класове</a:t>
            </a:r>
            <a:r>
              <a:rPr lang="en-US"/>
              <a:t>…</a:t>
            </a:r>
            <a:endParaRPr lang="en-US" dirty="0"/>
          </a:p>
        </p:txBody>
      </p:sp>
      <p:sp>
        <p:nvSpPr>
          <p:cNvPr id="3" name="Content Placeholder 2"/>
          <p:cNvSpPr>
            <a:spLocks noGrp="1"/>
          </p:cNvSpPr>
          <p:nvPr>
            <p:ph idx="1"/>
          </p:nvPr>
        </p:nvSpPr>
        <p:spPr/>
        <p:txBody>
          <a:bodyPr/>
          <a:lstStyle/>
          <a:p>
            <a:pPr marL="0" indent="0">
              <a:buNone/>
            </a:pPr>
            <a:r>
              <a:rPr lang="bg-BG" dirty="0"/>
              <a:t>Създаване (деклариране) на клас:</a:t>
            </a:r>
          </a:p>
          <a:p>
            <a:pPr marL="0" indent="0">
              <a:buNone/>
            </a:pPr>
            <a:r>
              <a:rPr lang="en-US" dirty="0">
                <a:solidFill>
                  <a:srgbClr val="00B050"/>
                </a:solidFill>
              </a:rPr>
              <a:t>Class Person {</a:t>
            </a:r>
          </a:p>
          <a:p>
            <a:pPr marL="0" indent="0">
              <a:buNone/>
            </a:pPr>
            <a:r>
              <a:rPr lang="en-US" dirty="0">
                <a:solidFill>
                  <a:srgbClr val="00B050"/>
                </a:solidFill>
              </a:rPr>
              <a:t>public  $</a:t>
            </a:r>
            <a:r>
              <a:rPr lang="en-US" dirty="0" err="1">
                <a:solidFill>
                  <a:srgbClr val="00B050"/>
                </a:solidFill>
              </a:rPr>
              <a:t>ime</a:t>
            </a:r>
            <a:r>
              <a:rPr lang="en-US" dirty="0">
                <a:solidFill>
                  <a:srgbClr val="00B050"/>
                </a:solidFill>
              </a:rPr>
              <a:t>;</a:t>
            </a:r>
          </a:p>
          <a:p>
            <a:pPr marL="0" indent="0">
              <a:buNone/>
            </a:pPr>
            <a:r>
              <a:rPr lang="en-US" dirty="0">
                <a:solidFill>
                  <a:srgbClr val="00B050"/>
                </a:solidFill>
              </a:rPr>
              <a:t>function </a:t>
            </a:r>
            <a:r>
              <a:rPr lang="en-US" dirty="0" err="1">
                <a:solidFill>
                  <a:srgbClr val="00B050"/>
                </a:solidFill>
              </a:rPr>
              <a:t>KazvamSe</a:t>
            </a:r>
            <a:r>
              <a:rPr lang="en-US" dirty="0">
                <a:solidFill>
                  <a:srgbClr val="00B050"/>
                </a:solidFill>
              </a:rPr>
              <a:t>() {</a:t>
            </a:r>
          </a:p>
          <a:p>
            <a:pPr marL="0" indent="0">
              <a:buNone/>
            </a:pPr>
            <a:r>
              <a:rPr lang="en-US" dirty="0">
                <a:solidFill>
                  <a:srgbClr val="00B050"/>
                </a:solidFill>
              </a:rPr>
              <a:t>	echo $this-&gt;</a:t>
            </a:r>
            <a:r>
              <a:rPr lang="en-US" dirty="0" err="1">
                <a:solidFill>
                  <a:srgbClr val="00B050"/>
                </a:solidFill>
              </a:rPr>
              <a:t>ime</a:t>
            </a:r>
            <a:r>
              <a:rPr lang="en-US" dirty="0">
                <a:solidFill>
                  <a:srgbClr val="00B050"/>
                </a:solidFill>
              </a:rPr>
              <a:t>;</a:t>
            </a:r>
          </a:p>
          <a:p>
            <a:pPr marL="0" indent="0">
              <a:buNone/>
            </a:pPr>
            <a:r>
              <a:rPr lang="en-US" dirty="0">
                <a:solidFill>
                  <a:srgbClr val="00B050"/>
                </a:solidFill>
              </a:rPr>
              <a:t>	}</a:t>
            </a:r>
          </a:p>
          <a:p>
            <a:pPr marL="0" indent="0">
              <a:buNone/>
            </a:pPr>
            <a:r>
              <a:rPr lang="en-US" dirty="0">
                <a:solidFill>
                  <a:srgbClr val="00B050"/>
                </a:solidFill>
              </a:rPr>
              <a:t>}</a:t>
            </a:r>
          </a:p>
          <a:p>
            <a:pPr marL="0" indent="0">
              <a:buNone/>
            </a:pPr>
            <a:endParaRPr lang="en-US" dirty="0"/>
          </a:p>
        </p:txBody>
      </p:sp>
    </p:spTree>
    <p:extLst>
      <p:ext uri="{BB962C8B-B14F-4D97-AF65-F5344CB8AC3E}">
        <p14:creationId xmlns:p14="http://schemas.microsoft.com/office/powerpoint/2010/main" val="305455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bg-BG" dirty="0"/>
              <a:t>Създаване на обект:</a:t>
            </a:r>
          </a:p>
          <a:p>
            <a:pPr marL="0" indent="0">
              <a:buNone/>
            </a:pPr>
            <a:r>
              <a:rPr lang="en-US" dirty="0">
                <a:solidFill>
                  <a:srgbClr val="00B050"/>
                </a:solidFill>
              </a:rPr>
              <a:t>$peter</a:t>
            </a:r>
            <a:r>
              <a:rPr lang="bg-BG" dirty="0">
                <a:solidFill>
                  <a:srgbClr val="00B050"/>
                </a:solidFill>
              </a:rPr>
              <a:t> </a:t>
            </a:r>
            <a:r>
              <a:rPr lang="en-US" dirty="0">
                <a:solidFill>
                  <a:srgbClr val="00B050"/>
                </a:solidFill>
              </a:rPr>
              <a:t>= new Person();</a:t>
            </a:r>
          </a:p>
          <a:p>
            <a:pPr marL="0" indent="0">
              <a:buNone/>
            </a:pPr>
            <a:r>
              <a:rPr lang="en-US" dirty="0">
                <a:solidFill>
                  <a:srgbClr val="00B050"/>
                </a:solidFill>
              </a:rPr>
              <a:t>$peter-&gt;</a:t>
            </a:r>
            <a:r>
              <a:rPr lang="en-US" dirty="0" err="1">
                <a:solidFill>
                  <a:srgbClr val="00B050"/>
                </a:solidFill>
              </a:rPr>
              <a:t>ime</a:t>
            </a:r>
            <a:r>
              <a:rPr lang="en-US" dirty="0">
                <a:solidFill>
                  <a:srgbClr val="00B050"/>
                </a:solidFill>
              </a:rPr>
              <a:t>="</a:t>
            </a:r>
            <a:r>
              <a:rPr lang="bg-BG" dirty="0">
                <a:solidFill>
                  <a:srgbClr val="00B050"/>
                </a:solidFill>
              </a:rPr>
              <a:t>Петър Иванов";</a:t>
            </a:r>
          </a:p>
          <a:p>
            <a:pPr marL="0" indent="0">
              <a:buNone/>
            </a:pPr>
            <a:r>
              <a:rPr lang="bg-BG" dirty="0">
                <a:solidFill>
                  <a:srgbClr val="00B050"/>
                </a:solidFill>
              </a:rPr>
              <a:t>$</a:t>
            </a:r>
            <a:r>
              <a:rPr lang="en-US" dirty="0">
                <a:solidFill>
                  <a:srgbClr val="00B050"/>
                </a:solidFill>
              </a:rPr>
              <a:t>peter-&gt;</a:t>
            </a:r>
            <a:r>
              <a:rPr lang="en-US" dirty="0" err="1">
                <a:solidFill>
                  <a:srgbClr val="00B050"/>
                </a:solidFill>
              </a:rPr>
              <a:t>KazvamSe</a:t>
            </a:r>
            <a:r>
              <a:rPr lang="en-US" dirty="0">
                <a:solidFill>
                  <a:srgbClr val="00B050"/>
                </a:solidFill>
              </a:rPr>
              <a:t>();</a:t>
            </a:r>
            <a:endParaRPr lang="bg-BG" dirty="0">
              <a:solidFill>
                <a:srgbClr val="00B050"/>
              </a:solidFill>
            </a:endParaRPr>
          </a:p>
          <a:p>
            <a:pPr marL="0" indent="0">
              <a:buNone/>
            </a:pPr>
            <a:endParaRPr lang="bg-BG" dirty="0">
              <a:solidFill>
                <a:srgbClr val="00B050"/>
              </a:solidFill>
            </a:endParaRPr>
          </a:p>
          <a:p>
            <a:pPr marL="0" indent="0">
              <a:buNone/>
            </a:pPr>
            <a:r>
              <a:rPr lang="bg-BG" dirty="0"/>
              <a:t>Резултат: Петър Иванов</a:t>
            </a:r>
            <a:endParaRPr lang="en-US" dirty="0"/>
          </a:p>
        </p:txBody>
      </p:sp>
      <p:sp>
        <p:nvSpPr>
          <p:cNvPr id="6" name="Title 1"/>
          <p:cNvSpPr>
            <a:spLocks noGrp="1"/>
          </p:cNvSpPr>
          <p:nvPr>
            <p:ph type="title"/>
          </p:nvPr>
        </p:nvSpPr>
        <p:spPr>
          <a:xfrm>
            <a:off x="457200" y="457200"/>
            <a:ext cx="6629400" cy="487362"/>
          </a:xfrm>
        </p:spPr>
        <p:txBody>
          <a:bodyPr/>
          <a:lstStyle/>
          <a:p>
            <a:r>
              <a:rPr lang="bg-BG" dirty="0"/>
              <a:t>Създаване и използване на обекти и класове</a:t>
            </a:r>
            <a:endParaRPr lang="en-US" dirty="0"/>
          </a:p>
        </p:txBody>
      </p:sp>
    </p:spTree>
    <p:extLst>
      <p:ext uri="{BB962C8B-B14F-4D97-AF65-F5344CB8AC3E}">
        <p14:creationId xmlns:p14="http://schemas.microsoft.com/office/powerpoint/2010/main" val="210611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0" indent="-457200">
              <a:buFont typeface="+mj-lt"/>
              <a:buAutoNum type="arabicPeriod"/>
            </a:pPr>
            <a:r>
              <a:rPr lang="bg-BG" dirty="0"/>
              <a:t>Нов обект се създава с </a:t>
            </a:r>
            <a:r>
              <a:rPr lang="bg-BG" dirty="0">
                <a:solidFill>
                  <a:srgbClr val="00B050"/>
                </a:solidFill>
              </a:rPr>
              <a:t>$име_обект=</a:t>
            </a:r>
            <a:r>
              <a:rPr lang="en-US" dirty="0">
                <a:solidFill>
                  <a:srgbClr val="00B050"/>
                </a:solidFill>
              </a:rPr>
              <a:t>new </a:t>
            </a:r>
            <a:r>
              <a:rPr lang="bg-BG" dirty="0">
                <a:solidFill>
                  <a:srgbClr val="00B050"/>
                </a:solidFill>
              </a:rPr>
              <a:t>Име_клас()</a:t>
            </a:r>
            <a:endParaRPr lang="en-US" dirty="0">
              <a:solidFill>
                <a:srgbClr val="00B050"/>
              </a:solidFill>
            </a:endParaRPr>
          </a:p>
          <a:p>
            <a:pPr marL="457200" lvl="0" indent="-457200">
              <a:buFont typeface="+mj-lt"/>
              <a:buAutoNum type="arabicPeriod"/>
            </a:pPr>
            <a:r>
              <a:rPr lang="bg-BG" dirty="0"/>
              <a:t>Свойствата и методите се достъпват с </a:t>
            </a:r>
            <a:br>
              <a:rPr lang="bg-BG" dirty="0"/>
            </a:br>
            <a:r>
              <a:rPr lang="bg-BG" dirty="0">
                <a:solidFill>
                  <a:srgbClr val="00B050"/>
                </a:solidFill>
              </a:rPr>
              <a:t>$име_обект-&gt;име_свойство </a:t>
            </a:r>
            <a:br>
              <a:rPr lang="bg-BG" dirty="0"/>
            </a:br>
            <a:r>
              <a:rPr lang="bg-BG" dirty="0"/>
              <a:t>(</a:t>
            </a:r>
            <a:r>
              <a:rPr lang="bg-BG" dirty="0">
                <a:solidFill>
                  <a:srgbClr val="00B050"/>
                </a:solidFill>
              </a:rPr>
              <a:t>$име_обект-&gt;</a:t>
            </a:r>
            <a:r>
              <a:rPr lang="bg-BG" dirty="0" err="1">
                <a:solidFill>
                  <a:srgbClr val="00B050"/>
                </a:solidFill>
              </a:rPr>
              <a:t>име_метод</a:t>
            </a:r>
            <a:r>
              <a:rPr lang="bg-BG" dirty="0">
                <a:solidFill>
                  <a:srgbClr val="00B050"/>
                </a:solidFill>
              </a:rPr>
              <a:t>()</a:t>
            </a:r>
            <a:r>
              <a:rPr lang="bg-BG" dirty="0"/>
              <a:t>)</a:t>
            </a:r>
            <a:endParaRPr lang="en-US" dirty="0"/>
          </a:p>
          <a:p>
            <a:pPr marL="457200" lvl="0" indent="-457200">
              <a:buFont typeface="+mj-lt"/>
              <a:buAutoNum type="arabicPeriod"/>
            </a:pPr>
            <a:r>
              <a:rPr lang="bg-BG" dirty="0"/>
              <a:t>Свойство тип </a:t>
            </a:r>
            <a:r>
              <a:rPr lang="en-US" dirty="0"/>
              <a:t>Public  </a:t>
            </a:r>
            <a:r>
              <a:rPr lang="bg-BG" dirty="0"/>
              <a:t>- показва, че достъп до това свойство имат всички обекти и класове.</a:t>
            </a:r>
            <a:endParaRPr lang="en-US" dirty="0"/>
          </a:p>
          <a:p>
            <a:pPr marL="0" indent="0">
              <a:buNone/>
            </a:pPr>
            <a:endParaRPr lang="en-US" dirty="0"/>
          </a:p>
        </p:txBody>
      </p:sp>
      <p:sp>
        <p:nvSpPr>
          <p:cNvPr id="5" name="Title 1"/>
          <p:cNvSpPr>
            <a:spLocks noGrp="1"/>
          </p:cNvSpPr>
          <p:nvPr>
            <p:ph type="title"/>
          </p:nvPr>
        </p:nvSpPr>
        <p:spPr>
          <a:xfrm>
            <a:off x="457200" y="457200"/>
            <a:ext cx="6629400" cy="487362"/>
          </a:xfrm>
        </p:spPr>
        <p:txBody>
          <a:bodyPr/>
          <a:lstStyle/>
          <a:p>
            <a:r>
              <a:rPr lang="bg-BG" dirty="0"/>
              <a:t>Създаване и използване на обекти и класове</a:t>
            </a:r>
            <a:endParaRPr lang="en-US" dirty="0"/>
          </a:p>
        </p:txBody>
      </p:sp>
    </p:spTree>
    <p:extLst>
      <p:ext uri="{BB962C8B-B14F-4D97-AF65-F5344CB8AC3E}">
        <p14:creationId xmlns:p14="http://schemas.microsoft.com/office/powerpoint/2010/main" val="148653129"/>
      </p:ext>
    </p:extLst>
  </p:cSld>
  <p:clrMapOvr>
    <a:masterClrMapping/>
  </p:clrMapOvr>
</p:sld>
</file>

<file path=ppt/theme/theme1.xml><?xml version="1.0" encoding="utf-8"?>
<a:theme xmlns:a="http://schemas.openxmlformats.org/drawingml/2006/main" name="Default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11000</TotalTime>
  <Words>2306</Words>
  <Application>Microsoft Office PowerPoint</Application>
  <PresentationFormat>On-screen Show (4:3)</PresentationFormat>
  <Paragraphs>379</Paragraphs>
  <Slides>51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Tahoma</vt:lpstr>
      <vt:lpstr>Default Design</vt:lpstr>
      <vt:lpstr>PowerPoint Presentation</vt:lpstr>
      <vt:lpstr>Съдържание</vt:lpstr>
      <vt:lpstr>ООП и PHP</vt:lpstr>
      <vt:lpstr>ООП и PHP</vt:lpstr>
      <vt:lpstr>Терминология</vt:lpstr>
      <vt:lpstr>Терминология. Клас</vt:lpstr>
      <vt:lpstr>Създаване и използване на обекти и класове…</vt:lpstr>
      <vt:lpstr>Създаване и използване на обекти и класове</vt:lpstr>
      <vt:lpstr>Създаване и използване на обекти и класове</vt:lpstr>
      <vt:lpstr>Създаване и използване на обекти и класове…</vt:lpstr>
      <vt:lpstr>Създаване и използване на обекти и класове</vt:lpstr>
      <vt:lpstr>Създаване и използване на обекти и класове…</vt:lpstr>
      <vt:lpstr>Създаване и използване на обекти и класове</vt:lpstr>
      <vt:lpstr>Деструктори</vt:lpstr>
      <vt:lpstr>Деструктори…</vt:lpstr>
      <vt:lpstr>Деструктори</vt:lpstr>
      <vt:lpstr>Област на видимост за свойства</vt:lpstr>
      <vt:lpstr>Област на видимост за методи</vt:lpstr>
      <vt:lpstr>Област на видимост за методи</vt:lpstr>
      <vt:lpstr>Област на видимост за методи</vt:lpstr>
      <vt:lpstr>Наследяване. Област на видимост на методи</vt:lpstr>
      <vt:lpstr>Наследяване. Област на видимост на методи</vt:lpstr>
      <vt:lpstr>Оператор ::</vt:lpstr>
      <vt:lpstr>Магически константи</vt:lpstr>
      <vt:lpstr>Статични свойства/методи, константи…</vt:lpstr>
      <vt:lpstr>Статични свойства/методи, константи..</vt:lpstr>
      <vt:lpstr>Статични свойства/методи, константи</vt:lpstr>
      <vt:lpstr>Абстрактни класове</vt:lpstr>
      <vt:lpstr>Абстрактни класове</vt:lpstr>
      <vt:lpstr>Абстрактни класове</vt:lpstr>
      <vt:lpstr>Интерфейси</vt:lpstr>
      <vt:lpstr>Интерфейси</vt:lpstr>
      <vt:lpstr>Интерфейси</vt:lpstr>
      <vt:lpstr>Namespaces. Пространства от имена</vt:lpstr>
      <vt:lpstr>Namespaces. Пространства от имена</vt:lpstr>
      <vt:lpstr>Namespaces. Пространства от имена. Пример</vt:lpstr>
      <vt:lpstr>Namespaces. Пространства от имена. Пример</vt:lpstr>
      <vt:lpstr>Добри практики</vt:lpstr>
      <vt:lpstr>Добри практики: Private vs Public свойства</vt:lpstr>
      <vt:lpstr>Добри практики: Private vs Public свойства</vt:lpstr>
      <vt:lpstr>Добри практики: Private vs Public свойства</vt:lpstr>
      <vt:lpstr>Добри практики: Private vs Public свойства</vt:lpstr>
      <vt:lpstr>Добри практики: Private vs Public свойства</vt:lpstr>
      <vt:lpstr>Валидизация и изключения!</vt:lpstr>
      <vt:lpstr>Валидизация и изключения!</vt:lpstr>
      <vt:lpstr>Добри практики: Използване на интерфейси</vt:lpstr>
      <vt:lpstr>Добри практики: Използване на интерфейси</vt:lpstr>
      <vt:lpstr>Добри практики: Използване на интерфейси</vt:lpstr>
      <vt:lpstr>Добри практики: Използване на интерфейси</vt:lpstr>
      <vt:lpstr>Добри практики: Използване на интерфейси</vt:lpstr>
      <vt:lpstr>Използване на йерархия</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JohnySmith</dc:creator>
  <cp:lastModifiedBy>Иван К.</cp:lastModifiedBy>
  <cp:revision>535</cp:revision>
  <dcterms:created xsi:type="dcterms:W3CDTF">2008-09-22T17:22:42Z</dcterms:created>
  <dcterms:modified xsi:type="dcterms:W3CDTF">2018-10-25T15:49:11Z</dcterms:modified>
</cp:coreProperties>
</file>