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1" r:id="rId6"/>
    <p:sldId id="310" r:id="rId7"/>
    <p:sldId id="311" r:id="rId8"/>
    <p:sldId id="312" r:id="rId9"/>
    <p:sldId id="313" r:id="rId10"/>
    <p:sldId id="314" r:id="rId11"/>
    <p:sldId id="260" r:id="rId12"/>
    <p:sldId id="262" r:id="rId13"/>
    <p:sldId id="315" r:id="rId14"/>
    <p:sldId id="263" r:id="rId15"/>
    <p:sldId id="264" r:id="rId16"/>
    <p:sldId id="265" r:id="rId17"/>
    <p:sldId id="316" r:id="rId18"/>
    <p:sldId id="317" r:id="rId19"/>
    <p:sldId id="266" r:id="rId20"/>
    <p:sldId id="318" r:id="rId21"/>
    <p:sldId id="267" r:id="rId22"/>
    <p:sldId id="319" r:id="rId23"/>
    <p:sldId id="268" r:id="rId24"/>
    <p:sldId id="320" r:id="rId25"/>
    <p:sldId id="321" r:id="rId26"/>
    <p:sldId id="322" r:id="rId27"/>
    <p:sldId id="323" r:id="rId28"/>
    <p:sldId id="324" r:id="rId29"/>
    <p:sldId id="269" r:id="rId30"/>
    <p:sldId id="271" r:id="rId31"/>
    <p:sldId id="325" r:id="rId32"/>
    <p:sldId id="328" r:id="rId33"/>
    <p:sldId id="32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341"/>
    <a:srgbClr val="26788B"/>
    <a:srgbClr val="000099"/>
    <a:srgbClr val="8F0F0C"/>
    <a:srgbClr val="2678BD"/>
    <a:srgbClr val="EBC200"/>
    <a:srgbClr val="166B0E"/>
    <a:srgbClr val="29D31B"/>
    <a:srgbClr val="0009A6"/>
    <a:srgbClr val="00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3833" autoAdjust="0"/>
  </p:normalViewPr>
  <p:slideViewPr>
    <p:cSldViewPr>
      <p:cViewPr varScale="1">
        <p:scale>
          <a:sx n="69" d="100"/>
          <a:sy n="69" d="100"/>
        </p:scale>
        <p:origin x="18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изпълнение на командата сайтът ще бъде зададен в папката от която тя е извикана. Следователно първо трябва да се промени текущата папка на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htdocs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 new first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 това сайтът вече е достъпен на адрес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localhost\first\public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003_f_interio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5613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180092" y="606623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477000" y="6110287"/>
            <a:ext cx="2286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bg-BG" sz="800" dirty="0">
                <a:solidFill>
                  <a:schemeClr val="bg1"/>
                </a:solidFill>
                <a:cs typeface="Tahoma" pitchFamily="34" charset="0"/>
              </a:rPr>
              <a:t>ИКОНОМИЧЕСКИ УНИВЕРСИТЕТ - ВАРНА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yfirst.lar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003_f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7620000" cy="46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26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MVC Laravel Blade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19171" y="3429000"/>
            <a:ext cx="3762829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гл. ас. д-р Иван Куюмджиев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каб.510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en-US" dirty="0"/>
              <a:t>ivan.ognyanov@gmail.com</a:t>
            </a:r>
            <a:endParaRPr lang="bg-BG" dirty="0"/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sz="1200" dirty="0"/>
              <a:t>ivan_ognyanov@ue-varna.bg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3351212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http://p0.storage.canalblog.com/07/66/388561/213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2362200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недостатъци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ED7D7-FFE6-433D-9731-E3C5E17E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 descr="Резултат с изображение за mvc laravel">
            <a:extLst>
              <a:ext uri="{FF2B5EF4-FFF2-40B4-BE49-F238E27FC236}">
                <a16:creationId xmlns:a16="http://schemas.microsoft.com/office/drawing/2014/main" id="{E8FCA0F2-BAB1-4BC5-B1EC-490D31FB4B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943600" cy="372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75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  <a:r>
              <a:rPr lang="bg-BG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Написана на </a:t>
            </a:r>
            <a:r>
              <a:rPr lang="en-US" dirty="0"/>
              <a:t>PHP </a:t>
            </a:r>
            <a:r>
              <a:rPr lang="bg-BG" dirty="0"/>
              <a:t>и използва друга работна рамка – </a:t>
            </a:r>
            <a:r>
              <a:rPr lang="en-US" dirty="0" err="1"/>
              <a:t>Symfony</a:t>
            </a:r>
            <a:endParaRPr lang="bg-BG" dirty="0"/>
          </a:p>
          <a:p>
            <a:r>
              <a:rPr lang="bg-BG" dirty="0"/>
              <a:t>Готови функционалности, които спестяват часове разработка</a:t>
            </a:r>
          </a:p>
          <a:p>
            <a:r>
              <a:rPr lang="bg-BG" dirty="0"/>
              <a:t>Конвенции, вместо извършване на конфигурации</a:t>
            </a:r>
          </a:p>
          <a:p>
            <a:r>
              <a:rPr lang="bg-BG" sz="2300" dirty="0"/>
              <a:t>Модулност на кода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3525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Инсталация</a:t>
            </a:r>
            <a:r>
              <a:rPr lang="en-US" dirty="0"/>
              <a:t>. </a:t>
            </a:r>
            <a:r>
              <a:rPr lang="bg-BG" dirty="0"/>
              <a:t>Стъпка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XAMPP </a:t>
            </a:r>
          </a:p>
          <a:p>
            <a:pPr marL="0" indent="0">
              <a:buNone/>
            </a:pPr>
            <a:r>
              <a:rPr lang="en-US" dirty="0"/>
              <a:t>2. Composer </a:t>
            </a:r>
            <a:r>
              <a:rPr lang="en-US" u="sng" dirty="0">
                <a:hlinkClick r:id="rId2"/>
              </a:rPr>
              <a:t>https://getcomposer.org/download/</a:t>
            </a:r>
            <a:endParaRPr lang="en-US" u="sng" dirty="0"/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Инструмент за управление на зависимости в проекти използващи </a:t>
            </a:r>
            <a:r>
              <a:rPr lang="en-US" dirty="0"/>
              <a:t>PHP</a:t>
            </a:r>
            <a:r>
              <a:rPr lang="bg-BG" dirty="0"/>
              <a:t>, който автоматично инсталира и обновява библиотеките, които се използват</a:t>
            </a:r>
            <a:r>
              <a:rPr lang="en-US" dirty="0"/>
              <a:t>.</a:t>
            </a:r>
            <a:r>
              <a:rPr lang="bg-BG" dirty="0"/>
              <a:t> Позволява дефиниране на нужните библиотеки и автоматично изтегляне на всички други от които те зависят.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5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Инсталация</a:t>
            </a:r>
            <a:r>
              <a:rPr lang="en-US" dirty="0"/>
              <a:t>. </a:t>
            </a:r>
            <a:r>
              <a:rPr lang="bg-BG" dirty="0"/>
              <a:t>Стъпка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/>
              <a:t>Сваляне на </a:t>
            </a:r>
            <a:r>
              <a:rPr lang="en-US" sz="2200" dirty="0"/>
              <a:t>Laravel</a:t>
            </a:r>
            <a:r>
              <a:rPr lang="bg-BG" sz="2200" dirty="0"/>
              <a:t>, чрез </a:t>
            </a:r>
            <a:r>
              <a:rPr lang="en-US" sz="2200" dirty="0"/>
              <a:t>Composer</a:t>
            </a:r>
            <a:r>
              <a:rPr lang="bg-BG" sz="2200" dirty="0"/>
              <a:t> (командите се изписват в </a:t>
            </a:r>
            <a:r>
              <a:rPr lang="en-US" sz="2200" dirty="0"/>
              <a:t>CMD):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composer global require </a:t>
            </a:r>
            <a:r>
              <a:rPr lang="en-US" sz="2200" dirty="0" err="1">
                <a:solidFill>
                  <a:srgbClr val="00B050"/>
                </a:solidFill>
              </a:rPr>
              <a:t>laravel</a:t>
            </a:r>
            <a:r>
              <a:rPr lang="en-US" sz="2200" dirty="0">
                <a:solidFill>
                  <a:srgbClr val="00B050"/>
                </a:solidFill>
              </a:rPr>
              <a:t>/installer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bg-BG" sz="2200" dirty="0"/>
              <a:t>След това използването на командата </a:t>
            </a:r>
            <a:r>
              <a:rPr lang="en-US" sz="2200" dirty="0">
                <a:solidFill>
                  <a:srgbClr val="00B050"/>
                </a:solidFill>
              </a:rPr>
              <a:t>Laravel new </a:t>
            </a:r>
            <a:r>
              <a:rPr lang="bg-BG" sz="2200" dirty="0"/>
              <a:t>ще създаде нов проект в активната директория.</a:t>
            </a:r>
            <a:endParaRPr lang="en-US" sz="2200" dirty="0"/>
          </a:p>
          <a:p>
            <a:pPr marL="0" indent="0">
              <a:buNone/>
            </a:pPr>
            <a:r>
              <a:rPr lang="bg-BG" sz="2200" dirty="0"/>
              <a:t>Например </a:t>
            </a:r>
            <a:r>
              <a:rPr lang="en-US" sz="2200" dirty="0">
                <a:solidFill>
                  <a:srgbClr val="00B050"/>
                </a:solidFill>
              </a:rPr>
              <a:t>Laravel new blog </a:t>
            </a:r>
            <a:r>
              <a:rPr lang="bg-BG" sz="2200" dirty="0"/>
              <a:t>ще създаде директория с име </a:t>
            </a:r>
            <a:r>
              <a:rPr lang="en-US" sz="2200" dirty="0"/>
              <a:t>blog </a:t>
            </a:r>
            <a:r>
              <a:rPr lang="bg-BG" sz="2200" dirty="0"/>
              <a:t>съдържаща нов проект с инсталирани всички зависимости. Този метод е по-бърз в сравнение с използването на </a:t>
            </a:r>
            <a:r>
              <a:rPr lang="en-US" sz="2200" dirty="0"/>
              <a:t>composer </a:t>
            </a:r>
            <a:r>
              <a:rPr lang="bg-BG" sz="2200" dirty="0"/>
              <a:t>за инсталация: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composer create-project --prefer-</a:t>
            </a:r>
            <a:r>
              <a:rPr lang="en-US" sz="2200" b="1" dirty="0" err="1"/>
              <a:t>dist</a:t>
            </a:r>
            <a:r>
              <a:rPr lang="en-US" sz="2200" b="1" dirty="0"/>
              <a:t> </a:t>
            </a:r>
            <a:r>
              <a:rPr lang="en-US" sz="2200" b="1" dirty="0" err="1"/>
              <a:t>laravel</a:t>
            </a:r>
            <a:r>
              <a:rPr lang="en-US" sz="2200" b="1" dirty="0"/>
              <a:t>/</a:t>
            </a:r>
            <a:r>
              <a:rPr lang="en-US" sz="2200" b="1" dirty="0" err="1"/>
              <a:t>laravel</a:t>
            </a:r>
            <a:r>
              <a:rPr lang="en-US" sz="2200" b="1" dirty="0"/>
              <a:t> blog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404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Директориите в папките </a:t>
            </a:r>
            <a:r>
              <a:rPr lang="en-US" dirty="0"/>
              <a:t>storage </a:t>
            </a:r>
            <a:r>
              <a:rPr lang="bg-BG" dirty="0"/>
              <a:t>и </a:t>
            </a:r>
            <a:r>
              <a:rPr lang="en-US" dirty="0"/>
              <a:t>bootstrap/cache </a:t>
            </a:r>
            <a:r>
              <a:rPr lang="bg-BG" dirty="0"/>
              <a:t>трябва да са с позволения за запис.</a:t>
            </a:r>
          </a:p>
          <a:p>
            <a:r>
              <a:rPr lang="bg-BG" dirty="0"/>
              <a:t> Да зададем име на приложението </a:t>
            </a:r>
            <a:r>
              <a:rPr lang="en-US" u="sng" dirty="0">
                <a:hlinkClick r:id="rId2"/>
              </a:rPr>
              <a:t>http://myfirst.lara</a:t>
            </a:r>
            <a:endParaRPr lang="bg-BG" dirty="0"/>
          </a:p>
          <a:p>
            <a:r>
              <a:rPr lang="bg-BG" dirty="0"/>
              <a:t>За </a:t>
            </a:r>
            <a:r>
              <a:rPr lang="en-US" dirty="0"/>
              <a:t>windows </a:t>
            </a:r>
            <a:r>
              <a:rPr lang="bg-BG" dirty="0"/>
              <a:t>трябва да се добави като нов ред в </a:t>
            </a:r>
            <a:r>
              <a:rPr lang="en-US" dirty="0"/>
              <a:t>c:\windows\system32\drivers\etc\ hosts </a:t>
            </a:r>
            <a:r>
              <a:rPr lang="bg-BG" dirty="0"/>
              <a:t>файла: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127.0.0.</a:t>
            </a:r>
            <a:r>
              <a:rPr lang="en-US" dirty="0"/>
              <a:t>2 </a:t>
            </a:r>
            <a:r>
              <a:rPr lang="en-US" dirty="0" err="1"/>
              <a:t>myfirst.lara</a:t>
            </a:r>
            <a:endParaRPr lang="bg-BG" dirty="0"/>
          </a:p>
          <a:p>
            <a:r>
              <a:rPr lang="bg-BG" dirty="0"/>
              <a:t>При </a:t>
            </a:r>
            <a:r>
              <a:rPr lang="en-US" dirty="0"/>
              <a:t>ping </a:t>
            </a:r>
            <a:r>
              <a:rPr lang="bg-BG" dirty="0"/>
              <a:t>на </a:t>
            </a:r>
            <a:r>
              <a:rPr lang="en-US" dirty="0" err="1"/>
              <a:t>myfirst.lara</a:t>
            </a:r>
            <a:r>
              <a:rPr lang="en-US" dirty="0"/>
              <a:t> </a:t>
            </a:r>
            <a:r>
              <a:rPr lang="bg-BG" dirty="0"/>
              <a:t>трябва да е видимо, че е разположен на 127.0.0.</a:t>
            </a:r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Стъпка 3 Конфигурация на хоста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200" dirty="0"/>
              <a:t>След като е зададено името на хоста трябва да зададем на уеб сървъра къде е разположен новия проект на </a:t>
            </a:r>
            <a:r>
              <a:rPr lang="en-US" sz="2200" dirty="0"/>
              <a:t>Laravel</a:t>
            </a:r>
            <a:r>
              <a:rPr lang="bg-BG" sz="2200" dirty="0"/>
              <a:t>. За целта се използва механизма на виртуалните хостове в </a:t>
            </a:r>
            <a:r>
              <a:rPr lang="en-US" sz="2200" dirty="0"/>
              <a:t>Apache server. </a:t>
            </a:r>
            <a:r>
              <a:rPr lang="bg-BG" sz="2200" dirty="0"/>
              <a:t>За </a:t>
            </a:r>
            <a:r>
              <a:rPr lang="en-US" sz="2200" dirty="0" err="1"/>
              <a:t>DocumentRoot</a:t>
            </a:r>
            <a:r>
              <a:rPr lang="en-US" sz="2200" dirty="0"/>
              <a:t> </a:t>
            </a:r>
            <a:r>
              <a:rPr lang="bg-BG" sz="2200" dirty="0"/>
              <a:t>се посочва папката </a:t>
            </a:r>
            <a:r>
              <a:rPr lang="en-US" sz="2200" dirty="0"/>
              <a:t>public:</a:t>
            </a:r>
            <a:endParaRPr lang="bg-BG" sz="22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VirtualHost</a:t>
            </a:r>
            <a:r>
              <a:rPr lang="en-US" sz="2200" dirty="0"/>
              <a:t> 127.0.0.2:80&gt;</a:t>
            </a:r>
            <a:endParaRPr lang="bg-BG" sz="2200" dirty="0"/>
          </a:p>
          <a:p>
            <a:pPr marL="0" indent="0">
              <a:buNone/>
            </a:pPr>
            <a:r>
              <a:rPr lang="en-US" sz="2200" dirty="0" err="1"/>
              <a:t>ServerName</a:t>
            </a:r>
            <a:r>
              <a:rPr lang="en-US" sz="2200" dirty="0"/>
              <a:t> </a:t>
            </a:r>
            <a:r>
              <a:rPr lang="en-US" sz="2200" dirty="0" err="1"/>
              <a:t>myfirst.lara</a:t>
            </a:r>
            <a:endParaRPr lang="bg-BG" sz="2200" dirty="0"/>
          </a:p>
          <a:p>
            <a:pPr marL="0" indent="0">
              <a:buNone/>
            </a:pPr>
            <a:r>
              <a:rPr lang="en-US" sz="2200" dirty="0" err="1"/>
              <a:t>DocumentRoot</a:t>
            </a:r>
            <a:r>
              <a:rPr lang="en-US" sz="2200" dirty="0"/>
              <a:t> "c:/XAMPP/htdocs/first/public"</a:t>
            </a:r>
            <a:endParaRPr lang="bg-BG" sz="2200" dirty="0"/>
          </a:p>
          <a:p>
            <a:pPr marL="0" indent="0">
              <a:buNone/>
            </a:pPr>
            <a:r>
              <a:rPr lang="en-US" sz="2200" dirty="0" err="1"/>
              <a:t>DirectoryIndex</a:t>
            </a:r>
            <a:r>
              <a:rPr lang="en-US" sz="2200" dirty="0"/>
              <a:t> </a:t>
            </a:r>
            <a:r>
              <a:rPr lang="en-US" sz="2200" dirty="0" err="1"/>
              <a:t>index.php</a:t>
            </a:r>
            <a:endParaRPr lang="bg-BG" sz="2200" dirty="0"/>
          </a:p>
          <a:p>
            <a:pPr marL="0" indent="0">
              <a:buNone/>
            </a:pPr>
            <a:r>
              <a:rPr lang="en-US" sz="2200" dirty="0"/>
              <a:t>&lt;/</a:t>
            </a:r>
            <a:r>
              <a:rPr lang="en-US" sz="2200" dirty="0" err="1"/>
              <a:t>VirtualHost</a:t>
            </a:r>
            <a:r>
              <a:rPr lang="en-US" sz="2200" dirty="0"/>
              <a:t>&gt;</a:t>
            </a:r>
          </a:p>
          <a:p>
            <a:r>
              <a:rPr lang="bg-BG" sz="2200" dirty="0" err="1"/>
              <a:t>Рестартране</a:t>
            </a:r>
            <a:r>
              <a:rPr lang="bg-BG" sz="2200" dirty="0"/>
              <a:t> на </a:t>
            </a:r>
            <a:r>
              <a:rPr lang="en-US" sz="2200" dirty="0"/>
              <a:t>Apache</a:t>
            </a:r>
            <a:endParaRPr lang="bg-BG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Стъпка 4 Виртуален хост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Задаване на ключ:</a:t>
            </a:r>
          </a:p>
          <a:p>
            <a:pPr marL="0" indent="0">
              <a:buNone/>
            </a:pPr>
            <a:r>
              <a:rPr lang="bg-BG" dirty="0"/>
              <a:t>Ако проектът е инсталиран чрез </a:t>
            </a:r>
            <a:r>
              <a:rPr lang="en-US" dirty="0"/>
              <a:t>Composer </a:t>
            </a:r>
            <a:r>
              <a:rPr lang="bg-BG" dirty="0"/>
              <a:t>или </a:t>
            </a:r>
            <a:r>
              <a:rPr lang="en-US" dirty="0"/>
              <a:t>Laravel</a:t>
            </a:r>
            <a:r>
              <a:rPr lang="bg-BG" dirty="0"/>
              <a:t>, то е била използвана командата </a:t>
            </a:r>
            <a:r>
              <a:rPr lang="en-US" dirty="0"/>
              <a:t>artisan </a:t>
            </a:r>
            <a:r>
              <a:rPr lang="en-US" dirty="0" err="1"/>
              <a:t>key:generate</a:t>
            </a:r>
            <a:r>
              <a:rPr lang="en-US" dirty="0"/>
              <a:t> </a:t>
            </a:r>
            <a:r>
              <a:rPr lang="bg-BG" dirty="0"/>
              <a:t>за създаване на ключ с размер 32 символа за приложението. Записан е във файла </a:t>
            </a:r>
            <a:r>
              <a:rPr lang="en-US" dirty="0"/>
              <a:t>.env</a:t>
            </a:r>
            <a:r>
              <a:rPr lang="bg-BG" dirty="0"/>
              <a:t> (ако все още съществува файл </a:t>
            </a:r>
            <a:r>
              <a:rPr lang="en-US" dirty="0"/>
              <a:t>.</a:t>
            </a:r>
            <a:r>
              <a:rPr lang="en-US" dirty="0" err="1"/>
              <a:t>env.example</a:t>
            </a:r>
            <a:r>
              <a:rPr lang="en-US" dirty="0"/>
              <a:t> </a:t>
            </a:r>
            <a:r>
              <a:rPr lang="bg-BG" dirty="0"/>
              <a:t>то той трябва да бъде преименуван на </a:t>
            </a:r>
            <a:r>
              <a:rPr lang="en-US" dirty="0"/>
              <a:t>.env)</a:t>
            </a:r>
            <a:r>
              <a:rPr lang="bg-BG" dirty="0"/>
              <a:t>. Ако не е зададена стойност на този ключ сесиите и всякаква друга криптирана информация ще бъде уязвима.</a:t>
            </a:r>
          </a:p>
          <a:p>
            <a:pPr marL="0" indent="0">
              <a:buNone/>
            </a:pP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Инсталиране. Проверки и настройки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1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 файла </a:t>
            </a:r>
            <a:r>
              <a:rPr lang="bg-BG" dirty="0" err="1"/>
              <a:t>config</a:t>
            </a:r>
            <a:r>
              <a:rPr lang="bg-BG" dirty="0"/>
              <a:t>/</a:t>
            </a:r>
            <a:r>
              <a:rPr lang="bg-BG" dirty="0" err="1"/>
              <a:t>app.php</a:t>
            </a:r>
            <a:r>
              <a:rPr lang="bg-BG" dirty="0"/>
              <a:t> се съхраняват допълнителни конфигурации като </a:t>
            </a:r>
            <a:r>
              <a:rPr lang="en-US" dirty="0" err="1"/>
              <a:t>timezone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locale. </a:t>
            </a:r>
            <a:r>
              <a:rPr lang="bg-BG" dirty="0"/>
              <a:t>Активиране на показването на грешки на екран:</a:t>
            </a:r>
          </a:p>
          <a:p>
            <a:r>
              <a:rPr lang="bg-BG" dirty="0"/>
              <a:t>'</a:t>
            </a:r>
            <a:r>
              <a:rPr lang="bg-BG" dirty="0" err="1"/>
              <a:t>debug</a:t>
            </a:r>
            <a:r>
              <a:rPr lang="bg-BG" dirty="0"/>
              <a:t>' =&gt; </a:t>
            </a:r>
            <a:r>
              <a:rPr lang="bg-BG" dirty="0" err="1"/>
              <a:t>env</a:t>
            </a:r>
            <a:r>
              <a:rPr lang="bg-BG" dirty="0"/>
              <a:t>('APP_DEBUG', </a:t>
            </a:r>
            <a:r>
              <a:rPr lang="bg-BG" dirty="0" err="1"/>
              <a:t>true</a:t>
            </a:r>
            <a:r>
              <a:rPr lang="bg-BG" dirty="0"/>
              <a:t>),</a:t>
            </a:r>
          </a:p>
          <a:p>
            <a:r>
              <a:rPr lang="bg-BG" dirty="0"/>
              <a:t>Задаване адреса на папката</a:t>
            </a:r>
          </a:p>
          <a:p>
            <a:r>
              <a:rPr lang="bg-BG" dirty="0"/>
              <a:t>'</a:t>
            </a:r>
            <a:r>
              <a:rPr lang="bg-BG" dirty="0" err="1"/>
              <a:t>url</a:t>
            </a:r>
            <a:r>
              <a:rPr lang="bg-BG" dirty="0"/>
              <a:t>' =&gt; </a:t>
            </a:r>
            <a:r>
              <a:rPr lang="bg-BG" dirty="0" err="1"/>
              <a:t>env</a:t>
            </a:r>
            <a:r>
              <a:rPr lang="bg-BG" dirty="0"/>
              <a:t>('APP_URL', 'http://localhost/first'),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Инсталиране. Проверки и настройки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200" dirty="0"/>
              <a:t>Ако трябва потребителите да НЕ достъпват приложението се използва командата</a:t>
            </a:r>
          </a:p>
          <a:p>
            <a:pPr marL="0" indent="0">
              <a:buNone/>
            </a:pPr>
            <a:r>
              <a:rPr lang="bg-BG" sz="2200" dirty="0" err="1"/>
              <a:t>php</a:t>
            </a:r>
            <a:r>
              <a:rPr lang="bg-BG" sz="2200" dirty="0"/>
              <a:t> </a:t>
            </a:r>
            <a:r>
              <a:rPr lang="bg-BG" sz="2200" dirty="0" err="1"/>
              <a:t>artisan</a:t>
            </a:r>
            <a:r>
              <a:rPr lang="bg-BG" sz="2200" dirty="0"/>
              <a:t> </a:t>
            </a:r>
            <a:r>
              <a:rPr lang="bg-BG" sz="2200" dirty="0" err="1"/>
              <a:t>down</a:t>
            </a:r>
            <a:endParaRPr lang="bg-BG" sz="2200" dirty="0"/>
          </a:p>
          <a:p>
            <a:r>
              <a:rPr lang="bg-BG" sz="2200" dirty="0"/>
              <a:t>Която прави нужните промени, за да спре достъпа на всички и да изведе на екран </a:t>
            </a:r>
          </a:p>
          <a:p>
            <a:pPr marL="0" indent="0">
              <a:buNone/>
            </a:pPr>
            <a:r>
              <a:rPr lang="en-US" sz="2200" dirty="0"/>
              <a:t>Sorry, we are doing some maintenance. Please check back soon.</a:t>
            </a:r>
            <a:endParaRPr lang="bg-BG" sz="2200" dirty="0"/>
          </a:p>
          <a:p>
            <a:r>
              <a:rPr lang="bg-BG" sz="2200" dirty="0" err="1"/>
              <a:t>php</a:t>
            </a:r>
            <a:r>
              <a:rPr lang="bg-BG" sz="2200" dirty="0"/>
              <a:t> </a:t>
            </a:r>
            <a:r>
              <a:rPr lang="bg-BG" sz="2200" dirty="0" err="1"/>
              <a:t>artisan</a:t>
            </a:r>
            <a:r>
              <a:rPr lang="bg-BG" sz="2200" dirty="0"/>
              <a:t> </a:t>
            </a:r>
            <a:r>
              <a:rPr lang="en-US" sz="2200" dirty="0"/>
              <a:t>up</a:t>
            </a:r>
            <a:r>
              <a:rPr lang="bg-BG" sz="2200" dirty="0"/>
              <a:t> - Връща приложението онлайн</a:t>
            </a:r>
            <a:r>
              <a:rPr lang="en-US" sz="2200" dirty="0"/>
              <a:t>.</a:t>
            </a:r>
            <a:endParaRPr lang="bg-BG" sz="2200" dirty="0"/>
          </a:p>
          <a:p>
            <a:r>
              <a:rPr lang="bg-BG" sz="2200" dirty="0"/>
              <a:t>За да може да се използва </a:t>
            </a:r>
            <a:r>
              <a:rPr lang="en-US" sz="2200" dirty="0"/>
              <a:t>Artisan </a:t>
            </a:r>
            <a:r>
              <a:rPr lang="bg-BG" sz="2200" dirty="0"/>
              <a:t>е необходимо да се зададе за променливата </a:t>
            </a:r>
            <a:r>
              <a:rPr lang="en-US" sz="2200" dirty="0"/>
              <a:t>URL</a:t>
            </a:r>
            <a:r>
              <a:rPr lang="bg-BG" sz="2200" dirty="0"/>
              <a:t> правилен път до папката!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bg-BG" dirty="0"/>
              <a:t>Инсталиране. Проверки и настройки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1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- </a:t>
            </a:r>
            <a:r>
              <a:rPr lang="bg-BG" dirty="0"/>
              <a:t>основни класове и инструменти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Laravel </a:t>
            </a:r>
            <a:r>
              <a:rPr lang="bg-BG" dirty="0"/>
              <a:t>осигурява инструменти за взаимодействие с бази от данни, чрез класа </a:t>
            </a:r>
            <a:r>
              <a:rPr lang="en-US" dirty="0">
                <a:solidFill>
                  <a:srgbClr val="00B050"/>
                </a:solidFill>
              </a:rPr>
              <a:t>Eloquent</a:t>
            </a:r>
            <a:r>
              <a:rPr lang="bg-BG" dirty="0"/>
              <a:t> - създава, извлича, обновява и изтрива информация от БД без да е необходимо да се напише дори един ред </a:t>
            </a:r>
            <a:r>
              <a:rPr lang="en-US" dirty="0"/>
              <a:t>SQL </a:t>
            </a:r>
            <a:r>
              <a:rPr lang="bg-BG" dirty="0"/>
              <a:t>код. В допълнение </a:t>
            </a:r>
            <a:r>
              <a:rPr lang="en-US" dirty="0">
                <a:solidFill>
                  <a:srgbClr val="00B050"/>
                </a:solidFill>
              </a:rPr>
              <a:t>Eloquent</a:t>
            </a:r>
            <a:r>
              <a:rPr lang="en-US" dirty="0"/>
              <a:t> </a:t>
            </a:r>
            <a:r>
              <a:rPr lang="bg-BG" dirty="0"/>
              <a:t>управлява връзките между таблиците и може автоматично да реализира </a:t>
            </a:r>
            <a:r>
              <a:rPr lang="bg-BG" dirty="0" err="1"/>
              <a:t>странициране</a:t>
            </a:r>
            <a:r>
              <a:rPr lang="bg-BG" dirty="0"/>
              <a:t> на резултатите.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bg-BG" dirty="0"/>
              <a:t>идея, основни понятия</a:t>
            </a:r>
          </a:p>
          <a:p>
            <a:r>
              <a:rPr lang="en-US" dirty="0"/>
              <a:t>Laravel</a:t>
            </a:r>
          </a:p>
          <a:p>
            <a:r>
              <a:rPr lang="bg-BG" dirty="0"/>
              <a:t>Инсталиране</a:t>
            </a:r>
          </a:p>
          <a:p>
            <a:r>
              <a:rPr lang="bg-BG" dirty="0"/>
              <a:t>Допълнителни инструменти</a:t>
            </a:r>
          </a:p>
          <a:p>
            <a:r>
              <a:rPr lang="bg-BG" dirty="0"/>
              <a:t>Структура на директориите</a:t>
            </a:r>
          </a:p>
          <a:p>
            <a:r>
              <a:rPr lang="bg-BG" dirty="0"/>
              <a:t>Система за шаблони – </a:t>
            </a:r>
            <a:r>
              <a:rPr lang="en-US" dirty="0"/>
              <a:t>Blade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4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- </a:t>
            </a:r>
            <a:r>
              <a:rPr lang="bg-BG" dirty="0"/>
              <a:t>основни класове и инструменти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bg-BG" dirty="0"/>
              <a:t>съдържа интерфейс от тип команден ред с име </a:t>
            </a:r>
            <a:r>
              <a:rPr lang="en-US" dirty="0">
                <a:solidFill>
                  <a:srgbClr val="00B050"/>
                </a:solidFill>
              </a:rPr>
              <a:t>Artisan</a:t>
            </a:r>
            <a:r>
              <a:rPr lang="en-US" dirty="0"/>
              <a:t>. </a:t>
            </a:r>
            <a:r>
              <a:rPr lang="bg-BG" dirty="0"/>
              <a:t>Чрез него разработчиците комуникират с приложението и активират миграции, тестове, предварително зададен списък със задачи.</a:t>
            </a:r>
          </a:p>
          <a:p>
            <a:r>
              <a:rPr lang="en-US" dirty="0"/>
              <a:t> </a:t>
            </a:r>
            <a:r>
              <a:rPr lang="bg-BG" dirty="0"/>
              <a:t>Управлението на линковете на сайта се извършва чрез </a:t>
            </a:r>
            <a:r>
              <a:rPr lang="bg-BG" dirty="0" err="1"/>
              <a:t>т.нар</a:t>
            </a:r>
            <a:r>
              <a:rPr lang="bg-BG" dirty="0"/>
              <a:t> </a:t>
            </a:r>
            <a:r>
              <a:rPr lang="bg-BG" dirty="0" err="1">
                <a:solidFill>
                  <a:srgbClr val="00B050"/>
                </a:solidFill>
              </a:rPr>
              <a:t>рутиране</a:t>
            </a:r>
            <a:r>
              <a:rPr lang="bg-BG" dirty="0"/>
              <a:t> (</a:t>
            </a:r>
            <a:r>
              <a:rPr lang="bg-BG" dirty="0" err="1"/>
              <a:t>маршрутизиране</a:t>
            </a:r>
            <a:r>
              <a:rPr lang="bg-BG" dirty="0"/>
              <a:t>). Линковете могат да бъдат създавани като се използва вградения </a:t>
            </a:r>
            <a:r>
              <a:rPr lang="en-US" dirty="0"/>
              <a:t>HTML </a:t>
            </a:r>
            <a:r>
              <a:rPr lang="bg-BG" dirty="0"/>
              <a:t>помощник, като ще се обновяват автоматично</a:t>
            </a:r>
          </a:p>
          <a:p>
            <a:r>
              <a:rPr lang="bg-BG" dirty="0"/>
              <a:t>Изгледите се управляват чрез класа (системата за шаблони) </a:t>
            </a:r>
            <a:r>
              <a:rPr lang="en-US" dirty="0">
                <a:solidFill>
                  <a:srgbClr val="00B050"/>
                </a:solidFill>
              </a:rPr>
              <a:t>Blade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48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Laravel - </a:t>
            </a:r>
            <a:r>
              <a:rPr lang="bg-BG" dirty="0"/>
              <a:t>структура на директориите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bg-BG" dirty="0" err="1"/>
              <a:t>Config</a:t>
            </a:r>
            <a:r>
              <a:rPr lang="bg-BG" dirty="0"/>
              <a:t> - съдържа файлове с конфигурация на приложението. Имената с </a:t>
            </a:r>
            <a:r>
              <a:rPr lang="bg-BG" dirty="0" err="1"/>
              <a:t>говорящи</a:t>
            </a:r>
            <a:endParaRPr lang="bg-BG" dirty="0"/>
          </a:p>
          <a:p>
            <a:r>
              <a:rPr lang="bg-BG" dirty="0" err="1"/>
              <a:t>Database</a:t>
            </a:r>
            <a:r>
              <a:rPr lang="bg-BG" dirty="0"/>
              <a:t> - съдържа миграциите на БД (ако искат да </a:t>
            </a:r>
            <a:r>
              <a:rPr lang="bg-BG" dirty="0" err="1"/>
              <a:t>дефинирата</a:t>
            </a:r>
            <a:r>
              <a:rPr lang="bg-BG" dirty="0"/>
              <a:t> базата като класове)</a:t>
            </a:r>
          </a:p>
          <a:p>
            <a:r>
              <a:rPr lang="bg-BG" dirty="0" err="1"/>
              <a:t>Public</a:t>
            </a:r>
            <a:r>
              <a:rPr lang="bg-BG" dirty="0"/>
              <a:t> - тук е файлът </a:t>
            </a:r>
            <a:r>
              <a:rPr lang="bg-BG" dirty="0" err="1"/>
              <a:t>index.php</a:t>
            </a:r>
            <a:r>
              <a:rPr lang="bg-BG" dirty="0"/>
              <a:t> . Съдържа и активи като снимки, </a:t>
            </a:r>
            <a:r>
              <a:rPr lang="bg-BG" dirty="0" err="1"/>
              <a:t>js</a:t>
            </a:r>
            <a:r>
              <a:rPr lang="bg-BG" dirty="0"/>
              <a:t>, CSS</a:t>
            </a:r>
          </a:p>
          <a:p>
            <a:r>
              <a:rPr lang="bg-BG" dirty="0" err="1"/>
              <a:t>Resources</a:t>
            </a:r>
            <a:r>
              <a:rPr lang="bg-BG" dirty="0"/>
              <a:t> - съдържа изгледите</a:t>
            </a:r>
          </a:p>
        </p:txBody>
      </p:sp>
    </p:spTree>
    <p:extLst>
      <p:ext uri="{BB962C8B-B14F-4D97-AF65-F5344CB8AC3E}">
        <p14:creationId xmlns:p14="http://schemas.microsoft.com/office/powerpoint/2010/main" val="14205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Laravel - </a:t>
            </a:r>
            <a:r>
              <a:rPr lang="bg-BG" dirty="0"/>
              <a:t>структура на директориите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bg-BG" dirty="0" err="1"/>
              <a:t>Routes</a:t>
            </a:r>
            <a:r>
              <a:rPr lang="bg-BG" dirty="0"/>
              <a:t> - съдържа маршрутите - линковете на сайта. Ако се използват сесии, бисквитки и е нужна защита от CSRF се използва </a:t>
            </a:r>
            <a:r>
              <a:rPr lang="bg-BG" dirty="0" err="1"/>
              <a:t>web.php</a:t>
            </a:r>
            <a:endParaRPr lang="bg-BG" dirty="0"/>
          </a:p>
          <a:p>
            <a:r>
              <a:rPr lang="bg-BG" dirty="0" err="1"/>
              <a:t>Storage</a:t>
            </a:r>
            <a:r>
              <a:rPr lang="bg-BG" dirty="0"/>
              <a:t> - съдържа компилираните изгледи</a:t>
            </a:r>
          </a:p>
          <a:p>
            <a:r>
              <a:rPr lang="bg-BG" dirty="0" err="1"/>
              <a:t>Tests</a:t>
            </a:r>
            <a:r>
              <a:rPr lang="bg-BG" dirty="0"/>
              <a:t> - съдържа тестовете дефинирани от програмиста</a:t>
            </a:r>
          </a:p>
          <a:p>
            <a:r>
              <a:rPr lang="bg-BG" dirty="0"/>
              <a:t>APP - Съдържа основния код на приложението</a:t>
            </a:r>
          </a:p>
          <a:p>
            <a:r>
              <a:rPr lang="bg-BG" dirty="0"/>
              <a:t> </a:t>
            </a:r>
            <a:r>
              <a:rPr lang="bg-BG" dirty="0" err="1"/>
              <a:t>http</a:t>
            </a:r>
            <a:r>
              <a:rPr lang="bg-BG" dirty="0"/>
              <a:t> - в тази папка се записва кода за почти всички заявки изпращани от потребителите към приложението. Съдържа контролерите и </a:t>
            </a:r>
            <a:r>
              <a:rPr lang="bg-BG" dirty="0" err="1"/>
              <a:t>middleware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451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система за шаблони </a:t>
            </a:r>
            <a:r>
              <a:rPr lang="en-US" dirty="0"/>
              <a:t>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Наследяване</a:t>
            </a:r>
            <a:r>
              <a:rPr lang="ru-RU" dirty="0">
                <a:solidFill>
                  <a:srgbClr val="00B050"/>
                </a:solidFill>
              </a:rPr>
              <a:t> , секции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@</a:t>
            </a:r>
            <a:r>
              <a:rPr lang="ru-RU" dirty="0" err="1">
                <a:solidFill>
                  <a:srgbClr val="00B050"/>
                </a:solidFill>
              </a:rPr>
              <a:t>yield</a:t>
            </a:r>
            <a:r>
              <a:rPr lang="ru-RU" dirty="0">
                <a:solidFill>
                  <a:srgbClr val="00B050"/>
                </a:solidFill>
              </a:rPr>
              <a:t> – </a:t>
            </a:r>
            <a:r>
              <a:rPr lang="ru-RU" dirty="0" err="1">
                <a:solidFill>
                  <a:srgbClr val="00B050"/>
                </a:solidFill>
              </a:rPr>
              <a:t>показва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съдържанието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@</a:t>
            </a:r>
            <a:r>
              <a:rPr lang="ru-RU" dirty="0" err="1">
                <a:solidFill>
                  <a:srgbClr val="00B050"/>
                </a:solidFill>
              </a:rPr>
              <a:t>section</a:t>
            </a:r>
            <a:r>
              <a:rPr lang="ru-RU" dirty="0">
                <a:solidFill>
                  <a:srgbClr val="00B050"/>
                </a:solidFill>
              </a:rPr>
              <a:t> – </a:t>
            </a:r>
            <a:r>
              <a:rPr lang="ru-RU" dirty="0" err="1">
                <a:solidFill>
                  <a:srgbClr val="00B050"/>
                </a:solidFill>
              </a:rPr>
              <a:t>дефинира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съдържанието</a:t>
            </a:r>
            <a:r>
              <a:rPr lang="ru-RU" dirty="0">
                <a:solidFill>
                  <a:srgbClr val="00B050"/>
                </a:solidFill>
              </a:rPr>
              <a:t> на секция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система за шаблони </a:t>
            </a:r>
            <a:r>
              <a:rPr lang="en-US" dirty="0"/>
              <a:t>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Файл</a:t>
            </a:r>
            <a:r>
              <a:rPr lang="en-US" sz="1800" dirty="0">
                <a:solidFill>
                  <a:srgbClr val="00B050"/>
                </a:solidFill>
              </a:rPr>
              <a:t> - resources/views/layouts/</a:t>
            </a:r>
            <a:r>
              <a:rPr lang="en-US" sz="1800" dirty="0" err="1">
                <a:solidFill>
                  <a:srgbClr val="00B050"/>
                </a:solidFill>
              </a:rPr>
              <a:t>app.blade.php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&lt;head&gt;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&lt;title&gt;App Name - @yield('title')&lt;/title&gt;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&lt;/head&gt;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&lt;body&gt;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@section('sidebar')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This is the master sidebar.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@show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&lt;div class="container"&gt;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@yield('content')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&lt;/div&gt;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6130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система за шаблони </a:t>
            </a:r>
            <a:r>
              <a:rPr lang="en-US" dirty="0"/>
              <a:t>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Файл</a:t>
            </a:r>
            <a:r>
              <a:rPr lang="en-US" sz="1800" dirty="0">
                <a:solidFill>
                  <a:srgbClr val="00B050"/>
                </a:solidFill>
              </a:rPr>
              <a:t> resources/views/</a:t>
            </a:r>
            <a:r>
              <a:rPr lang="en-US" sz="1800" dirty="0" err="1">
                <a:solidFill>
                  <a:srgbClr val="00B050"/>
                </a:solidFill>
              </a:rPr>
              <a:t>child.blade.php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@extends('</a:t>
            </a:r>
            <a:r>
              <a:rPr lang="en-US" sz="1800" dirty="0" err="1">
                <a:solidFill>
                  <a:srgbClr val="00B050"/>
                </a:solidFill>
              </a:rPr>
              <a:t>layouts.app</a:t>
            </a:r>
            <a:r>
              <a:rPr lang="en-US" sz="1800" dirty="0">
                <a:solidFill>
                  <a:srgbClr val="00B050"/>
                </a:solidFill>
              </a:rPr>
              <a:t>')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@section('title', 'Page Title')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@section('sidebar')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@parent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&lt;p&gt;This is appended to the master sidebar.&lt;/p&gt;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endsection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@section('content')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&lt;p&gt;This is my body content.&lt;/p&gt;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endsection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Blade. If, switch, foreach..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@if (count($records) === 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I have one record!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@elseif (count($records) &gt; 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I have multiple records!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@else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I don't have any records!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@endif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2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Blade. If, switch, foreach..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@unless (Auth::check())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You are not signed in.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endunless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isset</a:t>
            </a:r>
            <a:r>
              <a:rPr lang="en-US" sz="2200" dirty="0">
                <a:solidFill>
                  <a:srgbClr val="00B050"/>
                </a:solidFill>
              </a:rPr>
              <a:t>($records)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// $records is defined and is not null...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endisset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@empty($records)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// $records is "empty"...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endempty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858000" cy="487362"/>
          </a:xfrm>
        </p:spPr>
        <p:txBody>
          <a:bodyPr/>
          <a:lstStyle/>
          <a:p>
            <a:r>
              <a:rPr lang="en-US" dirty="0"/>
              <a:t>Blade. </a:t>
            </a:r>
            <a:r>
              <a:rPr lang="bg-BG" dirty="0"/>
              <a:t>Проверка за </a:t>
            </a:r>
            <a:r>
              <a:rPr lang="bg-BG" dirty="0" err="1"/>
              <a:t>автентикация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@auth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// The user is authenticated...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endauth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@guest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// The user is not authenticated...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@</a:t>
            </a:r>
            <a:r>
              <a:rPr lang="en-US" sz="2200" dirty="0" err="1">
                <a:solidFill>
                  <a:srgbClr val="00B050"/>
                </a:solidFill>
              </a:rPr>
              <a:t>endguest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77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@switch($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@case(1)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First case...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@break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@case(2)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Second case...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@break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@default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Default case...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@</a:t>
            </a:r>
            <a:r>
              <a:rPr lang="en-US" sz="2000" dirty="0" err="1">
                <a:solidFill>
                  <a:srgbClr val="00B050"/>
                </a:solidFill>
              </a:rPr>
              <a:t>endswitch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487362"/>
          </a:xfrm>
        </p:spPr>
        <p:txBody>
          <a:bodyPr/>
          <a:lstStyle/>
          <a:p>
            <a:r>
              <a:rPr lang="bg-BG" dirty="0"/>
              <a:t>Уеб сайт без система за шаблони и </a:t>
            </a:r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 проекта много трудно могат да работят едновременно специалисти по програмиране и дизайн, защото ще се наложи да работят с един и същ файл.</a:t>
            </a:r>
          </a:p>
          <a:p>
            <a:r>
              <a:rPr lang="bg-BG" dirty="0"/>
              <a:t>В проекта ще има много файлове, които използват един и същи код, но копиран на няколко места (например меню).</a:t>
            </a:r>
          </a:p>
          <a:p>
            <a:r>
              <a:rPr lang="bg-BG" dirty="0"/>
              <a:t>При необходимост от промяна на приложението горните два фактора водят до забавяне на промените, както и да създаване на трудно четим код, наричан „спагети код“. </a:t>
            </a:r>
          </a:p>
        </p:txBody>
      </p:sp>
    </p:spTree>
    <p:extLst>
      <p:ext uri="{BB962C8B-B14F-4D97-AF65-F5344CB8AC3E}">
        <p14:creationId xmlns:p14="http://schemas.microsoft.com/office/powerpoint/2010/main" val="94553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@for ($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 = 0; $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 &lt; 10; $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The current value is {{ $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 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@foreach ($users as $user)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&lt;p&gt;This is user {{ $user-&gt;id }}&lt;/p&gt;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endforeach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forelse</a:t>
            </a:r>
            <a:r>
              <a:rPr lang="en-US" sz="1800" dirty="0">
                <a:solidFill>
                  <a:srgbClr val="00B050"/>
                </a:solidFill>
              </a:rPr>
              <a:t> ($users as $user)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&lt;li&gt;{{ $user-&gt;name }}&lt;/li&gt;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&lt;p&gt;No users&lt;/p&gt;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endforelse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30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@while (true)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&lt;p&gt;I'm looping forever.&lt;/p&gt;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endwhile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B050"/>
                </a:solidFill>
              </a:rPr>
              <a:t>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@foreach ($users as $user)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@if ($user-&gt;type ==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@continue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@endif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&lt;li&gt;{{ $user-&gt;name }}&lt;/li&gt;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@if ($user-&gt;number == 5)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@break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@endif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endforeach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@foreach ($users as $user)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@continue($user-&gt;type == 1)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&lt;li&gt;{{ $user-&gt;name }}&lt;/li&gt;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@break($user-&gt;number == 5)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endforeach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5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@foreach ($users as $user)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@if ($loop-&gt;first)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This is the first iteration.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@endif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@if ($loop-&gt;last)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This is the last iteration.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@endif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&lt;p&gt;This is user {{ $user-&gt;id }}&lt;/p&gt;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@</a:t>
            </a:r>
            <a:r>
              <a:rPr lang="en-US" sz="1800" dirty="0" err="1">
                <a:solidFill>
                  <a:srgbClr val="00B050"/>
                </a:solidFill>
              </a:rPr>
              <a:t>endforeach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 err="1"/>
              <a:t>рислойна</a:t>
            </a:r>
            <a:r>
              <a:rPr lang="en-US" dirty="0"/>
              <a:t> </a:t>
            </a:r>
            <a:r>
              <a:rPr lang="en-US" dirty="0" err="1"/>
              <a:t>архитектура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И</a:t>
            </a:r>
            <a:r>
              <a:rPr lang="en-US" dirty="0" err="1"/>
              <a:t>нтерфейсът</a:t>
            </a:r>
            <a:r>
              <a:rPr lang="en-US" dirty="0"/>
              <a:t>, </a:t>
            </a:r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логиката</a:t>
            </a:r>
            <a:r>
              <a:rPr lang="en-US" dirty="0"/>
              <a:t> и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последователни</a:t>
            </a:r>
            <a:r>
              <a:rPr lang="en-US" dirty="0"/>
              <a:t> </a:t>
            </a:r>
            <a:r>
              <a:rPr lang="en-US" dirty="0" err="1"/>
              <a:t>нива</a:t>
            </a:r>
            <a:r>
              <a:rPr lang="en-US" dirty="0"/>
              <a:t> в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информацията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движи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линеен</a:t>
            </a:r>
            <a:r>
              <a:rPr lang="en-US" dirty="0"/>
              <a:t> </a:t>
            </a:r>
            <a:r>
              <a:rPr lang="en-US" dirty="0" err="1"/>
              <a:t>принцип</a:t>
            </a:r>
            <a:r>
              <a:rPr lang="en-US" dirty="0"/>
              <a:t>.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Отделянето на съставните части на приложението помага за реализиране на децентрализирано разработване, разделяне на проекта на по-обозрими части, както и реализиране на сценарий в който в зависимост от потребителя се определя различна логика и интерфейс на приложението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7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(model-view-controller) е </a:t>
            </a:r>
            <a:r>
              <a:rPr lang="en-US" dirty="0" err="1"/>
              <a:t>архитектурен</a:t>
            </a:r>
            <a:r>
              <a:rPr lang="en-US" dirty="0"/>
              <a:t> </a:t>
            </a:r>
            <a:r>
              <a:rPr lang="en-US" dirty="0" err="1"/>
              <a:t>шаблон</a:t>
            </a:r>
            <a:r>
              <a:rPr lang="en-US" dirty="0"/>
              <a:t> </a:t>
            </a:r>
            <a:r>
              <a:rPr lang="en-US" dirty="0" err="1"/>
              <a:t>създаден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десктоп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endParaRPr lang="bg-BG" dirty="0"/>
          </a:p>
          <a:p>
            <a:r>
              <a:rPr lang="bg-BG" dirty="0"/>
              <a:t>Приложен за уеб чрез - </a:t>
            </a:r>
            <a:r>
              <a:rPr lang="en-US" dirty="0"/>
              <a:t>CodeIgniter, </a:t>
            </a:r>
            <a:r>
              <a:rPr lang="en-US" dirty="0" err="1"/>
              <a:t>Symfony</a:t>
            </a:r>
            <a:r>
              <a:rPr lang="en-US" dirty="0"/>
              <a:t>, Laravel, </a:t>
            </a:r>
            <a:r>
              <a:rPr lang="en-US" dirty="0" err="1"/>
              <a:t>CakePHP</a:t>
            </a:r>
            <a:r>
              <a:rPr lang="en-US" dirty="0"/>
              <a:t>, Zend Framework</a:t>
            </a:r>
            <a:r>
              <a:rPr lang="bg-BG" dirty="0"/>
              <a:t> и др.</a:t>
            </a:r>
          </a:p>
          <a:p>
            <a:r>
              <a:rPr lang="bg-BG" dirty="0"/>
              <a:t>Основната идея, подобно на трислойната архитектура, отново е разделяне на презентацията от логиката, като основните понятия са модел, изглед и 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123400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200" dirty="0"/>
              <a:t>Моделите представят обектите за които се отнася приложението, налагат ограничения върху данните и комуникират с базата от данни.</a:t>
            </a:r>
          </a:p>
          <a:p>
            <a:r>
              <a:rPr lang="bg-BG" sz="2200" dirty="0"/>
              <a:t>Изгледите създават потребителския интерфейс. Те съдържат предимно HTML и CSS код и често използват специфичен синтаксис (или система за шаблони).</a:t>
            </a:r>
          </a:p>
          <a:p>
            <a:r>
              <a:rPr lang="bg-BG" sz="2200" dirty="0"/>
              <a:t>Контролерът е свързващото звено между изгледа и модела. Там е записан кодът който приема потребителския вход и чрез модела обновява базата от данни, а след това приема новите данни от модела и ги изпраща на изгледа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0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предимства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Улеснено многократното използване на кода</a:t>
            </a:r>
          </a:p>
          <a:p>
            <a:r>
              <a:rPr lang="bg-BG" dirty="0" err="1"/>
              <a:t>Скалируемост</a:t>
            </a:r>
            <a:endParaRPr lang="bg-BG" dirty="0"/>
          </a:p>
          <a:p>
            <a:r>
              <a:rPr lang="bg-BG" dirty="0"/>
              <a:t>Разделяне на презентацията от логиката</a:t>
            </a:r>
          </a:p>
        </p:txBody>
      </p:sp>
    </p:spTree>
    <p:extLst>
      <p:ext uri="{BB962C8B-B14F-4D97-AF65-F5344CB8AC3E}">
        <p14:creationId xmlns:p14="http://schemas.microsoft.com/office/powerpoint/2010/main" val="158538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недостатъци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Различна реализация в работните рамки</a:t>
            </a:r>
          </a:p>
          <a:p>
            <a:r>
              <a:rPr lang="bg-BG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49228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недостатъци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E90DCD-14AE-4F20-924F-875DE4FDCE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57375"/>
            <a:ext cx="2857500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13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1729</Words>
  <Application>Microsoft Office PowerPoint</Application>
  <PresentationFormat>On-screen Show (4:3)</PresentationFormat>
  <Paragraphs>229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Tahoma</vt:lpstr>
      <vt:lpstr>Default Design</vt:lpstr>
      <vt:lpstr>PowerPoint Presentation</vt:lpstr>
      <vt:lpstr>Съдържание</vt:lpstr>
      <vt:lpstr>Уеб сайт без система за шаблони и MVC</vt:lpstr>
      <vt:lpstr>Трислойна архитектура </vt:lpstr>
      <vt:lpstr>MVC</vt:lpstr>
      <vt:lpstr>MVC</vt:lpstr>
      <vt:lpstr>MVC - предимства</vt:lpstr>
      <vt:lpstr>MVC - недостатъци</vt:lpstr>
      <vt:lpstr>MVC - недостатъци</vt:lpstr>
      <vt:lpstr>MVC - недостатъци</vt:lpstr>
      <vt:lpstr>Laravel!</vt:lpstr>
      <vt:lpstr>Инсталация. Стъпка 1</vt:lpstr>
      <vt:lpstr>Инсталация. Стъпка 2</vt:lpstr>
      <vt:lpstr>Стъпка 3 Конфигурация на хоста</vt:lpstr>
      <vt:lpstr>Стъпка 4 Виртуален хост</vt:lpstr>
      <vt:lpstr>Инсталиране. Проверки и настройки</vt:lpstr>
      <vt:lpstr>Инсталиране. Проверки и настройки</vt:lpstr>
      <vt:lpstr>Инсталиране. Проверки и настройки</vt:lpstr>
      <vt:lpstr>Laravel - основни класове и инструменти</vt:lpstr>
      <vt:lpstr>Laravel - основни класове и инструменти</vt:lpstr>
      <vt:lpstr>Laravel - структура на директориите</vt:lpstr>
      <vt:lpstr>Laravel - структура на директориите</vt:lpstr>
      <vt:lpstr>Laravel – система за шаблони Blade</vt:lpstr>
      <vt:lpstr>Laravel – система за шаблони Blade</vt:lpstr>
      <vt:lpstr>Laravel – система за шаблони Blade</vt:lpstr>
      <vt:lpstr>Blade. If, switch, foreach..</vt:lpstr>
      <vt:lpstr>Blade. If, switch, foreach..</vt:lpstr>
      <vt:lpstr>Blade. Проверка за автентикация</vt:lpstr>
      <vt:lpstr>SWITCH</vt:lpstr>
      <vt:lpstr>Цикли…</vt:lpstr>
      <vt:lpstr>Цикли…</vt:lpstr>
      <vt:lpstr>Цикли…</vt:lpstr>
      <vt:lpstr>Цикли…</vt:lpstr>
    </vt:vector>
  </TitlesOfParts>
  <Company>Qualcomm,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JohnySmith</dc:creator>
  <cp:lastModifiedBy>Иван К.</cp:lastModifiedBy>
  <cp:revision>550</cp:revision>
  <dcterms:created xsi:type="dcterms:W3CDTF">2008-09-22T17:22:42Z</dcterms:created>
  <dcterms:modified xsi:type="dcterms:W3CDTF">2018-11-02T08:01:44Z</dcterms:modified>
</cp:coreProperties>
</file>