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8" r:id="rId3"/>
    <p:sldId id="314" r:id="rId4"/>
    <p:sldId id="319" r:id="rId5"/>
    <p:sldId id="321" r:id="rId6"/>
    <p:sldId id="322" r:id="rId7"/>
    <p:sldId id="323" r:id="rId8"/>
    <p:sldId id="324" r:id="rId9"/>
    <p:sldId id="325" r:id="rId10"/>
    <p:sldId id="328" r:id="rId11"/>
    <p:sldId id="327" r:id="rId12"/>
    <p:sldId id="329" r:id="rId13"/>
    <p:sldId id="326" r:id="rId14"/>
    <p:sldId id="330" r:id="rId15"/>
    <p:sldId id="331" r:id="rId16"/>
    <p:sldId id="332" r:id="rId17"/>
    <p:sldId id="333" r:id="rId18"/>
    <p:sldId id="334" r:id="rId19"/>
    <p:sldId id="320" r:id="rId20"/>
    <p:sldId id="335" r:id="rId21"/>
    <p:sldId id="336" r:id="rId22"/>
    <p:sldId id="337" r:id="rId23"/>
    <p:sldId id="338" r:id="rId24"/>
    <p:sldId id="339" r:id="rId25"/>
    <p:sldId id="346" r:id="rId26"/>
    <p:sldId id="340" r:id="rId27"/>
    <p:sldId id="341" r:id="rId28"/>
    <p:sldId id="342" r:id="rId29"/>
    <p:sldId id="343" r:id="rId30"/>
    <p:sldId id="344" r:id="rId31"/>
    <p:sldId id="345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341"/>
    <a:srgbClr val="26788B"/>
    <a:srgbClr val="000099"/>
    <a:srgbClr val="8F0F0C"/>
    <a:srgbClr val="2678BD"/>
    <a:srgbClr val="EBC200"/>
    <a:srgbClr val="166B0E"/>
    <a:srgbClr val="29D31B"/>
    <a:srgbClr val="0009A6"/>
    <a:srgbClr val="000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83833" autoAdjust="0"/>
  </p:normalViewPr>
  <p:slideViewPr>
    <p:cSldViewPr>
      <p:cViewPr varScale="1">
        <p:scale>
          <a:sx n="72" d="100"/>
          <a:sy n="72" d="100"/>
        </p:scale>
        <p:origin x="179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8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1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_003_f_interior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4465"/>
            <a:ext cx="9144000" cy="684907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5613"/>
            <a:ext cx="39624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180092" y="606623"/>
            <a:ext cx="506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fld id="{8EE5A1D1-2C50-45C9-911C-9FAF6516CDFE}" type="slidenum"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pPr eaLnBrk="0" hangingPunct="0"/>
              <a:t>‹#›</a:t>
            </a:fld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 userDrawn="1"/>
        </p:nvSpPr>
        <p:spPr bwMode="auto">
          <a:xfrm>
            <a:off x="6477000" y="6110287"/>
            <a:ext cx="228600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Ctr="1"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bg-BG" sz="800" dirty="0">
                <a:solidFill>
                  <a:schemeClr val="bg1"/>
                </a:solidFill>
                <a:cs typeface="Tahoma" pitchFamily="34" charset="0"/>
              </a:rPr>
              <a:t>ИКОНОМИЧЕСКИ УНИВЕРСИТЕТ - ВАРНА</a:t>
            </a:r>
            <a:endParaRPr lang="en-US" sz="800" dirty="0">
              <a:solidFill>
                <a:schemeClr val="bg1"/>
              </a:solidFill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pt_003_f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5"/>
            <a:ext cx="9144000" cy="6849070"/>
          </a:xfrm>
          <a:prstGeom prst="rect">
            <a:avLst/>
          </a:prstGeom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762000" y="2079004"/>
            <a:ext cx="7620000" cy="12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ts val="3000"/>
              </a:lnSpc>
              <a:spcBef>
                <a:spcPts val="0"/>
              </a:spcBef>
            </a:pPr>
            <a:r>
              <a:rPr lang="en-US" sz="3600" dirty="0">
                <a:solidFill>
                  <a:schemeClr val="bg1"/>
                </a:solidFill>
                <a:latin typeface="Calibri" pitchFamily="34" charset="0"/>
              </a:rPr>
              <a:t>MVC </a:t>
            </a:r>
            <a:br>
              <a:rPr lang="en-US" sz="3600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pitchFamily="34" charset="0"/>
              </a:rPr>
              <a:t>Laravel Controller</a:t>
            </a:r>
            <a:br>
              <a:rPr lang="en-US" sz="3600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3600">
                <a:solidFill>
                  <a:schemeClr val="bg1"/>
                </a:solidFill>
                <a:latin typeface="Calibri" pitchFamily="34" charset="0"/>
              </a:rPr>
              <a:t>Laravel Request</a:t>
            </a:r>
            <a:endParaRPr lang="en-US" sz="3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619171" y="3429000"/>
            <a:ext cx="3762829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algn="r" eaLnBrk="1" hangingPunct="1">
              <a:lnSpc>
                <a:spcPct val="90000"/>
              </a:lnSpc>
            </a:pPr>
            <a:r>
              <a:rPr lang="bg-BG" dirty="0"/>
              <a:t>гл. ас. д-р Иван Куюмджиев</a:t>
            </a:r>
          </a:p>
          <a:p>
            <a:pPr marL="609600" indent="-609600" algn="r" eaLnBrk="1" hangingPunct="1">
              <a:lnSpc>
                <a:spcPct val="90000"/>
              </a:lnSpc>
            </a:pPr>
            <a:r>
              <a:rPr lang="bg-BG" dirty="0"/>
              <a:t>каб.510</a:t>
            </a:r>
          </a:p>
          <a:p>
            <a:pPr marL="609600" indent="-609600" algn="r" eaLnBrk="1" hangingPunct="1">
              <a:lnSpc>
                <a:spcPct val="90000"/>
              </a:lnSpc>
            </a:pPr>
            <a:r>
              <a:rPr lang="en-US" dirty="0"/>
              <a:t>ivan.ognyanov@gmail.com</a:t>
            </a:r>
            <a:endParaRPr lang="bg-BG" dirty="0"/>
          </a:p>
          <a:p>
            <a:pPr marL="609600" indent="-609600" algn="r" eaLnBrk="1" hangingPunct="1">
              <a:lnSpc>
                <a:spcPct val="90000"/>
              </a:lnSpc>
            </a:pPr>
            <a:r>
              <a:rPr lang="bg-BG" sz="1200" dirty="0"/>
              <a:t>ivan_ognyanov@ue-varna.bg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48000" y="3351212"/>
            <a:ext cx="563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6" descr="http://p0.storage.canalblog.com/07/66/388561/213648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2362200" cy="141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en-US" dirty="0"/>
              <a:t>Laravel – </a:t>
            </a:r>
            <a:r>
              <a:rPr lang="bg-BG" dirty="0"/>
              <a:t>Контролери. </a:t>
            </a:r>
            <a:r>
              <a:rPr lang="en-US" dirty="0"/>
              <a:t>Resource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Добавя се път по следния начин:</a:t>
            </a:r>
          </a:p>
          <a:p>
            <a:pPr marL="0" indent="0">
              <a:buNone/>
            </a:pPr>
            <a:endParaRPr lang="bg-BG" dirty="0"/>
          </a:p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Route::resource('users', '</a:t>
            </a:r>
            <a:r>
              <a:rPr lang="en-US" dirty="0" err="1">
                <a:solidFill>
                  <a:srgbClr val="00B050"/>
                </a:solidFill>
              </a:rPr>
              <a:t>UserController</a:t>
            </a:r>
            <a:r>
              <a:rPr lang="en-US" dirty="0">
                <a:solidFill>
                  <a:srgbClr val="00B050"/>
                </a:solidFill>
              </a:rPr>
              <a:t>');</a:t>
            </a: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34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en-US" dirty="0"/>
              <a:t>Laravel – </a:t>
            </a:r>
            <a:r>
              <a:rPr lang="bg-BG" dirty="0"/>
              <a:t>Контролери. </a:t>
            </a:r>
            <a:r>
              <a:rPr lang="en-US" dirty="0"/>
              <a:t>Resource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За автоматично създаване на контролера с предварително дефинирани методи се изпълнява:</a:t>
            </a:r>
          </a:p>
          <a:p>
            <a:pPr marL="0" indent="0">
              <a:buNone/>
            </a:pPr>
            <a:endParaRPr lang="bg-BG" dirty="0"/>
          </a:p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php artisan </a:t>
            </a:r>
            <a:r>
              <a:rPr lang="en-US" dirty="0" err="1">
                <a:solidFill>
                  <a:srgbClr val="00B050"/>
                </a:solidFill>
              </a:rPr>
              <a:t>make:controller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UserController</a:t>
            </a:r>
            <a:r>
              <a:rPr lang="en-US" dirty="0">
                <a:solidFill>
                  <a:srgbClr val="00B050"/>
                </a:solidFill>
              </a:rPr>
              <a:t> --resource</a:t>
            </a: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85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en-US" dirty="0"/>
              <a:t>Laravel – </a:t>
            </a:r>
            <a:r>
              <a:rPr lang="bg-BG" dirty="0"/>
              <a:t>Контролери. </a:t>
            </a:r>
            <a:r>
              <a:rPr lang="en-US" dirty="0"/>
              <a:t>Resource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Резултатът е контролер, който има следните методи</a:t>
            </a:r>
          </a:p>
          <a:p>
            <a:pPr marL="0" indent="0">
              <a:buNone/>
            </a:pP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bg-BG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DF0E83-88FF-40A8-9C96-5174989DC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75936"/>
              </p:ext>
            </p:extLst>
          </p:nvPr>
        </p:nvGraphicFramePr>
        <p:xfrm>
          <a:off x="1295400" y="2379821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47709165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285731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0277241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133222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 </a:t>
                      </a:r>
                      <a:r>
                        <a:rPr lang="bg-B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Метод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Действие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</a:t>
                      </a:r>
                      <a:r>
                        <a:rPr lang="bg-B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Метод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Име на пътя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3460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/users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users.index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367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/users/create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users.create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528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/users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users.store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674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/users/{$id}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users.show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59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/users/{$id}/edit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users.edit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867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PUT/PATCH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/users/{$id}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users.update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71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/users/{$id}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destroy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users.destroy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5551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09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en-US" dirty="0"/>
              <a:t>Laravel – </a:t>
            </a:r>
            <a:r>
              <a:rPr lang="bg-BG" dirty="0"/>
              <a:t>Контролери. </a:t>
            </a:r>
            <a:r>
              <a:rPr lang="en-US" dirty="0"/>
              <a:t>Resource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Контролерът има следното съдържание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namespace App\Http\Controllers;</a:t>
            </a:r>
            <a:endParaRPr lang="bg-BG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use Illuminate\Http\Request;</a:t>
            </a:r>
            <a:endParaRPr lang="bg-BG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class </a:t>
            </a:r>
            <a:r>
              <a:rPr lang="en-US" sz="1800" dirty="0" err="1">
                <a:solidFill>
                  <a:srgbClr val="00B050"/>
                </a:solidFill>
              </a:rPr>
              <a:t>UserController</a:t>
            </a:r>
            <a:r>
              <a:rPr lang="en-US" sz="1800" dirty="0">
                <a:solidFill>
                  <a:srgbClr val="00B050"/>
                </a:solidFill>
              </a:rPr>
              <a:t> extends Controller{    </a:t>
            </a:r>
            <a:endParaRPr lang="bg-BG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/**     </a:t>
            </a:r>
            <a:endParaRPr lang="bg-BG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* Display a listing of the resource.    </a:t>
            </a:r>
            <a:endParaRPr lang="bg-BG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*     </a:t>
            </a:r>
            <a:endParaRPr lang="bg-BG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* @return \Illuminate\Http\Response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*/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public function index()    {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//		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}</a:t>
            </a:r>
            <a:endParaRPr lang="bg-BG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9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en-US" dirty="0"/>
              <a:t>Laravel – </a:t>
            </a:r>
            <a:r>
              <a:rPr lang="bg-BG" dirty="0"/>
              <a:t>Контролери. </a:t>
            </a:r>
            <a:r>
              <a:rPr lang="en-US" dirty="0"/>
              <a:t>Resource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Контролерът има следното съдържание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/**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   * Show the form for creating a new resource.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  *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  * @return \Illuminate\Http\Response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   */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public function create()    {     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//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}</a:t>
            </a:r>
            <a:endParaRPr lang="bg-BG" sz="2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2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en-US" dirty="0"/>
              <a:t>Laravel – </a:t>
            </a:r>
            <a:r>
              <a:rPr lang="bg-BG" dirty="0"/>
              <a:t>Контролери. </a:t>
            </a:r>
            <a:r>
              <a:rPr lang="en-US" dirty="0"/>
              <a:t>Resource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2200" dirty="0">
                <a:solidFill>
                  <a:srgbClr val="00B050"/>
                </a:solidFill>
              </a:rPr>
              <a:t>Контролерът има следното съдържание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/**</a:t>
            </a:r>
            <a:endParaRPr lang="bg-BG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   * Store a newly created resource in storage.</a:t>
            </a:r>
            <a:endParaRPr lang="bg-BG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   *</a:t>
            </a:r>
            <a:endParaRPr lang="bg-BG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   * @param  \Illuminate\Http\Request  $request</a:t>
            </a:r>
            <a:endParaRPr lang="bg-BG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   * @return \Illuminate\Http\Response</a:t>
            </a:r>
            <a:endParaRPr lang="bg-BG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   */</a:t>
            </a:r>
            <a:endParaRPr lang="bg-BG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  public function store(Request $request)    {</a:t>
            </a:r>
            <a:endParaRPr lang="bg-BG" sz="2200" dirty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//   </a:t>
            </a:r>
            <a:endParaRPr lang="bg-BG" sz="2200" dirty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}</a:t>
            </a:r>
            <a:endParaRPr lang="bg-BG" sz="2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643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en-US" dirty="0"/>
              <a:t>Laravel – </a:t>
            </a:r>
            <a:r>
              <a:rPr lang="bg-BG" dirty="0"/>
              <a:t>Контролери. </a:t>
            </a:r>
            <a:r>
              <a:rPr lang="en-US" dirty="0"/>
              <a:t>Resource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2100" dirty="0">
                <a:solidFill>
                  <a:srgbClr val="00B050"/>
                </a:solidFill>
              </a:rPr>
              <a:t>Контролерът има следното съдържание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</a:rPr>
              <a:t> /**</a:t>
            </a:r>
            <a:endParaRPr lang="bg-BG" sz="2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</a:rPr>
              <a:t>     * Display the specified resource.</a:t>
            </a:r>
            <a:endParaRPr lang="bg-BG" sz="2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</a:rPr>
              <a:t>     * </a:t>
            </a:r>
            <a:endParaRPr lang="bg-BG" sz="2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</a:rPr>
              <a:t>    </a:t>
            </a:r>
            <a:r>
              <a:rPr lang="bg-BG" sz="2100" dirty="0">
                <a:solidFill>
                  <a:srgbClr val="00B050"/>
                </a:solidFill>
              </a:rPr>
              <a:t> </a:t>
            </a:r>
            <a:r>
              <a:rPr lang="en-US" sz="2100" dirty="0">
                <a:solidFill>
                  <a:srgbClr val="00B050"/>
                </a:solidFill>
              </a:rPr>
              <a:t>* @param  int  $id</a:t>
            </a:r>
            <a:endParaRPr lang="bg-BG" sz="2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</a:rPr>
              <a:t>     * @return \Illuminate\Http\Response </a:t>
            </a:r>
            <a:endParaRPr lang="bg-BG" sz="2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</a:rPr>
              <a:t>    */</a:t>
            </a:r>
            <a:endParaRPr lang="bg-BG" sz="2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</a:rPr>
              <a:t>    public function show(Request $request,</a:t>
            </a:r>
            <a:r>
              <a:rPr lang="bg-BG" sz="2100" dirty="0">
                <a:solidFill>
                  <a:srgbClr val="00B050"/>
                </a:solidFill>
              </a:rPr>
              <a:t> </a:t>
            </a:r>
            <a:r>
              <a:rPr lang="en-US" sz="2100" dirty="0">
                <a:solidFill>
                  <a:srgbClr val="00B050"/>
                </a:solidFill>
              </a:rPr>
              <a:t>$id)    {	</a:t>
            </a:r>
            <a:endParaRPr lang="bg-BG" sz="2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bg-BG" sz="2100" dirty="0">
                <a:solidFill>
                  <a:srgbClr val="00B050"/>
                </a:solidFill>
              </a:rPr>
              <a:t>/</a:t>
            </a:r>
            <a:r>
              <a:rPr lang="en-US" sz="2100" dirty="0">
                <a:solidFill>
                  <a:srgbClr val="00B050"/>
                </a:solidFill>
              </a:rPr>
              <a:t>/</a:t>
            </a:r>
            <a:endParaRPr lang="bg-BG" sz="2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</a:rPr>
              <a:t> }</a:t>
            </a:r>
          </a:p>
          <a:p>
            <a:pPr marL="0" indent="0">
              <a:buNone/>
            </a:pPr>
            <a:r>
              <a:rPr lang="bg-BG" sz="2100" dirty="0">
                <a:solidFill>
                  <a:srgbClr val="00B050"/>
                </a:solidFill>
              </a:rPr>
              <a:t>И т.н.</a:t>
            </a:r>
          </a:p>
        </p:txBody>
      </p:sp>
    </p:spTree>
    <p:extLst>
      <p:ext uri="{BB962C8B-B14F-4D97-AF65-F5344CB8AC3E}">
        <p14:creationId xmlns:p14="http://schemas.microsoft.com/office/powerpoint/2010/main" val="4107374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en-US" dirty="0"/>
              <a:t>Laravel – </a:t>
            </a:r>
            <a:r>
              <a:rPr lang="bg-BG" dirty="0"/>
              <a:t>Контролери. </a:t>
            </a:r>
            <a:r>
              <a:rPr lang="en-US" dirty="0"/>
              <a:t>Resource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2100" dirty="0">
                <a:solidFill>
                  <a:schemeClr val="tx2"/>
                </a:solidFill>
              </a:rPr>
              <a:t>Ако някои от пътищата трябва да бъдат именувани, може да се подадат като трети аргумент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</a:rPr>
              <a:t>Route::resource('users', '</a:t>
            </a:r>
            <a:r>
              <a:rPr lang="en-US" sz="2100" dirty="0" err="1">
                <a:solidFill>
                  <a:srgbClr val="00B050"/>
                </a:solidFill>
              </a:rPr>
              <a:t>UserController</a:t>
            </a:r>
            <a:r>
              <a:rPr lang="en-US" sz="2100" dirty="0">
                <a:solidFill>
                  <a:srgbClr val="00B050"/>
                </a:solidFill>
              </a:rPr>
              <a:t>')-&gt;names([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</a:rPr>
              <a:t>    'create' =&gt; '</a:t>
            </a:r>
            <a:r>
              <a:rPr lang="en-US" sz="2100" dirty="0" err="1">
                <a:solidFill>
                  <a:srgbClr val="00B050"/>
                </a:solidFill>
              </a:rPr>
              <a:t>users.build</a:t>
            </a:r>
            <a:r>
              <a:rPr lang="en-US" sz="2100" dirty="0">
                <a:solidFill>
                  <a:srgbClr val="00B050"/>
                </a:solidFill>
              </a:rPr>
              <a:t>'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</a:rPr>
              <a:t>]);</a:t>
            </a:r>
            <a:endParaRPr lang="bg-BG" sz="21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bg-BG" sz="2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bg-BG" sz="2100" dirty="0">
                <a:solidFill>
                  <a:schemeClr val="tx2"/>
                </a:solidFill>
              </a:rPr>
              <a:t>Ако трябва да се добавят допълнителни пътища, те се дефинират ПРЕДИ "</a:t>
            </a:r>
            <a:r>
              <a:rPr lang="en-US" sz="2100" dirty="0">
                <a:solidFill>
                  <a:schemeClr val="tx2"/>
                </a:solidFill>
              </a:rPr>
              <a:t>Route::resource"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</a:rPr>
              <a:t>Route::get('users/new', '</a:t>
            </a:r>
            <a:r>
              <a:rPr lang="en-US" sz="2100" dirty="0" err="1">
                <a:solidFill>
                  <a:srgbClr val="00B050"/>
                </a:solidFill>
              </a:rPr>
              <a:t>UserController@method</a:t>
            </a:r>
            <a:r>
              <a:rPr lang="en-US" sz="2100" dirty="0">
                <a:solidFill>
                  <a:srgbClr val="00B050"/>
                </a:solidFill>
              </a:rPr>
              <a:t>'); </a:t>
            </a:r>
            <a:endParaRPr lang="bg-BG" sz="2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53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en-US" dirty="0"/>
              <a:t>Laravel – </a:t>
            </a:r>
            <a:r>
              <a:rPr lang="bg-BG" dirty="0"/>
              <a:t>Контролери. </a:t>
            </a:r>
            <a:r>
              <a:rPr lang="en-US" dirty="0"/>
              <a:t>Resource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2100" dirty="0">
                <a:solidFill>
                  <a:schemeClr val="tx2"/>
                </a:solidFill>
              </a:rPr>
              <a:t>Възможно е едновременно да се зададат няколко пътя за такъв тип контролери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</a:rPr>
              <a:t>Route::resources([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</a:rPr>
              <a:t>    'photos' =&gt; '</a:t>
            </a:r>
            <a:r>
              <a:rPr lang="en-US" sz="2100" dirty="0" err="1">
                <a:solidFill>
                  <a:srgbClr val="00B050"/>
                </a:solidFill>
              </a:rPr>
              <a:t>PhotoController</a:t>
            </a:r>
            <a:r>
              <a:rPr lang="en-US" sz="2100" dirty="0">
                <a:solidFill>
                  <a:srgbClr val="00B050"/>
                </a:solidFill>
              </a:rPr>
              <a:t>',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</a:rPr>
              <a:t>    'posts' =&gt; '</a:t>
            </a:r>
            <a:r>
              <a:rPr lang="en-US" sz="2100" dirty="0" err="1">
                <a:solidFill>
                  <a:srgbClr val="00B050"/>
                </a:solidFill>
              </a:rPr>
              <a:t>PostController</a:t>
            </a:r>
            <a:r>
              <a:rPr lang="en-US" sz="2100" dirty="0">
                <a:solidFill>
                  <a:srgbClr val="00B050"/>
                </a:solidFill>
              </a:rPr>
              <a:t>'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509074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B43-468C-4EC8-AF95-6F2210C8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638800" cy="487362"/>
          </a:xfrm>
        </p:spPr>
        <p:txBody>
          <a:bodyPr/>
          <a:lstStyle/>
          <a:p>
            <a:r>
              <a:rPr lang="en-US" dirty="0"/>
              <a:t>Laravel. </a:t>
            </a:r>
            <a:r>
              <a:rPr lang="bg-BG" dirty="0"/>
              <a:t>Обработка на потребителски вход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4EC7-F5C2-47E7-98AE-FEAC7223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 </a:t>
            </a:r>
            <a:r>
              <a:rPr lang="ru-RU" dirty="0" err="1"/>
              <a:t>подразбиране</a:t>
            </a:r>
            <a:r>
              <a:rPr lang="ru-RU" dirty="0"/>
              <a:t> </a:t>
            </a:r>
            <a:r>
              <a:rPr lang="ru-RU" dirty="0" err="1"/>
              <a:t>Laravel</a:t>
            </a:r>
            <a:r>
              <a:rPr lang="ru-RU" dirty="0"/>
              <a:t> </a:t>
            </a:r>
            <a:r>
              <a:rPr lang="ru-RU" dirty="0" err="1"/>
              <a:t>използва</a:t>
            </a:r>
            <a:r>
              <a:rPr lang="ru-RU" dirty="0"/>
              <a:t> два </a:t>
            </a:r>
            <a:r>
              <a:rPr lang="ru-RU" dirty="0" err="1"/>
              <a:t>междинни</a:t>
            </a:r>
            <a:r>
              <a:rPr lang="ru-RU" dirty="0"/>
              <a:t> слоя за </a:t>
            </a:r>
            <a:r>
              <a:rPr lang="ru-RU" dirty="0" err="1"/>
              <a:t>почистване</a:t>
            </a:r>
            <a:r>
              <a:rPr lang="ru-RU" dirty="0"/>
              <a:t> на входа: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err="1">
                <a:solidFill>
                  <a:srgbClr val="00B050"/>
                </a:solidFill>
              </a:rPr>
              <a:t>TrimStrings</a:t>
            </a:r>
            <a:r>
              <a:rPr lang="ru-RU" dirty="0"/>
              <a:t> и </a:t>
            </a:r>
            <a:r>
              <a:rPr lang="ru-RU" dirty="0" err="1">
                <a:solidFill>
                  <a:srgbClr val="00B050"/>
                </a:solidFill>
              </a:rPr>
              <a:t>ConvertEmptyStringsToNull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Те автоматично </a:t>
            </a:r>
            <a:r>
              <a:rPr lang="ru-RU" dirty="0" err="1"/>
              <a:t>изтриват</a:t>
            </a:r>
            <a:r>
              <a:rPr lang="ru-RU" dirty="0"/>
              <a:t> </a:t>
            </a:r>
            <a:r>
              <a:rPr lang="ru-RU" dirty="0" err="1"/>
              <a:t>празните</a:t>
            </a:r>
            <a:r>
              <a:rPr lang="ru-RU" dirty="0"/>
              <a:t> </a:t>
            </a:r>
            <a:r>
              <a:rPr lang="ru-RU" dirty="0" err="1"/>
              <a:t>символи</a:t>
            </a:r>
            <a:r>
              <a:rPr lang="ru-RU" dirty="0"/>
              <a:t> ( вкл. </a:t>
            </a:r>
            <a:r>
              <a:rPr lang="ru-RU" dirty="0" err="1"/>
              <a:t>табулация</a:t>
            </a:r>
            <a:r>
              <a:rPr lang="ru-RU" dirty="0"/>
              <a:t>, знак за нов </a:t>
            </a:r>
            <a:r>
              <a:rPr lang="ru-RU" dirty="0" err="1"/>
              <a:t>ред</a:t>
            </a:r>
            <a:r>
              <a:rPr lang="ru-RU" dirty="0"/>
              <a:t>, NULL-байт) около </a:t>
            </a:r>
            <a:r>
              <a:rPr lang="ru-RU" dirty="0" err="1"/>
              <a:t>пристигащите</a:t>
            </a:r>
            <a:r>
              <a:rPr lang="ru-RU" dirty="0"/>
              <a:t> </a:t>
            </a:r>
            <a:r>
              <a:rPr lang="ru-RU" dirty="0" err="1"/>
              <a:t>стойности</a:t>
            </a:r>
            <a:r>
              <a:rPr lang="ru-RU" dirty="0"/>
              <a:t>, а </a:t>
            </a:r>
            <a:r>
              <a:rPr lang="ru-RU" dirty="0" err="1"/>
              <a:t>празните</a:t>
            </a:r>
            <a:r>
              <a:rPr lang="ru-RU" dirty="0"/>
              <a:t> </a:t>
            </a:r>
            <a:r>
              <a:rPr lang="ru-RU" dirty="0" err="1"/>
              <a:t>стрингове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конвертирани</a:t>
            </a:r>
            <a:r>
              <a:rPr lang="ru-RU" dirty="0"/>
              <a:t> в NULL </a:t>
            </a:r>
            <a:r>
              <a:rPr lang="ru-RU" dirty="0" err="1"/>
              <a:t>стойност</a:t>
            </a:r>
            <a:r>
              <a:rPr lang="ru-RU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311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en-US" dirty="0"/>
              <a:t>Laravel – </a:t>
            </a:r>
            <a:r>
              <a:rPr lang="bg-BG" dirty="0"/>
              <a:t>Контролери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bg-BG" dirty="0"/>
              <a:t>Контролерите обработват бизнес логиката в приложението и служат като мост между модела и изгледите</a:t>
            </a:r>
          </a:p>
          <a:p>
            <a:r>
              <a:rPr lang="bg-BG" dirty="0"/>
              <a:t>Записват се в папката</a:t>
            </a:r>
            <a:r>
              <a:rPr lang="en-US" dirty="0"/>
              <a:t> HTTP / Controllers</a:t>
            </a:r>
            <a:endParaRPr lang="bg-BG" dirty="0"/>
          </a:p>
          <a:p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контролери</a:t>
            </a:r>
            <a:r>
              <a:rPr lang="ru-RU" dirty="0"/>
              <a:t> в </a:t>
            </a:r>
            <a:r>
              <a:rPr lang="ru-RU" dirty="0" err="1"/>
              <a:t>Laravel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наследяват</a:t>
            </a:r>
            <a:r>
              <a:rPr lang="ru-RU" dirty="0"/>
              <a:t> </a:t>
            </a:r>
            <a:r>
              <a:rPr lang="ru-RU" dirty="0" err="1"/>
              <a:t>класа</a:t>
            </a:r>
            <a:r>
              <a:rPr lang="ru-RU" dirty="0"/>
              <a:t> </a:t>
            </a:r>
            <a:r>
              <a:rPr lang="ru-RU" dirty="0" err="1"/>
              <a:t>Controller</a:t>
            </a:r>
            <a:endParaRPr lang="en-US" dirty="0"/>
          </a:p>
          <a:p>
            <a:r>
              <a:rPr lang="bg-BG" dirty="0"/>
              <a:t>Обикновено името им е комбинация от обектите от данни/ действията за които се отнасят и думата </a:t>
            </a:r>
            <a:r>
              <a:rPr lang="en-US" dirty="0"/>
              <a:t>Controller. </a:t>
            </a:r>
            <a:r>
              <a:rPr lang="bg-BG" dirty="0"/>
              <a:t>Например:</a:t>
            </a:r>
            <a:br>
              <a:rPr lang="bg-BG" dirty="0"/>
            </a:br>
            <a:r>
              <a:rPr lang="en-US" dirty="0" err="1"/>
              <a:t>UserController.php</a:t>
            </a:r>
            <a:r>
              <a:rPr lang="en-US" dirty="0"/>
              <a:t> , </a:t>
            </a:r>
            <a:r>
              <a:rPr lang="en-US" dirty="0" err="1"/>
              <a:t>PhotoController.php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80485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B43-468C-4EC8-AF95-6F2210C8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638800" cy="487362"/>
          </a:xfrm>
        </p:spPr>
        <p:txBody>
          <a:bodyPr/>
          <a:lstStyle/>
          <a:p>
            <a:r>
              <a:rPr lang="en-US" dirty="0"/>
              <a:t>Laravel. </a:t>
            </a:r>
            <a:r>
              <a:rPr lang="bg-BG" dirty="0"/>
              <a:t>Обработка на потребителски вход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4EC7-F5C2-47E7-98AE-FEAC7223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Изпратените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достъпни</a:t>
            </a:r>
            <a:r>
              <a:rPr lang="ru-RU" dirty="0"/>
              <a:t> чрез </a:t>
            </a:r>
            <a:r>
              <a:rPr lang="ru-RU" dirty="0" err="1"/>
              <a:t>класа</a:t>
            </a:r>
            <a:r>
              <a:rPr lang="ru-RU" dirty="0"/>
              <a:t> </a:t>
            </a:r>
            <a:r>
              <a:rPr lang="en-US" dirty="0"/>
              <a:t>Request. </a:t>
            </a:r>
            <a:r>
              <a:rPr lang="bg-BG" dirty="0"/>
              <a:t>Обичайно се обработват в контролерите, които при необходимост след това могат да ги изпратят до изгледите.</a:t>
            </a:r>
          </a:p>
          <a:p>
            <a:pPr marL="0" indent="0">
              <a:buNone/>
            </a:pPr>
            <a:r>
              <a:rPr lang="bg-BG" dirty="0"/>
              <a:t>Възможен е и директен достъп до потребителския вход в изгледа: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{{Request::get('email')}}</a:t>
            </a: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12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B43-468C-4EC8-AF95-6F2210C8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638800" cy="487362"/>
          </a:xfrm>
        </p:spPr>
        <p:txBody>
          <a:bodyPr/>
          <a:lstStyle/>
          <a:p>
            <a:r>
              <a:rPr lang="en-US" dirty="0"/>
              <a:t>Laravel. </a:t>
            </a:r>
            <a:r>
              <a:rPr lang="bg-BG" dirty="0"/>
              <a:t>Обработка на потребителски вход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4EC7-F5C2-47E7-98AE-FEAC7223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За достъп до данните в изгледа е възможно да се подадат на пътя: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use Illuminate\Http\Request;</a:t>
            </a:r>
            <a:endParaRPr lang="bg-BG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Route::post('/contacts/post', function (</a:t>
            </a:r>
            <a:r>
              <a:rPr lang="en-US" dirty="0">
                <a:solidFill>
                  <a:srgbClr val="C00000"/>
                </a:solidFill>
              </a:rPr>
              <a:t>Request $request</a:t>
            </a:r>
            <a:r>
              <a:rPr lang="en-US" dirty="0">
                <a:solidFill>
                  <a:srgbClr val="00B050"/>
                </a:solidFill>
              </a:rPr>
              <a:t>) {</a:t>
            </a: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$name = $request-&gt;input('email‘);</a:t>
            </a: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bg-BG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 return $name;</a:t>
            </a: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});</a:t>
            </a: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32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B43-468C-4EC8-AF95-6F2210C8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638800" cy="487362"/>
          </a:xfrm>
        </p:spPr>
        <p:txBody>
          <a:bodyPr/>
          <a:lstStyle/>
          <a:p>
            <a:r>
              <a:rPr lang="en-US" dirty="0"/>
              <a:t>Laravel. </a:t>
            </a:r>
            <a:r>
              <a:rPr lang="bg-BG" dirty="0"/>
              <a:t>Обработка на потребителски вход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4EC7-F5C2-47E7-98AE-FEAC7223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За обработка в контролер </a:t>
            </a:r>
          </a:p>
          <a:p>
            <a:pPr marL="0" indent="0">
              <a:buNone/>
            </a:pPr>
            <a:r>
              <a:rPr lang="bg-BG" dirty="0"/>
              <a:t>1) </a:t>
            </a:r>
            <a:r>
              <a:rPr lang="en-US" dirty="0">
                <a:solidFill>
                  <a:srgbClr val="00B050"/>
                </a:solidFill>
              </a:rPr>
              <a:t>use Illuminate\Http\Request;</a:t>
            </a:r>
            <a:r>
              <a:rPr lang="bg-BG" dirty="0">
                <a:solidFill>
                  <a:srgbClr val="00B050"/>
                </a:solidFill>
              </a:rPr>
              <a:t> </a:t>
            </a:r>
            <a:r>
              <a:rPr lang="bg-BG" dirty="0"/>
              <a:t>преди името на класа</a:t>
            </a:r>
          </a:p>
          <a:p>
            <a:pPr marL="0" indent="0">
              <a:buNone/>
            </a:pPr>
            <a:r>
              <a:rPr lang="bg-BG" dirty="0"/>
              <a:t>2) Метода трябва да приема обекти от клас </a:t>
            </a:r>
            <a:r>
              <a:rPr lang="en-US" dirty="0"/>
              <a:t>Request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public function add(</a:t>
            </a:r>
            <a:r>
              <a:rPr lang="en-US" dirty="0">
                <a:solidFill>
                  <a:srgbClr val="FF0000"/>
                </a:solidFill>
              </a:rPr>
              <a:t>Request $request</a:t>
            </a:r>
            <a:r>
              <a:rPr lang="en-US" dirty="0">
                <a:solidFill>
                  <a:srgbClr val="00B050"/>
                </a:solidFill>
              </a:rPr>
              <a:t>) {	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449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B43-468C-4EC8-AF95-6F2210C8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638800" cy="487362"/>
          </a:xfrm>
        </p:spPr>
        <p:txBody>
          <a:bodyPr/>
          <a:lstStyle/>
          <a:p>
            <a:r>
              <a:rPr lang="en-US" dirty="0"/>
              <a:t>Laravel. </a:t>
            </a:r>
            <a:r>
              <a:rPr lang="bg-BG" dirty="0"/>
              <a:t>Обработка на потребителски вход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4EC7-F5C2-47E7-98AE-FEAC7223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>
                <a:solidFill>
                  <a:schemeClr val="tx2"/>
                </a:solidFill>
              </a:rPr>
              <a:t>Проверка по кой метод се достъпва страницата</a:t>
            </a: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$</a:t>
            </a:r>
            <a:r>
              <a:rPr lang="en-US" dirty="0">
                <a:solidFill>
                  <a:srgbClr val="00B050"/>
                </a:solidFill>
              </a:rPr>
              <a:t>method = $request-&gt;method();</a:t>
            </a: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или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if ($request-&gt;</a:t>
            </a:r>
            <a:r>
              <a:rPr lang="en-US" dirty="0" err="1">
                <a:solidFill>
                  <a:srgbClr val="00B050"/>
                </a:solidFill>
              </a:rPr>
              <a:t>isMethod</a:t>
            </a:r>
            <a:r>
              <a:rPr lang="en-US" dirty="0">
                <a:solidFill>
                  <a:srgbClr val="00B050"/>
                </a:solidFill>
              </a:rPr>
              <a:t>('post')) 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//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181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B43-468C-4EC8-AF95-6F2210C8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638800" cy="487362"/>
          </a:xfrm>
        </p:spPr>
        <p:txBody>
          <a:bodyPr/>
          <a:lstStyle/>
          <a:p>
            <a:r>
              <a:rPr lang="en-US" dirty="0"/>
              <a:t>Laravel. </a:t>
            </a:r>
            <a:r>
              <a:rPr lang="bg-BG" dirty="0"/>
              <a:t>Обработка на потребителски вход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4EC7-F5C2-47E7-98AE-FEAC7223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bg-BG" dirty="0">
                <a:solidFill>
                  <a:schemeClr val="tx2"/>
                </a:solidFill>
              </a:rPr>
              <a:t>Запис на целия вход като масив</a:t>
            </a:r>
          </a:p>
          <a:p>
            <a:pPr marL="0" indent="0" algn="ctr">
              <a:buNone/>
            </a:pPr>
            <a:r>
              <a:rPr lang="bg-BG" dirty="0">
                <a:solidFill>
                  <a:srgbClr val="00B050"/>
                </a:solidFill>
              </a:rPr>
              <a:t>	$</a:t>
            </a:r>
            <a:r>
              <a:rPr lang="en-US" dirty="0">
                <a:solidFill>
                  <a:srgbClr val="00B050"/>
                </a:solidFill>
              </a:rPr>
              <a:t>input = $request-&gt;all();</a:t>
            </a: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784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B43-468C-4EC8-AF95-6F2210C8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638800" cy="487362"/>
          </a:xfrm>
        </p:spPr>
        <p:txBody>
          <a:bodyPr/>
          <a:lstStyle/>
          <a:p>
            <a:r>
              <a:rPr lang="en-US" dirty="0"/>
              <a:t>Laravel. </a:t>
            </a:r>
            <a:r>
              <a:rPr lang="bg-BG" dirty="0"/>
              <a:t>Обработка на потребителски вход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4EC7-F5C2-47E7-98AE-FEAC7223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>
                <a:solidFill>
                  <a:schemeClr val="tx2"/>
                </a:solidFill>
              </a:rPr>
              <a:t>Изпращане на целия вход към изглед (от контролер):</a:t>
            </a: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$</a:t>
            </a:r>
            <a:r>
              <a:rPr lang="en-US" dirty="0">
                <a:solidFill>
                  <a:srgbClr val="00B050"/>
                </a:solidFill>
              </a:rPr>
              <a:t>input = $request-&gt;all();</a:t>
            </a: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return view('</a:t>
            </a:r>
            <a:r>
              <a:rPr lang="en-US" dirty="0" err="1">
                <a:solidFill>
                  <a:srgbClr val="00B050"/>
                </a:solidFill>
              </a:rPr>
              <a:t>contactsPost</a:t>
            </a:r>
            <a:r>
              <a:rPr lang="en-US" dirty="0">
                <a:solidFill>
                  <a:srgbClr val="00B050"/>
                </a:solidFill>
              </a:rPr>
              <a:t>')-&gt;with('input', $input);</a:t>
            </a: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Или</a:t>
            </a:r>
          </a:p>
          <a:p>
            <a:pPr marL="0" indent="0">
              <a:buNone/>
            </a:pP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return view('</a:t>
            </a:r>
            <a:r>
              <a:rPr lang="en-US" dirty="0" err="1">
                <a:solidFill>
                  <a:srgbClr val="00B050"/>
                </a:solidFill>
              </a:rPr>
              <a:t>contactsPost</a:t>
            </a:r>
            <a:r>
              <a:rPr lang="en-US" dirty="0">
                <a:solidFill>
                  <a:srgbClr val="00B050"/>
                </a:solidFill>
              </a:rPr>
              <a:t>',['input'=&gt; $input]);</a:t>
            </a:r>
          </a:p>
        </p:txBody>
      </p:sp>
    </p:spTree>
    <p:extLst>
      <p:ext uri="{BB962C8B-B14F-4D97-AF65-F5344CB8AC3E}">
        <p14:creationId xmlns:p14="http://schemas.microsoft.com/office/powerpoint/2010/main" val="1398532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B43-468C-4EC8-AF95-6F2210C8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638800" cy="487362"/>
          </a:xfrm>
        </p:spPr>
        <p:txBody>
          <a:bodyPr/>
          <a:lstStyle/>
          <a:p>
            <a:r>
              <a:rPr lang="en-US" dirty="0"/>
              <a:t>Laravel. </a:t>
            </a:r>
            <a:r>
              <a:rPr lang="bg-BG" dirty="0"/>
              <a:t>Обработка на потребителски вход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4EC7-F5C2-47E7-98AE-FEAC7223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>
                <a:solidFill>
                  <a:schemeClr val="tx2"/>
                </a:solidFill>
              </a:rPr>
              <a:t>Достъп до съдържанието попълнено в поле с име </a:t>
            </a:r>
            <a:r>
              <a:rPr lang="en-US" dirty="0">
                <a:solidFill>
                  <a:schemeClr val="tx2"/>
                </a:solidFill>
              </a:rPr>
              <a:t>name</a:t>
            </a:r>
            <a:endParaRPr lang="bg-BG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$name = $request-&gt;input('name’);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tx2"/>
                </a:solidFill>
              </a:rPr>
              <a:t>Ако няма зададена стойност от потребителя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bg-BG" dirty="0">
                <a:solidFill>
                  <a:schemeClr val="tx2"/>
                </a:solidFill>
              </a:rPr>
              <a:t>по подразбиране ще се вземе </a:t>
            </a:r>
            <a:r>
              <a:rPr lang="en-US" dirty="0">
                <a:solidFill>
                  <a:schemeClr val="tx2"/>
                </a:solidFill>
              </a:rPr>
              <a:t>N/A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$name = $request-&gt;input('name', 'N/A');</a:t>
            </a:r>
          </a:p>
        </p:txBody>
      </p:sp>
    </p:spTree>
    <p:extLst>
      <p:ext uri="{BB962C8B-B14F-4D97-AF65-F5344CB8AC3E}">
        <p14:creationId xmlns:p14="http://schemas.microsoft.com/office/powerpoint/2010/main" val="2759831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B43-468C-4EC8-AF95-6F2210C8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638800" cy="487362"/>
          </a:xfrm>
        </p:spPr>
        <p:txBody>
          <a:bodyPr/>
          <a:lstStyle/>
          <a:p>
            <a:r>
              <a:rPr lang="en-US" dirty="0"/>
              <a:t>Laravel. </a:t>
            </a:r>
            <a:r>
              <a:rPr lang="bg-BG" dirty="0"/>
              <a:t>Обработка на потребителски вход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4EC7-F5C2-47E7-98AE-FEAC7223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>
                <a:solidFill>
                  <a:schemeClr val="tx2"/>
                </a:solidFill>
              </a:rPr>
              <a:t>Ако е създаден масив във формата (например посетени градове) се използва точка за достъп до елементите на масива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bg-BG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tx2"/>
                </a:solidFill>
              </a:rPr>
              <a:t>Достъп до първия елемент</a:t>
            </a:r>
            <a:r>
              <a:rPr lang="en-US" dirty="0">
                <a:solidFill>
                  <a:schemeClr val="tx2"/>
                </a:solidFill>
              </a:rPr>
              <a:t>: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$</a:t>
            </a:r>
            <a:r>
              <a:rPr lang="en-US" dirty="0">
                <a:solidFill>
                  <a:srgbClr val="00B050"/>
                </a:solidFill>
              </a:rPr>
              <a:t>v_city1 = $request-&gt;input('vcities.0.name‘);</a:t>
            </a: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tx2"/>
                </a:solidFill>
              </a:rPr>
              <a:t>Достъп до всички елементи</a:t>
            </a:r>
            <a:r>
              <a:rPr lang="en-US" dirty="0">
                <a:solidFill>
                  <a:schemeClr val="tx2"/>
                </a:solidFill>
              </a:rPr>
              <a:t>: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$</a:t>
            </a:r>
            <a:r>
              <a:rPr lang="en-US" dirty="0" err="1">
                <a:solidFill>
                  <a:srgbClr val="00B050"/>
                </a:solidFill>
              </a:rPr>
              <a:t>vcities_array</a:t>
            </a:r>
            <a:r>
              <a:rPr lang="en-US" dirty="0">
                <a:solidFill>
                  <a:srgbClr val="00B050"/>
                </a:solidFill>
              </a:rPr>
              <a:t> = $request-&gt;input('</a:t>
            </a:r>
            <a:r>
              <a:rPr lang="en-US" dirty="0" err="1">
                <a:solidFill>
                  <a:srgbClr val="00B050"/>
                </a:solidFill>
              </a:rPr>
              <a:t>vcities</a:t>
            </a:r>
            <a:r>
              <a:rPr lang="en-US" dirty="0">
                <a:solidFill>
                  <a:srgbClr val="00B050"/>
                </a:solidFill>
              </a:rPr>
              <a:t>.*.name‘);</a:t>
            </a: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19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B43-468C-4EC8-AF95-6F2210C8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638800" cy="487362"/>
          </a:xfrm>
        </p:spPr>
        <p:txBody>
          <a:bodyPr/>
          <a:lstStyle/>
          <a:p>
            <a:r>
              <a:rPr lang="en-US" dirty="0"/>
              <a:t>Laravel. </a:t>
            </a:r>
            <a:r>
              <a:rPr lang="bg-BG" dirty="0"/>
              <a:t>Обработка на потребителски вход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4EC7-F5C2-47E7-98AE-FEAC7223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>
                <a:solidFill>
                  <a:schemeClr val="tx2"/>
                </a:solidFill>
              </a:rPr>
              <a:t>Достъп, чрез динамични свойства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$</a:t>
            </a:r>
            <a:r>
              <a:rPr lang="ru-RU" dirty="0" err="1">
                <a:solidFill>
                  <a:srgbClr val="00B050"/>
                </a:solidFill>
              </a:rPr>
              <a:t>name</a:t>
            </a:r>
            <a:r>
              <a:rPr lang="ru-RU" dirty="0">
                <a:solidFill>
                  <a:srgbClr val="00B050"/>
                </a:solidFill>
              </a:rPr>
              <a:t> = $</a:t>
            </a:r>
            <a:r>
              <a:rPr lang="ru-RU" dirty="0" err="1">
                <a:solidFill>
                  <a:srgbClr val="00B050"/>
                </a:solidFill>
              </a:rPr>
              <a:t>request</a:t>
            </a:r>
            <a:r>
              <a:rPr lang="ru-RU" dirty="0">
                <a:solidFill>
                  <a:srgbClr val="00B050"/>
                </a:solidFill>
              </a:rPr>
              <a:t>-&gt;</a:t>
            </a:r>
            <a:r>
              <a:rPr lang="ru-RU" dirty="0" err="1">
                <a:solidFill>
                  <a:srgbClr val="00B050"/>
                </a:solidFill>
              </a:rPr>
              <a:t>name</a:t>
            </a:r>
            <a:r>
              <a:rPr lang="ru-RU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tx2"/>
                </a:solidFill>
              </a:rPr>
              <a:t>Ще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потърси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първо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във</a:t>
            </a:r>
            <a:r>
              <a:rPr lang="ru-RU" dirty="0">
                <a:solidFill>
                  <a:schemeClr val="tx2"/>
                </a:solidFill>
              </a:rPr>
              <a:t> формата поле с </a:t>
            </a:r>
            <a:r>
              <a:rPr lang="ru-RU" dirty="0" err="1">
                <a:solidFill>
                  <a:schemeClr val="tx2"/>
                </a:solidFill>
              </a:rPr>
              <a:t>име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Name</a:t>
            </a:r>
            <a:r>
              <a:rPr lang="ru-RU" dirty="0">
                <a:solidFill>
                  <a:schemeClr val="tx2"/>
                </a:solidFill>
              </a:rPr>
              <a:t> и след </a:t>
            </a:r>
            <a:r>
              <a:rPr lang="ru-RU" dirty="0" err="1">
                <a:solidFill>
                  <a:schemeClr val="tx2"/>
                </a:solidFill>
              </a:rPr>
              <a:t>това</a:t>
            </a:r>
            <a:r>
              <a:rPr lang="ru-RU" dirty="0">
                <a:solidFill>
                  <a:schemeClr val="tx2"/>
                </a:solidFill>
              </a:rPr>
              <a:t> в параметрите </a:t>
            </a:r>
            <a:r>
              <a:rPr lang="ru-RU" dirty="0" err="1">
                <a:solidFill>
                  <a:schemeClr val="tx2"/>
                </a:solidFill>
              </a:rPr>
              <a:t>подавани</a:t>
            </a:r>
            <a:r>
              <a:rPr lang="ru-RU" dirty="0">
                <a:solidFill>
                  <a:schemeClr val="tx2"/>
                </a:solidFill>
              </a:rPr>
              <a:t> на маршрута</a:t>
            </a:r>
          </a:p>
          <a:p>
            <a:pPr marL="0" indent="0">
              <a:buNone/>
            </a:pPr>
            <a:endParaRPr lang="ru-RU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2"/>
                </a:solidFill>
              </a:rPr>
              <a:t>Проверка дали в </a:t>
            </a:r>
            <a:r>
              <a:rPr lang="ru-RU" dirty="0" err="1">
                <a:solidFill>
                  <a:schemeClr val="tx2"/>
                </a:solidFill>
              </a:rPr>
              <a:t>рекуеста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има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такава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променлива</a:t>
            </a:r>
            <a:endParaRPr lang="ru-RU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rgbClr val="00B050"/>
                </a:solidFill>
              </a:rPr>
              <a:t>if</a:t>
            </a:r>
            <a:r>
              <a:rPr lang="ru-RU" dirty="0">
                <a:solidFill>
                  <a:srgbClr val="00B050"/>
                </a:solidFill>
              </a:rPr>
              <a:t> ($</a:t>
            </a:r>
            <a:r>
              <a:rPr lang="ru-RU" dirty="0" err="1">
                <a:solidFill>
                  <a:srgbClr val="00B050"/>
                </a:solidFill>
              </a:rPr>
              <a:t>request</a:t>
            </a:r>
            <a:r>
              <a:rPr lang="ru-RU" dirty="0">
                <a:solidFill>
                  <a:srgbClr val="00B050"/>
                </a:solidFill>
              </a:rPr>
              <a:t>-&gt;</a:t>
            </a:r>
            <a:r>
              <a:rPr lang="ru-RU" dirty="0" err="1">
                <a:solidFill>
                  <a:srgbClr val="00B050"/>
                </a:solidFill>
              </a:rPr>
              <a:t>has</a:t>
            </a:r>
            <a:r>
              <a:rPr lang="ru-RU" dirty="0">
                <a:solidFill>
                  <a:srgbClr val="00B050"/>
                </a:solidFill>
              </a:rPr>
              <a:t>('</a:t>
            </a:r>
            <a:r>
              <a:rPr lang="ru-RU" dirty="0" err="1">
                <a:solidFill>
                  <a:srgbClr val="00B050"/>
                </a:solidFill>
              </a:rPr>
              <a:t>name</a:t>
            </a:r>
            <a:r>
              <a:rPr lang="ru-RU" dirty="0">
                <a:solidFill>
                  <a:srgbClr val="00B050"/>
                </a:solidFill>
              </a:rPr>
              <a:t>')) {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    //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}</a:t>
            </a: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21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B43-468C-4EC8-AF95-6F2210C8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638800" cy="487362"/>
          </a:xfrm>
        </p:spPr>
        <p:txBody>
          <a:bodyPr/>
          <a:lstStyle/>
          <a:p>
            <a:r>
              <a:rPr lang="en-US" dirty="0"/>
              <a:t>Laravel. </a:t>
            </a:r>
            <a:r>
              <a:rPr lang="bg-BG" dirty="0"/>
              <a:t>Обработка на потребителски вход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4EC7-F5C2-47E7-98AE-FEAC7223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>
                <a:solidFill>
                  <a:schemeClr val="tx2"/>
                </a:solidFill>
              </a:rPr>
              <a:t>Достъп, чрез динамични свойства</a:t>
            </a:r>
          </a:p>
          <a:p>
            <a:pPr marL="0" indent="0">
              <a:buNone/>
            </a:pPr>
            <a:r>
              <a:rPr lang="bg-BG" dirty="0">
                <a:solidFill>
                  <a:schemeClr val="tx2"/>
                </a:solidFill>
              </a:rPr>
              <a:t>Проверка дали съществуват няколко полета</a:t>
            </a:r>
            <a:endParaRPr lang="ru-RU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if ($request-&gt;has(['name', 'email'])) 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//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2"/>
                </a:solidFill>
              </a:rPr>
              <a:t>Проверка за </a:t>
            </a:r>
            <a:r>
              <a:rPr lang="ru-RU" dirty="0" err="1">
                <a:solidFill>
                  <a:schemeClr val="tx2"/>
                </a:solidFill>
              </a:rPr>
              <a:t>попълване</a:t>
            </a:r>
            <a:endParaRPr lang="ru-RU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if ($request-&gt;filled('name')) 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//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7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r>
              <a:rPr lang="bg-BG" dirty="0"/>
              <a:t> - недостатъци</a:t>
            </a:r>
            <a:endParaRPr lang="en-US" dirty="0"/>
          </a:p>
        </p:txBody>
      </p:sp>
      <p:pic>
        <p:nvPicPr>
          <p:cNvPr id="6" name="Picture 5" descr="Резултат с изображение за mvc laravel">
            <a:extLst>
              <a:ext uri="{FF2B5EF4-FFF2-40B4-BE49-F238E27FC236}">
                <a16:creationId xmlns:a16="http://schemas.microsoft.com/office/drawing/2014/main" id="{E8FCA0F2-BAB1-4BC5-B1EC-490D31FB4B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705600" cy="4207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2757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B43-468C-4EC8-AF95-6F2210C8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638800" cy="487362"/>
          </a:xfrm>
        </p:spPr>
        <p:txBody>
          <a:bodyPr/>
          <a:lstStyle/>
          <a:p>
            <a:r>
              <a:rPr lang="en-US" dirty="0"/>
              <a:t>Laravel. </a:t>
            </a:r>
            <a:r>
              <a:rPr lang="bg-BG" dirty="0"/>
              <a:t>Обработка на потребителски вход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4EC7-F5C2-47E7-98AE-FEAC7223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>
                <a:solidFill>
                  <a:schemeClr val="tx2"/>
                </a:solidFill>
              </a:rPr>
              <a:t>Записване на стария вход в сесия (при проверка и грешка той трябва да бъде попълнен отново)</a:t>
            </a:r>
          </a:p>
          <a:p>
            <a:pPr marL="0" indent="0">
              <a:buNone/>
            </a:pPr>
            <a:r>
              <a:rPr lang="bg-BG" dirty="0">
                <a:solidFill>
                  <a:schemeClr val="tx2"/>
                </a:solidFill>
              </a:rPr>
              <a:t>Записва се оригиналния вход в сесия: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$</a:t>
            </a:r>
            <a:r>
              <a:rPr lang="ru-RU" dirty="0" err="1">
                <a:solidFill>
                  <a:srgbClr val="00B050"/>
                </a:solidFill>
              </a:rPr>
              <a:t>request</a:t>
            </a:r>
            <a:r>
              <a:rPr lang="ru-RU" dirty="0">
                <a:solidFill>
                  <a:srgbClr val="00B050"/>
                </a:solidFill>
              </a:rPr>
              <a:t>-&gt;</a:t>
            </a:r>
            <a:r>
              <a:rPr lang="ru-RU" dirty="0" err="1">
                <a:solidFill>
                  <a:srgbClr val="00B050"/>
                </a:solidFill>
              </a:rPr>
              <a:t>flash</a:t>
            </a:r>
            <a:r>
              <a:rPr lang="ru-RU" dirty="0">
                <a:solidFill>
                  <a:srgbClr val="00B050"/>
                </a:solidFill>
              </a:rPr>
              <a:t>();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938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B43-468C-4EC8-AF95-6F2210C8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638800" cy="487362"/>
          </a:xfrm>
        </p:spPr>
        <p:txBody>
          <a:bodyPr/>
          <a:lstStyle/>
          <a:p>
            <a:r>
              <a:rPr lang="en-US" dirty="0"/>
              <a:t>Laravel. </a:t>
            </a:r>
            <a:r>
              <a:rPr lang="bg-BG" dirty="0"/>
              <a:t>Обработка на потребителски вход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4EC7-F5C2-47E7-98AE-FEAC7223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>
                <a:solidFill>
                  <a:schemeClr val="tx2"/>
                </a:solidFill>
              </a:rPr>
              <a:t>Записване на стария вход в сесия (при проверка и грешка той трябва да бъде попълнен отново)</a:t>
            </a:r>
          </a:p>
          <a:p>
            <a:pPr marL="0" indent="0">
              <a:buNone/>
            </a:pPr>
            <a:r>
              <a:rPr lang="bg-BG" dirty="0">
                <a:solidFill>
                  <a:schemeClr val="tx2"/>
                </a:solidFill>
              </a:rPr>
              <a:t>За достъп до тези данни</a:t>
            </a: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$</a:t>
            </a:r>
            <a:r>
              <a:rPr lang="en-US" dirty="0">
                <a:solidFill>
                  <a:srgbClr val="00B050"/>
                </a:solidFill>
              </a:rPr>
              <a:t>username = $request-&gt;old('username');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tx2"/>
                </a:solidFill>
              </a:rPr>
              <a:t>или директно в </a:t>
            </a:r>
            <a:r>
              <a:rPr lang="bg-BG" dirty="0" err="1">
                <a:solidFill>
                  <a:schemeClr val="tx2"/>
                </a:solidFill>
              </a:rPr>
              <a:t>темплейта</a:t>
            </a:r>
            <a:r>
              <a:rPr lang="bg-BG" dirty="0">
                <a:solidFill>
                  <a:schemeClr val="tx2"/>
                </a:solidFill>
              </a:rPr>
              <a:t>: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&lt;input type="text" name="username" </a:t>
            </a:r>
            <a:endParaRPr lang="bg-BG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value="</a:t>
            </a:r>
            <a:r>
              <a:rPr lang="en-US" dirty="0">
                <a:solidFill>
                  <a:srgbClr val="00B050"/>
                </a:solidFill>
              </a:rPr>
              <a:t>{{ old('username') }}</a:t>
            </a:r>
            <a:r>
              <a:rPr lang="en-US" dirty="0">
                <a:solidFill>
                  <a:schemeClr val="tx2"/>
                </a:solidFill>
              </a:rPr>
              <a:t>"&gt;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6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en-US" dirty="0"/>
              <a:t>Laravel – </a:t>
            </a:r>
            <a:r>
              <a:rPr lang="bg-BG" dirty="0"/>
              <a:t>Контролери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Съдържанието на контролера обикновено е: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namespace App\Http\Controllers;</a:t>
            </a: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use Illuminate\Http\Request;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bg-BG" dirty="0"/>
              <a:t>позволява достъп до изпратените от </a:t>
            </a:r>
            <a:r>
              <a:rPr lang="bg-BG" dirty="0" err="1"/>
              <a:t>потр</a:t>
            </a:r>
            <a:r>
              <a:rPr lang="bg-BG" dirty="0"/>
              <a:t>. данни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class </a:t>
            </a:r>
            <a:r>
              <a:rPr lang="en-US" dirty="0" err="1">
                <a:solidFill>
                  <a:srgbClr val="00B050"/>
                </a:solidFill>
              </a:rPr>
              <a:t>UserController</a:t>
            </a:r>
            <a:r>
              <a:rPr lang="en-US" dirty="0">
                <a:solidFill>
                  <a:srgbClr val="00B050"/>
                </a:solidFill>
              </a:rPr>
              <a:t> extends </a:t>
            </a:r>
            <a:r>
              <a:rPr lang="en-US" b="1" u="sng" dirty="0">
                <a:solidFill>
                  <a:srgbClr val="00B050"/>
                </a:solidFill>
              </a:rPr>
              <a:t>Controller</a:t>
            </a:r>
            <a:r>
              <a:rPr lang="bg-BG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Public function …..() {}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3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en-US" dirty="0"/>
              <a:t>Laravel – </a:t>
            </a:r>
            <a:r>
              <a:rPr lang="bg-BG" dirty="0"/>
              <a:t>Контролери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Създаването на контролери с </a:t>
            </a:r>
            <a:r>
              <a:rPr lang="en-US" dirty="0"/>
              <a:t>Artisan </a:t>
            </a:r>
            <a:r>
              <a:rPr lang="bg-BG" dirty="0"/>
              <a:t>спестява писане</a:t>
            </a:r>
          </a:p>
          <a:p>
            <a:r>
              <a:rPr lang="bg-BG" dirty="0"/>
              <a:t>При активна директория текущия проект се изпълнява следния код в </a:t>
            </a:r>
            <a:r>
              <a:rPr lang="en-US" dirty="0"/>
              <a:t>CMD:</a:t>
            </a:r>
            <a:endParaRPr lang="bg-BG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php artisan </a:t>
            </a:r>
            <a:r>
              <a:rPr lang="en-US" dirty="0" err="1">
                <a:solidFill>
                  <a:srgbClr val="00B050"/>
                </a:solidFill>
              </a:rPr>
              <a:t>make:controller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PhotoController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dirty="0"/>
              <a:t>A</a:t>
            </a:r>
            <a:r>
              <a:rPr lang="bg-BG" dirty="0" err="1"/>
              <a:t>втоматично</a:t>
            </a:r>
            <a:r>
              <a:rPr lang="bg-BG" dirty="0"/>
              <a:t> създава контролер в </a:t>
            </a:r>
            <a:r>
              <a:rPr lang="en-US" dirty="0"/>
              <a:t>app/Http/Controllers/</a:t>
            </a:r>
            <a:r>
              <a:rPr lang="en-US" dirty="0" err="1"/>
              <a:t>PhotoController.php</a:t>
            </a:r>
            <a:endParaRPr lang="en-US" dirty="0"/>
          </a:p>
          <a:p>
            <a:endParaRPr lang="en-US" dirty="0"/>
          </a:p>
          <a:p>
            <a:r>
              <a:rPr lang="bg-BG" dirty="0"/>
              <a:t>Със съдържание……</a:t>
            </a:r>
          </a:p>
        </p:txBody>
      </p:sp>
    </p:spTree>
    <p:extLst>
      <p:ext uri="{BB962C8B-B14F-4D97-AF65-F5344CB8AC3E}">
        <p14:creationId xmlns:p14="http://schemas.microsoft.com/office/powerpoint/2010/main" val="73813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en-US" dirty="0"/>
              <a:t>Laravel – </a:t>
            </a:r>
            <a:r>
              <a:rPr lang="bg-BG" dirty="0"/>
              <a:t>Контролери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php artisan </a:t>
            </a:r>
            <a:r>
              <a:rPr lang="en-US" dirty="0" err="1">
                <a:solidFill>
                  <a:srgbClr val="00B050"/>
                </a:solidFill>
              </a:rPr>
              <a:t>make:controller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PhotoController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bg-BG" dirty="0"/>
              <a:t>…</a:t>
            </a:r>
            <a:endParaRPr lang="en-US" dirty="0"/>
          </a:p>
          <a:p>
            <a:r>
              <a:rPr lang="bg-BG" dirty="0"/>
              <a:t>Със съдържание:</a:t>
            </a:r>
          </a:p>
          <a:p>
            <a:pPr marL="0" indent="0">
              <a:buNone/>
            </a:pPr>
            <a:r>
              <a:rPr lang="bg-BG" dirty="0">
                <a:solidFill>
                  <a:srgbClr val="00B050"/>
                </a:solidFill>
              </a:rPr>
              <a:t>&lt;?</a:t>
            </a:r>
            <a:r>
              <a:rPr lang="en-US" dirty="0">
                <a:solidFill>
                  <a:srgbClr val="00B050"/>
                </a:solidFill>
              </a:rPr>
              <a:t>php</a:t>
            </a: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namespace App\Http\Controllers;</a:t>
            </a: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use Illuminate\Http\Request;</a:t>
            </a: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class </a:t>
            </a:r>
            <a:r>
              <a:rPr lang="en-US" dirty="0" err="1">
                <a:solidFill>
                  <a:srgbClr val="00B050"/>
                </a:solidFill>
              </a:rPr>
              <a:t>PhotoController</a:t>
            </a:r>
            <a:r>
              <a:rPr lang="en-US" dirty="0">
                <a:solidFill>
                  <a:srgbClr val="00B050"/>
                </a:solidFill>
              </a:rPr>
              <a:t> extends Controller{</a:t>
            </a: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//</a:t>
            </a: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  <a:endParaRPr lang="bg-B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643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en-US" dirty="0"/>
              <a:t>Laravel – </a:t>
            </a:r>
            <a:r>
              <a:rPr lang="bg-BG" dirty="0"/>
              <a:t>Контролери. Път до контролери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Route::post('/contacts/post', '</a:t>
            </a:r>
            <a:r>
              <a:rPr lang="fr-FR" dirty="0" err="1">
                <a:solidFill>
                  <a:srgbClr val="00B050"/>
                </a:solidFill>
              </a:rPr>
              <a:t>ContactsController</a:t>
            </a:r>
            <a:r>
              <a:rPr lang="fr-FR" dirty="0" err="1"/>
              <a:t>@</a:t>
            </a:r>
            <a:r>
              <a:rPr lang="fr-FR" dirty="0" err="1">
                <a:solidFill>
                  <a:srgbClr val="7030A0"/>
                </a:solidFill>
              </a:rPr>
              <a:t>add</a:t>
            </a:r>
            <a:r>
              <a:rPr lang="fr-FR" dirty="0"/>
              <a:t>‘)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При изпращане на данни по метода </a:t>
            </a:r>
            <a:r>
              <a:rPr lang="en-US" dirty="0"/>
              <a:t>POST</a:t>
            </a:r>
            <a:r>
              <a:rPr lang="bg-BG" dirty="0"/>
              <a:t> до страницата </a:t>
            </a:r>
            <a:r>
              <a:rPr lang="en-US" dirty="0"/>
              <a:t>contacts/post </a:t>
            </a:r>
            <a:r>
              <a:rPr lang="bg-BG" dirty="0"/>
              <a:t>ще се изпълни кода в метода </a:t>
            </a:r>
            <a:r>
              <a:rPr lang="en-US" dirty="0">
                <a:solidFill>
                  <a:srgbClr val="7030A0"/>
                </a:solidFill>
              </a:rPr>
              <a:t>add</a:t>
            </a:r>
            <a:r>
              <a:rPr lang="bg-BG" dirty="0"/>
              <a:t> от класа </a:t>
            </a:r>
            <a:r>
              <a:rPr lang="en-US" dirty="0" err="1">
                <a:solidFill>
                  <a:srgbClr val="00B050"/>
                </a:solidFill>
              </a:rPr>
              <a:t>ContactsController</a:t>
            </a: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76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en-US" dirty="0"/>
              <a:t>Laravel – </a:t>
            </a:r>
            <a:r>
              <a:rPr lang="bg-BG" dirty="0"/>
              <a:t>Контролери. Път до контролери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Ако контролерът се намира в папка на по-долно ниво  </a:t>
            </a:r>
            <a:r>
              <a:rPr lang="fr-FR" dirty="0">
                <a:solidFill>
                  <a:srgbClr val="7030A0"/>
                </a:solidFill>
              </a:rPr>
              <a:t>App\Http\</a:t>
            </a:r>
            <a:r>
              <a:rPr lang="fr-FR" dirty="0" err="1">
                <a:solidFill>
                  <a:srgbClr val="7030A0"/>
                </a:solidFill>
              </a:rPr>
              <a:t>Controllers</a:t>
            </a:r>
            <a:r>
              <a:rPr lang="fr-FR" dirty="0">
                <a:solidFill>
                  <a:srgbClr val="7030A0"/>
                </a:solidFill>
              </a:rPr>
              <a:t>\</a:t>
            </a:r>
            <a:r>
              <a:rPr lang="fr-FR" dirty="0">
                <a:solidFill>
                  <a:srgbClr val="00B050"/>
                </a:solidFill>
              </a:rPr>
              <a:t>Photos\</a:t>
            </a:r>
            <a:r>
              <a:rPr lang="fr-FR" dirty="0" err="1">
                <a:solidFill>
                  <a:srgbClr val="00B050"/>
                </a:solidFill>
              </a:rPr>
              <a:t>AdminController</a:t>
            </a:r>
            <a:r>
              <a:rPr lang="fr-FR" dirty="0"/>
              <a:t>, </a:t>
            </a:r>
            <a:r>
              <a:rPr lang="bg-BG" dirty="0"/>
              <a:t>то пътят може да бъде дефиниран като :</a:t>
            </a:r>
          </a:p>
          <a:p>
            <a:pPr marL="0" indent="0">
              <a:buNone/>
            </a:pPr>
            <a:r>
              <a:rPr lang="fr-FR" dirty="0"/>
              <a:t>Route::</a:t>
            </a:r>
            <a:r>
              <a:rPr lang="fr-FR" dirty="0" err="1"/>
              <a:t>get</a:t>
            </a:r>
            <a:r>
              <a:rPr lang="fr-FR" dirty="0"/>
              <a:t>('</a:t>
            </a:r>
            <a:r>
              <a:rPr lang="fr-FR" dirty="0" err="1"/>
              <a:t>randomRoute</a:t>
            </a:r>
            <a:r>
              <a:rPr lang="fr-FR" dirty="0"/>
              <a:t>', '</a:t>
            </a:r>
            <a:r>
              <a:rPr lang="fr-FR" dirty="0">
                <a:solidFill>
                  <a:srgbClr val="00B050"/>
                </a:solidFill>
              </a:rPr>
              <a:t>Photos\</a:t>
            </a:r>
            <a:r>
              <a:rPr lang="fr-FR" dirty="0" err="1">
                <a:solidFill>
                  <a:srgbClr val="00B050"/>
                </a:solidFill>
              </a:rPr>
              <a:t>AdminController</a:t>
            </a:r>
            <a:r>
              <a:rPr lang="fr-FR" dirty="0" err="1"/>
              <a:t>@method</a:t>
            </a:r>
            <a:r>
              <a:rPr lang="fr-FR" dirty="0"/>
              <a:t>');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bg-BG" dirty="0"/>
              <a:t>Не е нужно да се уточнява целият път, а само частта, която следва </a:t>
            </a:r>
            <a:r>
              <a:rPr lang="fr-FR" dirty="0">
                <a:solidFill>
                  <a:srgbClr val="7030A0"/>
                </a:solidFill>
              </a:rPr>
              <a:t>App\Http\</a:t>
            </a:r>
            <a:r>
              <a:rPr lang="fr-FR" dirty="0" err="1">
                <a:solidFill>
                  <a:srgbClr val="7030A0"/>
                </a:solidFill>
              </a:rPr>
              <a:t>Controllers</a:t>
            </a:r>
            <a:r>
              <a:rPr lang="fr-FR" dirty="0"/>
              <a:t>. </a:t>
            </a: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2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629400" cy="487362"/>
          </a:xfrm>
        </p:spPr>
        <p:txBody>
          <a:bodyPr/>
          <a:lstStyle/>
          <a:p>
            <a:r>
              <a:rPr lang="en-US" dirty="0"/>
              <a:t>Laravel – </a:t>
            </a:r>
            <a:r>
              <a:rPr lang="bg-BG" dirty="0"/>
              <a:t>Контролери. </a:t>
            </a:r>
            <a:r>
              <a:rPr lang="en-US" dirty="0"/>
              <a:t>Resource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Цел - </a:t>
            </a:r>
            <a:r>
              <a:rPr lang="ru-RU" dirty="0" err="1"/>
              <a:t>създаване</a:t>
            </a:r>
            <a:r>
              <a:rPr lang="ru-RU" dirty="0"/>
              <a:t> на CRUD (</a:t>
            </a:r>
            <a:r>
              <a:rPr lang="ru-RU" dirty="0" err="1"/>
              <a:t>create</a:t>
            </a:r>
            <a:r>
              <a:rPr lang="ru-RU" dirty="0"/>
              <a:t>, </a:t>
            </a:r>
            <a:r>
              <a:rPr lang="ru-RU" dirty="0" err="1"/>
              <a:t>read</a:t>
            </a:r>
            <a:r>
              <a:rPr lang="ru-RU" dirty="0"/>
              <a:t>, </a:t>
            </a:r>
            <a:r>
              <a:rPr lang="ru-RU" dirty="0" err="1"/>
              <a:t>update</a:t>
            </a:r>
            <a:r>
              <a:rPr lang="ru-RU" dirty="0"/>
              <a:t>, </a:t>
            </a:r>
            <a:r>
              <a:rPr lang="ru-RU" dirty="0" err="1"/>
              <a:t>delete</a:t>
            </a:r>
            <a:r>
              <a:rPr lang="ru-RU" dirty="0"/>
              <a:t>) </a:t>
            </a:r>
            <a:r>
              <a:rPr lang="ru-RU" dirty="0" err="1"/>
              <a:t>пътища</a:t>
            </a:r>
            <a:r>
              <a:rPr lang="ru-RU" dirty="0"/>
              <a:t> с </a:t>
            </a:r>
            <a:r>
              <a:rPr lang="ru-RU" dirty="0" err="1"/>
              <a:t>една</a:t>
            </a:r>
            <a:r>
              <a:rPr lang="ru-RU" dirty="0"/>
              <a:t> команда - т.е. </a:t>
            </a:r>
            <a:r>
              <a:rPr lang="ru-RU" dirty="0" err="1"/>
              <a:t>дефинира</a:t>
            </a:r>
            <a:r>
              <a:rPr lang="ru-RU" dirty="0"/>
              <a:t> се един контролер, </a:t>
            </a:r>
            <a:r>
              <a:rPr lang="ru-RU" dirty="0" err="1"/>
              <a:t>който</a:t>
            </a:r>
            <a:r>
              <a:rPr lang="ru-RU" dirty="0"/>
              <a:t> да приема </a:t>
            </a:r>
            <a:r>
              <a:rPr lang="ru-RU" dirty="0" err="1"/>
              <a:t>всички</a:t>
            </a:r>
            <a:r>
              <a:rPr lang="ru-RU" dirty="0"/>
              <a:t> заявки – за </a:t>
            </a:r>
            <a:r>
              <a:rPr lang="ru-RU" dirty="0" err="1"/>
              <a:t>извличане</a:t>
            </a:r>
            <a:r>
              <a:rPr lang="ru-RU" dirty="0"/>
              <a:t>, </a:t>
            </a:r>
            <a:r>
              <a:rPr lang="ru-RU" dirty="0" err="1"/>
              <a:t>добавяне</a:t>
            </a:r>
            <a:r>
              <a:rPr lang="ru-RU" dirty="0"/>
              <a:t>, </a:t>
            </a:r>
            <a:r>
              <a:rPr lang="ru-RU" dirty="0" err="1"/>
              <a:t>изтриване</a:t>
            </a:r>
            <a:r>
              <a:rPr lang="ru-RU" dirty="0"/>
              <a:t>, редакция и </a:t>
            </a:r>
            <a:r>
              <a:rPr lang="ru-RU" dirty="0" err="1"/>
              <a:t>обновяване</a:t>
            </a:r>
            <a:r>
              <a:rPr lang="ru-RU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05970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12765</TotalTime>
  <Words>1312</Words>
  <Application>Microsoft Office PowerPoint</Application>
  <PresentationFormat>On-screen Show (4:3)</PresentationFormat>
  <Paragraphs>236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Unicode MS</vt:lpstr>
      <vt:lpstr>Calibri</vt:lpstr>
      <vt:lpstr>Tahoma</vt:lpstr>
      <vt:lpstr>Default Design</vt:lpstr>
      <vt:lpstr>PowerPoint Presentation</vt:lpstr>
      <vt:lpstr>Laravel – Контролери</vt:lpstr>
      <vt:lpstr>MVC - недостатъци</vt:lpstr>
      <vt:lpstr>Laravel – Контролери</vt:lpstr>
      <vt:lpstr>Laravel – Контролери</vt:lpstr>
      <vt:lpstr>Laravel – Контролери</vt:lpstr>
      <vt:lpstr>Laravel – Контролери. Път до контролери</vt:lpstr>
      <vt:lpstr>Laravel – Контролери. Път до контролери</vt:lpstr>
      <vt:lpstr>Laravel – Контролери. Resource Controllers</vt:lpstr>
      <vt:lpstr>Laravel – Контролери. Resource Controllers</vt:lpstr>
      <vt:lpstr>Laravel – Контролери. Resource Controllers</vt:lpstr>
      <vt:lpstr>Laravel – Контролери. Resource Controllers</vt:lpstr>
      <vt:lpstr>Laravel – Контролери. Resource Controllers</vt:lpstr>
      <vt:lpstr>Laravel – Контролери. Resource Controllers</vt:lpstr>
      <vt:lpstr>Laravel – Контролери. Resource Controllers</vt:lpstr>
      <vt:lpstr>Laravel – Контролери. Resource Controllers</vt:lpstr>
      <vt:lpstr>Laravel – Контролери. Resource Controllers</vt:lpstr>
      <vt:lpstr>Laravel – Контролери. Resource Controllers</vt:lpstr>
      <vt:lpstr>Laravel. Обработка на потребителски вход</vt:lpstr>
      <vt:lpstr>Laravel. Обработка на потребителски вход</vt:lpstr>
      <vt:lpstr>Laravel. Обработка на потребителски вход</vt:lpstr>
      <vt:lpstr>Laravel. Обработка на потребителски вход</vt:lpstr>
      <vt:lpstr>Laravel. Обработка на потребителски вход</vt:lpstr>
      <vt:lpstr>Laravel. Обработка на потребителски вход</vt:lpstr>
      <vt:lpstr>Laravel. Обработка на потребителски вход</vt:lpstr>
      <vt:lpstr>Laravel. Обработка на потребителски вход</vt:lpstr>
      <vt:lpstr>Laravel. Обработка на потребителски вход</vt:lpstr>
      <vt:lpstr>Laravel. Обработка на потребителски вход</vt:lpstr>
      <vt:lpstr>Laravel. Обработка на потребителски вход</vt:lpstr>
      <vt:lpstr>Laravel. Обработка на потребителски вход</vt:lpstr>
      <vt:lpstr>Laravel. Обработка на потребителски вход</vt:lpstr>
    </vt:vector>
  </TitlesOfParts>
  <Company>Qualcomm,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JohnySmith</dc:creator>
  <cp:lastModifiedBy>Иван К.</cp:lastModifiedBy>
  <cp:revision>587</cp:revision>
  <dcterms:created xsi:type="dcterms:W3CDTF">2008-09-22T17:22:42Z</dcterms:created>
  <dcterms:modified xsi:type="dcterms:W3CDTF">2018-11-13T16:48:49Z</dcterms:modified>
</cp:coreProperties>
</file>