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5"/>
  </p:notesMasterIdLst>
  <p:sldIdLst>
    <p:sldId id="622" r:id="rId2"/>
    <p:sldId id="623" r:id="rId3"/>
    <p:sldId id="258" r:id="rId4"/>
    <p:sldId id="594" r:id="rId5"/>
    <p:sldId id="262" r:id="rId6"/>
    <p:sldId id="313" r:id="rId7"/>
    <p:sldId id="314" r:id="rId8"/>
    <p:sldId id="495" r:id="rId9"/>
    <p:sldId id="315" r:id="rId10"/>
    <p:sldId id="650" r:id="rId11"/>
    <p:sldId id="649" r:id="rId12"/>
    <p:sldId id="624" r:id="rId13"/>
    <p:sldId id="625" r:id="rId14"/>
    <p:sldId id="626" r:id="rId15"/>
    <p:sldId id="627" r:id="rId16"/>
    <p:sldId id="628" r:id="rId17"/>
    <p:sldId id="629" r:id="rId18"/>
    <p:sldId id="630" r:id="rId19"/>
    <p:sldId id="631" r:id="rId20"/>
    <p:sldId id="632" r:id="rId21"/>
    <p:sldId id="633" r:id="rId22"/>
    <p:sldId id="329" r:id="rId23"/>
    <p:sldId id="331" r:id="rId24"/>
    <p:sldId id="634" r:id="rId25"/>
    <p:sldId id="387" r:id="rId26"/>
    <p:sldId id="595" r:id="rId27"/>
    <p:sldId id="596" r:id="rId28"/>
    <p:sldId id="597" r:id="rId29"/>
    <p:sldId id="598" r:id="rId30"/>
    <p:sldId id="636" r:id="rId31"/>
    <p:sldId id="637" r:id="rId32"/>
    <p:sldId id="638" r:id="rId33"/>
    <p:sldId id="599" r:id="rId34"/>
    <p:sldId id="336" r:id="rId35"/>
    <p:sldId id="337" r:id="rId36"/>
    <p:sldId id="338" r:id="rId37"/>
    <p:sldId id="308" r:id="rId38"/>
    <p:sldId id="639" r:id="rId39"/>
    <p:sldId id="600" r:id="rId40"/>
    <p:sldId id="601" r:id="rId41"/>
    <p:sldId id="602" r:id="rId42"/>
    <p:sldId id="603" r:id="rId43"/>
    <p:sldId id="640" r:id="rId44"/>
    <p:sldId id="641" r:id="rId45"/>
    <p:sldId id="604" r:id="rId46"/>
    <p:sldId id="605" r:id="rId47"/>
    <p:sldId id="608" r:id="rId48"/>
    <p:sldId id="606" r:id="rId49"/>
    <p:sldId id="346" r:id="rId50"/>
    <p:sldId id="347" r:id="rId51"/>
    <p:sldId id="348" r:id="rId52"/>
    <p:sldId id="575" r:id="rId53"/>
    <p:sldId id="653" r:id="rId54"/>
    <p:sldId id="652" r:id="rId55"/>
    <p:sldId id="384" r:id="rId56"/>
    <p:sldId id="646" r:id="rId57"/>
    <p:sldId id="647" r:id="rId58"/>
    <p:sldId id="648" r:id="rId59"/>
    <p:sldId id="642" r:id="rId60"/>
    <p:sldId id="621" r:id="rId61"/>
    <p:sldId id="643" r:id="rId62"/>
    <p:sldId id="644" r:id="rId63"/>
    <p:sldId id="645" r:id="rId64"/>
    <p:sldId id="610" r:id="rId65"/>
    <p:sldId id="611" r:id="rId66"/>
    <p:sldId id="612" r:id="rId67"/>
    <p:sldId id="380" r:id="rId68"/>
    <p:sldId id="511" r:id="rId69"/>
    <p:sldId id="656" r:id="rId70"/>
    <p:sldId id="466" r:id="rId71"/>
    <p:sldId id="654" r:id="rId72"/>
    <p:sldId id="309" r:id="rId73"/>
    <p:sldId id="655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ivaylokenov/Microservices-Eventual-Consistency-Done-Righ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avr.com/en/careers" TargetMode="External"/><Relationship Id="rId2" Type="http://schemas.openxmlformats.org/officeDocument/2006/relationships/hyperlink" Target="https://www.indeavr.com/en/technology/application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ivaylokenov" TargetMode="External"/><Relationship Id="rId7" Type="http://schemas.openxmlformats.org/officeDocument/2006/relationships/hyperlink" Target="https://youtube.com/MyTestedASPNETTV" TargetMode="External"/><Relationship Id="rId2" Type="http://schemas.openxmlformats.org/officeDocument/2006/relationships/hyperlink" Target="https://mytested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ivaylokenov/" TargetMode="External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treon.com/ivaylokenov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bbitmq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ciu-architect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su-automation-microservices" TargetMode="External"/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patreon.com/ivaylokenov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ik-sponsors" TargetMode="External"/><Relationship Id="rId5" Type="http://schemas.openxmlformats.org/officeDocument/2006/relationships/hyperlink" Target="http://buymeacoff.ee/ivaylokenov" TargetMode="External"/><Relationship Id="rId4" Type="http://schemas.openxmlformats.org/officeDocument/2006/relationships/hyperlink" Target="https://opencollective.com/mytestedaspnet" TargetMode="External"/><Relationship Id="rId9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Microservices-Eventual-Consistency-Done-Right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47011" y="2044187"/>
            <a:ext cx="10499663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Eventual Consistency Done Right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It Up Online Vol. 6</a:t>
            </a:r>
          </a:p>
        </p:txBody>
      </p:sp>
      <p:pic>
        <p:nvPicPr>
          <p:cNvPr id="1026" name="Picture 2" descr="Резултат с изображение за „smartit“&quot;">
            <a:extLst>
              <a:ext uri="{FF2B5EF4-FFF2-40B4-BE49-F238E27FC236}">
                <a16:creationId xmlns:a16="http://schemas.microsoft.com/office/drawing/2014/main" id="{8E138A5C-F637-42F5-B5CB-3C0026C5C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552" y="4996891"/>
            <a:ext cx="2206823" cy="12610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128" y="4996891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F3F4FF02-DD55-4822-A676-E8BF578CD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82" y="4858533"/>
            <a:ext cx="1977118" cy="1537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8289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Because: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People demanded the lecture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The previous microservices talk needed some code demos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Partial failures happen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Systems need to communicate with each other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Eventual consistency is both easy and hard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Easy, if you do not think to much about it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Hard, when you realize what you got yourself into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225596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Microservice Communication Types</a:t>
            </a:r>
          </a:p>
        </p:txBody>
      </p:sp>
    </p:spTree>
    <p:extLst>
      <p:ext uri="{BB962C8B-B14F-4D97-AF65-F5344CB8AC3E}">
        <p14:creationId xmlns:p14="http://schemas.microsoft.com/office/powerpoint/2010/main" val="370239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Used when different parts of a client’s page requests different microservices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0723CE-FC64-420B-966F-C6E8B104E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688657"/>
            <a:ext cx="5181600" cy="30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278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Usually the client calls a load balancer, which requests data </a:t>
            </a:r>
            <a:br>
              <a:rPr lang="en-US" dirty="0"/>
            </a:br>
            <a:r>
              <a:rPr lang="en-US" dirty="0"/>
              <a:t>from the internal microservice infrastructure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Should be used when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application is not huge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 is independent and does not need additional aggregation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Otherwise the client needs to process business 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Breaking separation of concerns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140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Drawbacks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Two many Internet round-trips outside of the internal microservice network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Microservices must be exposed to the “external world”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Cross-cutting concerns like authentication and authorization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synchronous communication like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client applications require different APIs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Consider web versus mobile clients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99812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Provides single-entry endpoint for a group of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Like the Façade design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Also knows as “backend for frontend”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build it for the specific client needs</a:t>
            </a:r>
          </a:p>
          <a:p>
            <a:pPr>
              <a:lnSpc>
                <a:spcPct val="100000"/>
              </a:lnSpc>
            </a:pPr>
            <a:r>
              <a:rPr lang="en-US" dirty="0"/>
              <a:t>Acts as a reverse proxy and man in the middle between </a:t>
            </a:r>
            <a:br>
              <a:rPr lang="en-US" dirty="0"/>
            </a:br>
            <a:r>
              <a:rPr lang="en-US" dirty="0"/>
              <a:t>the clients and the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Can also provide authentication, cache, and other cross-cutting concerns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3721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DA396-A328-4374-922F-16C3321D7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001" y="2097088"/>
            <a:ext cx="6744821" cy="4054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615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are not careful, the API gateway may become a full monolithic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Bloated with too many endpoints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Couples all microservices, destroying their benefits</a:t>
            </a:r>
          </a:p>
          <a:p>
            <a:pPr>
              <a:lnSpc>
                <a:spcPct val="100000"/>
              </a:lnSpc>
            </a:pPr>
            <a:r>
              <a:rPr lang="en-US" dirty="0"/>
              <a:t>API Gateways should also be segregated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 first it may be an API Gateway for each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then it may be further split by logical groups based on business boundaries</a:t>
            </a:r>
          </a:p>
          <a:p>
            <a:pPr>
              <a:lnSpc>
                <a:spcPct val="100000"/>
              </a:lnSpc>
            </a:pPr>
            <a:r>
              <a:rPr lang="en-US" dirty="0"/>
              <a:t>HTTP or </a:t>
            </a:r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51585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Reverse proxy and routing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Decouples the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Modernize legacy monolithic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Hide the internal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Request aggregation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Reduces chattiness between client and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Especially important for remote applications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Offloading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Authentication, load balancing, retry policies, response caching, IP whitelisting, and 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41715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Drawbacks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Coupling with the internal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Additional point of failure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Additional network calls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Usually does not have a huge impact considering the alternative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become a bottleneck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Additional development costs and maintenance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576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hlinkClick r:id="rId3"/>
              </a:rPr>
              <a:t>https://sli.do</a:t>
            </a:r>
            <a:r>
              <a:rPr lang="en-US" b="1" dirty="0">
                <a:solidFill>
                  <a:schemeClr val="tx1"/>
                </a:solidFill>
              </a:rPr>
              <a:t> #eventual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0BDAA755-C4F6-4A8E-AD96-B2DFBCBF6CE3}"/>
              </a:ext>
            </a:extLst>
          </p:cNvPr>
          <p:cNvSpPr txBox="1">
            <a:spLocks/>
          </p:cNvSpPr>
          <p:nvPr/>
        </p:nvSpPr>
        <p:spPr>
          <a:xfrm>
            <a:off x="4026568" y="4402631"/>
            <a:ext cx="7620106" cy="5942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The YouTube Live Chat Is Not Monitored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FD555C4-29DE-476C-85C8-3C0502578318}"/>
              </a:ext>
            </a:extLst>
          </p:cNvPr>
          <p:cNvSpPr txBox="1">
            <a:spLocks/>
          </p:cNvSpPr>
          <p:nvPr/>
        </p:nvSpPr>
        <p:spPr>
          <a:xfrm>
            <a:off x="1167493" y="5119672"/>
            <a:ext cx="10479181" cy="59426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Presentation &amp; Code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hlinkClick r:id="rId4"/>
              </a:rPr>
              <a:t>https://github.com/ivaylokenov/Microservices-Eventual-Consistency-Done-Right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775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Real-time communication can be achieved with HTTP Web Sockets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fallback mechanisms</a:t>
            </a:r>
          </a:p>
          <a:p>
            <a:pPr>
              <a:lnSpc>
                <a:spcPct val="100000"/>
              </a:lnSpc>
            </a:pPr>
            <a:r>
              <a:rPr lang="en-US" dirty="0"/>
              <a:t>It is used when you want to push data to the clients directly</a:t>
            </a:r>
          </a:p>
          <a:p>
            <a:pPr>
              <a:lnSpc>
                <a:spcPct val="100000"/>
              </a:lnSpc>
            </a:pPr>
            <a:r>
              <a:rPr lang="en-GB" dirty="0"/>
              <a:t>ASP.NET Core has </a:t>
            </a:r>
            <a:r>
              <a:rPr lang="en-GB" dirty="0" err="1"/>
              <a:t>SignalR</a:t>
            </a:r>
            <a:r>
              <a:rPr lang="en-GB" dirty="0"/>
              <a:t> as a real-time communication technology</a:t>
            </a:r>
          </a:p>
          <a:p>
            <a:pPr lvl="2">
              <a:lnSpc>
                <a:spcPct val="100000"/>
              </a:lnSpc>
            </a:pPr>
            <a:endParaRPr lang="en-GB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communication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3436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communication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20ED6-4670-4426-BE0E-6F671387E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557" y="2097088"/>
            <a:ext cx="6675709" cy="35626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3342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3034864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They provide technology services focused on</a:t>
            </a:r>
            <a:br>
              <a:rPr lang="en-GB" dirty="0"/>
            </a:br>
            <a:r>
              <a:rPr lang="en-GB" dirty="0"/>
              <a:t>the Digital, Data, Cloud and Advanced Software Engineering expertise.</a:t>
            </a:r>
          </a:p>
          <a:p>
            <a:pPr>
              <a:lnSpc>
                <a:spcPct val="100000"/>
              </a:lnSpc>
            </a:pPr>
            <a:r>
              <a:rPr lang="en-US" dirty="0"/>
              <a:t>They</a:t>
            </a:r>
            <a:r>
              <a:rPr lang="en-GB" dirty="0"/>
              <a:t> are always in search for creative and passionate people </a:t>
            </a:r>
            <a:br>
              <a:rPr lang="en-GB" dirty="0"/>
            </a:br>
            <a:r>
              <a:rPr lang="en-GB" dirty="0"/>
              <a:t>with the combination of a sharp strategic mind, emotional maturity, </a:t>
            </a:r>
            <a:br>
              <a:rPr lang="en-GB" dirty="0"/>
            </a:br>
            <a:r>
              <a:rPr lang="en-GB" dirty="0"/>
              <a:t>entrepreneurial instincts, and the ability to deliver results.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https://www.indeavr.com/en/technology/application-services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https://www.indeavr.com/en/careers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INDEAVR</a:t>
            </a:r>
            <a:r>
              <a:rPr lang="en-US" dirty="0"/>
              <a:t> – The EVENT’s DIAMOND SPONSOR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83EEC-8F7D-4A90-81DD-17846E162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211" y="5047905"/>
            <a:ext cx="5283200" cy="1191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4238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/>
          </a:bodyPr>
          <a:lstStyle/>
          <a:p>
            <a:r>
              <a:rPr lang="en-US" sz="4800" dirty="0"/>
              <a:t>Consistency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55170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challenge is to implement end-to-end business processes while </a:t>
            </a:r>
            <a:br>
              <a:rPr lang="bg-BG" dirty="0"/>
            </a:br>
            <a:r>
              <a:rPr lang="en-US" dirty="0"/>
              <a:t>keeping consistency across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Catalog microservice - maintains information about products (including price)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Shopping Cart microservice - maintains current chosen products and price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a product price is updated - you need to update the cart too (and show a message)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 monolithic application this should be fairly easy</a:t>
            </a:r>
          </a:p>
          <a:p>
            <a:pPr>
              <a:lnSpc>
                <a:spcPct val="100000"/>
              </a:lnSpc>
            </a:pPr>
            <a:r>
              <a:rPr lang="en-US" dirty="0"/>
              <a:t>But with microservices - no service should include tables/storage from another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it should never call direct queries to them</a:t>
            </a:r>
          </a:p>
          <a:p>
            <a:pPr>
              <a:lnSpc>
                <a:spcPct val="100000"/>
              </a:lnSpc>
            </a:pPr>
            <a:r>
              <a:rPr lang="en-US" dirty="0"/>
              <a:t>The solution is event-based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Publish-Subscribe pattern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Consistency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Consistency Between Services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99A1B6-AE8A-413F-8B4C-3EAFFCD7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307" y="2196537"/>
            <a:ext cx="6587385" cy="3681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976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challenge about communication is not so much about the protocols</a:t>
            </a:r>
          </a:p>
          <a:p>
            <a:pPr>
              <a:lnSpc>
                <a:spcPct val="100000"/>
              </a:lnSpc>
            </a:pPr>
            <a:r>
              <a:rPr lang="en-US" dirty="0"/>
              <a:t>But more about the style and couplings</a:t>
            </a:r>
          </a:p>
          <a:p>
            <a:pPr>
              <a:lnSpc>
                <a:spcPct val="100000"/>
              </a:lnSpc>
            </a:pPr>
            <a:r>
              <a:rPr lang="en-US" dirty="0"/>
              <a:t>Because when failure occurs - the more coupled the system, </a:t>
            </a:r>
            <a:br>
              <a:rPr lang="bg-BG" dirty="0"/>
            </a:br>
            <a:r>
              <a:rPr lang="en-US" dirty="0"/>
              <a:t>the bigger issues you will have</a:t>
            </a:r>
          </a:p>
          <a:p>
            <a:pPr>
              <a:lnSpc>
                <a:spcPct val="100000"/>
              </a:lnSpc>
            </a:pPr>
            <a:r>
              <a:rPr lang="en-US" dirty="0"/>
              <a:t>Partial failures will happen, so you need to design the system </a:t>
            </a:r>
            <a:br>
              <a:rPr lang="bg-BG" dirty="0"/>
            </a:br>
            <a:r>
              <a:rPr lang="en-US" dirty="0"/>
              <a:t>considering the common risks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Consistency challenges</a:t>
            </a:r>
          </a:p>
        </p:txBody>
      </p:sp>
    </p:spTree>
    <p:extLst>
      <p:ext uri="{BB962C8B-B14F-4D97-AF65-F5344CB8AC3E}">
        <p14:creationId xmlns:p14="http://schemas.microsoft.com/office/powerpoint/2010/main" val="2047320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Popular approach is HTTP, because it is simple</a:t>
            </a:r>
          </a:p>
          <a:p>
            <a:pPr>
              <a:lnSpc>
                <a:spcPct val="100000"/>
              </a:lnSpc>
            </a:pPr>
            <a:r>
              <a:rPr lang="en-US" dirty="0"/>
              <a:t>HTTP is perfectly acceptable, but it depends on how you use it</a:t>
            </a:r>
          </a:p>
          <a:p>
            <a:pPr>
              <a:lnSpc>
                <a:spcPct val="100000"/>
              </a:lnSpc>
            </a:pPr>
            <a:r>
              <a:rPr lang="en-US" dirty="0"/>
              <a:t>Acceptable HTTP requests are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Client-Microservice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Client-API Gateway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Gateway-Microservice</a:t>
            </a:r>
          </a:p>
          <a:p>
            <a:pPr>
              <a:lnSpc>
                <a:spcPct val="100000"/>
              </a:lnSpc>
            </a:pPr>
            <a:r>
              <a:rPr lang="en-US" dirty="0"/>
              <a:t>Unacceptable HTTP requests are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Microservice-Microservice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Consistency challenges</a:t>
            </a:r>
          </a:p>
        </p:txBody>
      </p:sp>
    </p:spTree>
    <p:extLst>
      <p:ext uri="{BB962C8B-B14F-4D97-AF65-F5344CB8AC3E}">
        <p14:creationId xmlns:p14="http://schemas.microsoft.com/office/powerpoint/2010/main" val="1063555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Consider the following scenario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call the Orders microservice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the Orders microservice calls additional microservices for more information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Sounds reasonable at first…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these are the pitfalls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Blocking and low performance - scalability is impacted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HTTP coupling on a business level - this should not occur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Failure will be difficult to manage - and failures occur</a:t>
            </a:r>
          </a:p>
          <a:p>
            <a:pPr>
              <a:lnSpc>
                <a:spcPct val="100000"/>
              </a:lnSpc>
            </a:pPr>
            <a:r>
              <a:rPr lang="en-US" dirty="0"/>
              <a:t>This way - we achieve a monolithic application across many processes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 is event-driven asynchronous communication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Consistency challenges</a:t>
            </a:r>
          </a:p>
        </p:txBody>
      </p:sp>
    </p:spTree>
    <p:extLst>
      <p:ext uri="{BB962C8B-B14F-4D97-AF65-F5344CB8AC3E}">
        <p14:creationId xmlns:p14="http://schemas.microsoft.com/office/powerpoint/2010/main" val="366280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5485" y="167065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/>
              <a:t>Ivaylo Kenov</a:t>
            </a:r>
            <a:r>
              <a:rPr lang="bg-BG" sz="2000" b="1" noProof="1"/>
              <a:t> –</a:t>
            </a:r>
            <a:r>
              <a:rPr lang="en-US" sz="2000" b="1" noProof="1"/>
              <a:t> Quality Code Advocate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Various job titles at the same time: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Organizer &amp; Speaker @ Code It Up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CTO @ </a:t>
            </a:r>
            <a:r>
              <a:rPr lang="en-US" sz="1600" dirty="0" err="1"/>
              <a:t>SoftUni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Full Stack Technical Trainer @ Everywhere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Code General @ </a:t>
            </a:r>
            <a:r>
              <a:rPr lang="en-US" sz="1600" dirty="0">
                <a:hlinkClick r:id="rId2"/>
              </a:rPr>
              <a:t>https://MyTestedASP.NET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Meme Copy Machine @ Daily Programming Fun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i="1" dirty="0"/>
              <a:t>{Insert Job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3"/>
              </a:rPr>
              <a:t>https://github.com/ivaylokenov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4"/>
              </a:rPr>
              <a:t>https://facebook.com/ivaylo.kenov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5"/>
              </a:rPr>
              <a:t>https://linkedin.com/in/kenov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600" dirty="0">
                <a:hlinkClick r:id="rId6"/>
              </a:rPr>
              <a:t>https://www.instagram.com/ivaylokenov/</a:t>
            </a:r>
            <a:endParaRPr lang="en-US" sz="1600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YouTube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7"/>
              </a:rPr>
              <a:t>https://youtube.com/MyTestedASPNETTV</a:t>
            </a:r>
            <a:r>
              <a:rPr lang="bg-BG" sz="1600" dirty="0"/>
              <a:t> 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F75C8-30E5-464B-8C48-36F42680B9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4274" y="1970786"/>
            <a:ext cx="3940919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180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/>
          </a:bodyPr>
          <a:lstStyle/>
          <a:p>
            <a:r>
              <a:rPr lang="en-US" sz="4800" dirty="0"/>
              <a:t>Communication types</a:t>
            </a:r>
          </a:p>
        </p:txBody>
      </p:sp>
    </p:spTree>
    <p:extLst>
      <p:ext uri="{BB962C8B-B14F-4D97-AF65-F5344CB8AC3E}">
        <p14:creationId xmlns:p14="http://schemas.microsoft.com/office/powerpoint/2010/main" val="1331973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Sync or Async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Synchronous - HTTP/HTTPS - tasks can continue after the response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Asynchronous - AMQP - the client usually don't expect a response</a:t>
            </a:r>
          </a:p>
          <a:p>
            <a:pPr>
              <a:lnSpc>
                <a:spcPct val="100000"/>
              </a:lnSpc>
            </a:pPr>
            <a:r>
              <a:rPr lang="en-US" dirty="0"/>
              <a:t>Single or Multiple receivers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receiver - the Command pattern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Multiple receivers - the Publish/Subscribe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Communication types</a:t>
            </a:r>
          </a:p>
        </p:txBody>
      </p:sp>
    </p:spTree>
    <p:extLst>
      <p:ext uri="{BB962C8B-B14F-4D97-AF65-F5344CB8AC3E}">
        <p14:creationId xmlns:p14="http://schemas.microsoft.com/office/powerpoint/2010/main" val="3295199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Microservices usually uses a combination of these communication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possible, never depend on request-response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breaks the autonomous feature of the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may turn into a bottleneck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Always consider "the rule of 1 hop"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Communication types</a:t>
            </a:r>
          </a:p>
        </p:txBody>
      </p:sp>
    </p:spTree>
    <p:extLst>
      <p:ext uri="{BB962C8B-B14F-4D97-AF65-F5344CB8AC3E}">
        <p14:creationId xmlns:p14="http://schemas.microsoft.com/office/powerpoint/2010/main" val="3934329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Communication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3AFA2-5658-4F12-B405-052EFF401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715" y="2097088"/>
            <a:ext cx="6745393" cy="38786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2635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930766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Everyone who got a paid ticket – 81 people in total! Thank you!</a:t>
            </a:r>
          </a:p>
          <a:p>
            <a:pPr>
              <a:lnSpc>
                <a:spcPct val="100000"/>
              </a:lnSpc>
            </a:pPr>
            <a:r>
              <a:rPr lang="en-US" dirty="0"/>
              <a:t>Top supporter – </a:t>
            </a:r>
            <a:r>
              <a:rPr lang="en-GB" b="1" dirty="0"/>
              <a:t>Georgi </a:t>
            </a:r>
            <a:r>
              <a:rPr lang="en-GB" b="1" dirty="0" err="1"/>
              <a:t>Georgiev</a:t>
            </a:r>
            <a:r>
              <a:rPr lang="en-GB" b="1" dirty="0"/>
              <a:t> </a:t>
            </a:r>
            <a:r>
              <a:rPr lang="en-US" dirty="0"/>
              <a:t>– </a:t>
            </a:r>
            <a:r>
              <a:rPr lang="en-US" b="1" dirty="0"/>
              <a:t>20 BGN</a:t>
            </a:r>
            <a:r>
              <a:rPr lang="en-US" dirty="0"/>
              <a:t>! Thank you, man! &lt;3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Personal thanks to – </a:t>
            </a:r>
            <a:r>
              <a:rPr lang="bg-BG" sz="1800" b="1" dirty="0"/>
              <a:t>Борислав, Михаил, </a:t>
            </a:r>
            <a:r>
              <a:rPr lang="en-GB" sz="1800" b="1" dirty="0" err="1"/>
              <a:t>Miroslava</a:t>
            </a:r>
            <a:r>
              <a:rPr lang="en-GB" sz="1800" b="1" dirty="0"/>
              <a:t>, </a:t>
            </a:r>
            <a:r>
              <a:rPr lang="en-GB" sz="1800" b="1" dirty="0" err="1"/>
              <a:t>Stoil</a:t>
            </a:r>
            <a:r>
              <a:rPr lang="en-GB" sz="1800" b="1" dirty="0"/>
              <a:t>, Zlatko, </a:t>
            </a:r>
            <a:r>
              <a:rPr lang="en-GB" sz="1800" b="1" dirty="0" err="1"/>
              <a:t>viktor</a:t>
            </a:r>
            <a:r>
              <a:rPr lang="en-GB" sz="1800" b="1" dirty="0"/>
              <a:t>, </a:t>
            </a:r>
            <a:r>
              <a:rPr lang="en-GB" sz="1800" b="1" dirty="0" err="1"/>
              <a:t>Petar</a:t>
            </a:r>
            <a:r>
              <a:rPr lang="en-GB" sz="1800" b="1" dirty="0"/>
              <a:t>, </a:t>
            </a:r>
            <a:r>
              <a:rPr lang="en-GB" sz="1800" b="1" dirty="0" err="1"/>
              <a:t>Zlatin</a:t>
            </a:r>
            <a:r>
              <a:rPr lang="en-GB" sz="1800" b="1" dirty="0"/>
              <a:t>, </a:t>
            </a:r>
            <a:br>
              <a:rPr lang="en-GB" sz="1800" b="1" dirty="0"/>
            </a:br>
            <a:r>
              <a:rPr lang="en-GB" sz="1800" b="1" dirty="0"/>
              <a:t>Nikolai, </a:t>
            </a:r>
            <a:r>
              <a:rPr lang="en-GB" sz="1800" b="1" dirty="0" err="1"/>
              <a:t>Ilian</a:t>
            </a:r>
            <a:r>
              <a:rPr lang="en-GB" sz="1800" b="1" dirty="0"/>
              <a:t>, Maria, Svetoslav, </a:t>
            </a:r>
            <a:r>
              <a:rPr lang="en-GB" sz="1800" b="1" dirty="0" err="1"/>
              <a:t>Tsvetan</a:t>
            </a:r>
            <a:r>
              <a:rPr lang="en-GB" sz="1800" b="1" dirty="0"/>
              <a:t>, Vasil, Vladimir, </a:t>
            </a:r>
            <a:r>
              <a:rPr lang="en-GB" sz="1800" b="1" dirty="0" err="1"/>
              <a:t>Plamen</a:t>
            </a:r>
            <a:r>
              <a:rPr lang="en-GB" sz="1800" b="1" dirty="0"/>
              <a:t>, </a:t>
            </a:r>
            <a:r>
              <a:rPr lang="en-GB" sz="1800" b="1" dirty="0" err="1"/>
              <a:t>Bilyan</a:t>
            </a:r>
            <a:endParaRPr lang="en-GB" sz="1800" b="1" dirty="0"/>
          </a:p>
          <a:p>
            <a:pPr>
              <a:lnSpc>
                <a:spcPct val="100000"/>
              </a:lnSpc>
            </a:pPr>
            <a:r>
              <a:rPr lang="en-US" sz="1600" dirty="0"/>
              <a:t>Thanks also to – </a:t>
            </a:r>
            <a:r>
              <a:rPr lang="en-US" sz="1600" dirty="0" err="1"/>
              <a:t>Petar</a:t>
            </a:r>
            <a:r>
              <a:rPr lang="en-US" sz="1600" dirty="0"/>
              <a:t>, Kalin, </a:t>
            </a:r>
            <a:r>
              <a:rPr lang="en-US" sz="1600" dirty="0" err="1"/>
              <a:t>daniel</a:t>
            </a:r>
            <a:r>
              <a:rPr lang="en-US" sz="1600" dirty="0"/>
              <a:t>, </a:t>
            </a:r>
            <a:r>
              <a:rPr lang="en-US" sz="1600" dirty="0" err="1"/>
              <a:t>Bojidar</a:t>
            </a:r>
            <a:r>
              <a:rPr lang="en-US" sz="1600" dirty="0"/>
              <a:t>, </a:t>
            </a:r>
            <a:r>
              <a:rPr lang="en-US" sz="1600" dirty="0" err="1"/>
              <a:t>Lachezar</a:t>
            </a:r>
            <a:r>
              <a:rPr lang="en-US" sz="1600" dirty="0"/>
              <a:t>, Svetlana, </a:t>
            </a:r>
            <a:r>
              <a:rPr lang="en-US" sz="1600" dirty="0" err="1"/>
              <a:t>Boyan</a:t>
            </a:r>
            <a:r>
              <a:rPr lang="en-US" sz="1600" dirty="0"/>
              <a:t>, Teodora, Angel, Martin,</a:t>
            </a:r>
            <a:br>
              <a:rPr lang="bg-BG" sz="1600" dirty="0"/>
            </a:br>
            <a:r>
              <a:rPr lang="en-US" sz="1600" dirty="0"/>
              <a:t>Pavel, </a:t>
            </a:r>
            <a:r>
              <a:rPr lang="en-US" sz="1600" dirty="0" err="1"/>
              <a:t>Ivanela</a:t>
            </a:r>
            <a:r>
              <a:rPr lang="en-US" sz="1600" dirty="0"/>
              <a:t>, Zdravko, Pavel, </a:t>
            </a:r>
            <a:r>
              <a:rPr lang="en-US" sz="1600" dirty="0" err="1"/>
              <a:t>Plamen</a:t>
            </a:r>
            <a:r>
              <a:rPr lang="en-US" sz="1600" dirty="0"/>
              <a:t>, Pavel, </a:t>
            </a:r>
            <a:r>
              <a:rPr lang="en-US" sz="1600" dirty="0" err="1"/>
              <a:t>Teodor</a:t>
            </a:r>
            <a:r>
              <a:rPr lang="en-US" sz="1600" dirty="0"/>
              <a:t>, </a:t>
            </a:r>
            <a:r>
              <a:rPr lang="bg-BG" sz="1600" dirty="0"/>
              <a:t>Петьо, </a:t>
            </a:r>
            <a:r>
              <a:rPr lang="en-US" sz="1600" dirty="0"/>
              <a:t>Angel, </a:t>
            </a:r>
            <a:r>
              <a:rPr lang="en-US" sz="1600" dirty="0" err="1"/>
              <a:t>Veselin</a:t>
            </a:r>
            <a:r>
              <a:rPr lang="en-US" sz="1600" dirty="0"/>
              <a:t>, </a:t>
            </a:r>
            <a:r>
              <a:rPr lang="en-US" sz="1600" dirty="0" err="1"/>
              <a:t>Tsvetelin</a:t>
            </a:r>
            <a:r>
              <a:rPr lang="en-US" sz="1600" dirty="0"/>
              <a:t>, </a:t>
            </a:r>
            <a:r>
              <a:rPr lang="en-US" sz="1600" dirty="0" err="1"/>
              <a:t>Radoslav</a:t>
            </a:r>
            <a:r>
              <a:rPr lang="en-US" sz="1600" dirty="0"/>
              <a:t>, </a:t>
            </a:r>
            <a:br>
              <a:rPr lang="bg-BG" sz="1600" dirty="0"/>
            </a:br>
            <a:r>
              <a:rPr lang="en-US" sz="1600" dirty="0"/>
              <a:t>Ivo, </a:t>
            </a:r>
            <a:r>
              <a:rPr lang="en-US" sz="1600" dirty="0" err="1"/>
              <a:t>Hristo</a:t>
            </a:r>
            <a:r>
              <a:rPr lang="en-US" sz="1600" dirty="0"/>
              <a:t>, </a:t>
            </a:r>
            <a:r>
              <a:rPr lang="en-US" sz="1600" dirty="0" err="1"/>
              <a:t>Radoslav</a:t>
            </a:r>
            <a:r>
              <a:rPr lang="en-US" sz="1600" dirty="0"/>
              <a:t>, </a:t>
            </a:r>
            <a:r>
              <a:rPr lang="en-US" sz="1600" dirty="0" err="1"/>
              <a:t>Hristo</a:t>
            </a:r>
            <a:r>
              <a:rPr lang="en-US" sz="1600" dirty="0"/>
              <a:t>, Dobromir, </a:t>
            </a:r>
            <a:r>
              <a:rPr lang="bg-BG" sz="1600" dirty="0"/>
              <a:t>Живко, </a:t>
            </a:r>
            <a:r>
              <a:rPr lang="en-US" sz="1600" dirty="0" err="1"/>
              <a:t>Svilen</a:t>
            </a:r>
            <a:r>
              <a:rPr lang="en-US" sz="1600" dirty="0"/>
              <a:t>, Pavel, </a:t>
            </a:r>
            <a:r>
              <a:rPr lang="en-US" sz="1600" dirty="0" err="1"/>
              <a:t>Ilian</a:t>
            </a:r>
            <a:r>
              <a:rPr lang="en-US" sz="1600" dirty="0"/>
              <a:t>, </a:t>
            </a:r>
            <a:r>
              <a:rPr lang="en-US" sz="1600" dirty="0" err="1"/>
              <a:t>Petar</a:t>
            </a:r>
            <a:r>
              <a:rPr lang="en-US" sz="1600" dirty="0"/>
              <a:t>, </a:t>
            </a:r>
            <a:r>
              <a:rPr lang="en-US" sz="1600" dirty="0" err="1"/>
              <a:t>Kristiyan</a:t>
            </a:r>
            <a:r>
              <a:rPr lang="en-US" sz="1600" dirty="0"/>
              <a:t>, Viktor, </a:t>
            </a:r>
            <a:r>
              <a:rPr lang="en-US" sz="1600" dirty="0" err="1"/>
              <a:t>Kalina</a:t>
            </a:r>
            <a:r>
              <a:rPr lang="en-US" sz="1600" dirty="0"/>
              <a:t>, </a:t>
            </a:r>
            <a:br>
              <a:rPr lang="bg-BG" sz="1600" dirty="0"/>
            </a:br>
            <a:r>
              <a:rPr lang="bg-BG" sz="1600" dirty="0"/>
              <a:t>Диана, </a:t>
            </a:r>
            <a:r>
              <a:rPr lang="en-US" sz="1600" dirty="0"/>
              <a:t>Martin, </a:t>
            </a:r>
            <a:r>
              <a:rPr lang="en-US" sz="1600" dirty="0" err="1"/>
              <a:t>Petar</a:t>
            </a:r>
            <a:r>
              <a:rPr lang="en-US" sz="1600" dirty="0"/>
              <a:t>, </a:t>
            </a:r>
            <a:r>
              <a:rPr lang="en-US" sz="1600" dirty="0" err="1"/>
              <a:t>Evlogi</a:t>
            </a:r>
            <a:r>
              <a:rPr lang="en-US" sz="1600" dirty="0"/>
              <a:t>, Alexander, </a:t>
            </a:r>
            <a:r>
              <a:rPr lang="bg-BG" sz="1600" dirty="0" err="1"/>
              <a:t>Николаи</a:t>
            </a:r>
            <a:r>
              <a:rPr lang="bg-BG" sz="1600" dirty="0"/>
              <a:t>̆, </a:t>
            </a:r>
            <a:r>
              <a:rPr lang="en-US" sz="1600" dirty="0"/>
              <a:t>Riva, </a:t>
            </a:r>
            <a:r>
              <a:rPr lang="en-US" sz="1600" dirty="0" err="1"/>
              <a:t>Hristo</a:t>
            </a:r>
            <a:r>
              <a:rPr lang="en-US" sz="1600" dirty="0"/>
              <a:t>, Marin, Mira, Kristian, Marin, </a:t>
            </a:r>
            <a:r>
              <a:rPr lang="en-US" sz="1600" dirty="0" err="1"/>
              <a:t>Mariyan</a:t>
            </a:r>
            <a:r>
              <a:rPr lang="en-US" sz="1600" dirty="0"/>
              <a:t>,</a:t>
            </a:r>
            <a:br>
              <a:rPr lang="bg-BG" sz="1600" dirty="0"/>
            </a:br>
            <a:r>
              <a:rPr lang="en-US" sz="1600" dirty="0"/>
              <a:t> Ruslan, </a:t>
            </a:r>
            <a:r>
              <a:rPr lang="en-US" sz="1600" dirty="0" err="1"/>
              <a:t>Dimitar</a:t>
            </a:r>
            <a:r>
              <a:rPr lang="en-US" sz="1600" dirty="0"/>
              <a:t>, Andrey, Martin, </a:t>
            </a:r>
            <a:r>
              <a:rPr lang="bg-BG" sz="1600" dirty="0"/>
              <a:t>Велислав, Димитър, </a:t>
            </a:r>
            <a:r>
              <a:rPr lang="en-US" sz="1600" dirty="0" err="1"/>
              <a:t>Kiril</a:t>
            </a:r>
            <a:r>
              <a:rPr lang="en-US" sz="1600" dirty="0"/>
              <a:t>, </a:t>
            </a:r>
            <a:r>
              <a:rPr lang="en-US" sz="1600" dirty="0" err="1"/>
              <a:t>Momchil</a:t>
            </a:r>
            <a:r>
              <a:rPr lang="en-US" sz="1600" dirty="0"/>
              <a:t>, Darin, Gergana, Deyan, Osman, </a:t>
            </a:r>
            <a:br>
              <a:rPr lang="bg-BG" sz="1600" dirty="0"/>
            </a:br>
            <a:r>
              <a:rPr lang="en-US" sz="1600" dirty="0" err="1"/>
              <a:t>Svilen</a:t>
            </a:r>
            <a:r>
              <a:rPr lang="en-US" sz="1600" dirty="0"/>
              <a:t>, Kosta, </a:t>
            </a:r>
            <a:r>
              <a:rPr lang="bg-BG" sz="1600" dirty="0" err="1"/>
              <a:t>Панайот</a:t>
            </a:r>
            <a:r>
              <a:rPr lang="bg-BG" sz="1600" dirty="0"/>
              <a:t>, </a:t>
            </a:r>
            <a:r>
              <a:rPr lang="en-US" sz="1600" dirty="0"/>
              <a:t>Todor, </a:t>
            </a:r>
            <a:r>
              <a:rPr lang="en-US" sz="1600" dirty="0" err="1"/>
              <a:t>Hristo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Huge THANKS for your support &amp; TRUST!</a:t>
            </a:r>
          </a:p>
        </p:txBody>
      </p:sp>
    </p:spTree>
    <p:extLst>
      <p:ext uri="{BB962C8B-B14F-4D97-AF65-F5344CB8AC3E}">
        <p14:creationId xmlns:p14="http://schemas.microsoft.com/office/powerpoint/2010/main" val="1510814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prefer to call them “Pay what you want”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how much you value the provided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It takes me a considerable amount of free time to prepare these lectures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 want them to be perfect and complete!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put my soul in them!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 reason I will be extremely thankful, if you decide to </a:t>
            </a:r>
            <a:br>
              <a:rPr lang="en-US" dirty="0"/>
            </a:br>
            <a:r>
              <a:rPr lang="en-US" dirty="0"/>
              <a:t>support me and my projects!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never expected, but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The easiest way is via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PayPal: </a:t>
            </a:r>
            <a:r>
              <a:rPr lang="en-GB" b="1" dirty="0">
                <a:hlinkClick r:id="rId2"/>
              </a:rPr>
              <a:t>http://paypal.me/ivaylokenov</a:t>
            </a:r>
            <a:r>
              <a:rPr lang="bg-BG" b="1" dirty="0"/>
              <a:t> 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</a:t>
            </a:r>
            <a:r>
              <a:rPr lang="en-US" b="1" dirty="0" err="1"/>
              <a:t>ivaylowrlt</a:t>
            </a:r>
            <a:endParaRPr lang="en-US" b="1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events are not Exactly free</a:t>
            </a:r>
          </a:p>
        </p:txBody>
      </p:sp>
    </p:spTree>
    <p:extLst>
      <p:ext uri="{BB962C8B-B14F-4D97-AF65-F5344CB8AC3E}">
        <p14:creationId xmlns:p14="http://schemas.microsoft.com/office/powerpoint/2010/main" val="4158526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These events are part of my mentoring program!</a:t>
            </a:r>
          </a:p>
          <a:p>
            <a:pPr>
              <a:lnSpc>
                <a:spcPct val="100000"/>
              </a:lnSpc>
            </a:pPr>
            <a:r>
              <a:rPr lang="en-US" dirty="0"/>
              <a:t>Target – junior to regular programmers with 0 to 2 years practical work</a:t>
            </a:r>
          </a:p>
          <a:p>
            <a:pPr>
              <a:lnSpc>
                <a:spcPct val="100000"/>
              </a:lnSpc>
            </a:pPr>
            <a:r>
              <a:rPr lang="en-US" dirty="0"/>
              <a:t>Help with: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Becoming better software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Code improvement in terms of quality and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Career choices and advancement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Interview preparation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more</a:t>
            </a:r>
          </a:p>
          <a:p>
            <a:pPr>
              <a:lnSpc>
                <a:spcPct val="100000"/>
              </a:lnSpc>
            </a:pPr>
            <a:r>
              <a:rPr lang="en-US" dirty="0"/>
              <a:t>Approach – private groups, exclusive lessons, workshops, one-on-one meetings</a:t>
            </a:r>
          </a:p>
          <a:p>
            <a:pPr>
              <a:lnSpc>
                <a:spcPct val="100000"/>
              </a:lnSpc>
            </a:pPr>
            <a:r>
              <a:rPr lang="en-US" dirty="0"/>
              <a:t>More information on </a:t>
            </a:r>
            <a:r>
              <a:rPr lang="en-US" dirty="0" err="1"/>
              <a:t>Patreon</a:t>
            </a:r>
            <a:r>
              <a:rPr lang="en-US" dirty="0"/>
              <a:t>: </a:t>
            </a:r>
            <a:r>
              <a:rPr lang="en-GB" b="1" dirty="0">
                <a:hlinkClick r:id="rId2"/>
              </a:rPr>
              <a:t>https://www.patreon.com/ivaylokenov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Mentorship program ON </a:t>
            </a:r>
            <a:r>
              <a:rPr lang="en-US" dirty="0" err="1"/>
              <a:t>Patreon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50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/>
          </a:bodyPr>
          <a:lstStyle/>
          <a:p>
            <a:r>
              <a:rPr lang="en-US" sz="4800" dirty="0"/>
              <a:t>Communication patterns</a:t>
            </a:r>
          </a:p>
        </p:txBody>
      </p:sp>
    </p:spTree>
    <p:extLst>
      <p:ext uri="{BB962C8B-B14F-4D97-AF65-F5344CB8AC3E}">
        <p14:creationId xmlns:p14="http://schemas.microsoft.com/office/powerpoint/2010/main" val="602834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Don't rely on request-response, if possible</a:t>
            </a:r>
          </a:p>
          <a:p>
            <a:r>
              <a:rPr lang="en-US" dirty="0"/>
              <a:t>If you need data from another microservice, consider </a:t>
            </a:r>
            <a:br>
              <a:rPr lang="en-US" dirty="0"/>
            </a:br>
            <a:r>
              <a:rPr lang="en-US" dirty="0"/>
              <a:t>duplicating it, it's perfectly OK!</a:t>
            </a:r>
          </a:p>
          <a:p>
            <a:r>
              <a:rPr lang="en-US" dirty="0"/>
              <a:t>If your microservice needs to invoke an action in </a:t>
            </a:r>
            <a:br>
              <a:rPr lang="en-US" dirty="0"/>
            </a:br>
            <a:r>
              <a:rPr lang="en-US" dirty="0"/>
              <a:t>another microservice do it asynchronously </a:t>
            </a:r>
          </a:p>
          <a:p>
            <a:r>
              <a:rPr lang="en-US" dirty="0"/>
              <a:t>You can use any protocol to transfer data to have eventual consistency</a:t>
            </a:r>
          </a:p>
          <a:p>
            <a:pPr lvl="1"/>
            <a:r>
              <a:rPr lang="en-US" dirty="0"/>
              <a:t>But don't create synchronous dependencies by waiting for responses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Communication patterns</a:t>
            </a:r>
          </a:p>
        </p:txBody>
      </p:sp>
    </p:spTree>
    <p:extLst>
      <p:ext uri="{BB962C8B-B14F-4D97-AF65-F5344CB8AC3E}">
        <p14:creationId xmlns:p14="http://schemas.microsoft.com/office/powerpoint/2010/main" val="221566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4" y="1805700"/>
            <a:ext cx="10352754" cy="449884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About Code It Up</a:t>
            </a:r>
          </a:p>
          <a:p>
            <a:r>
              <a:rPr lang="en-US" sz="2800" dirty="0"/>
              <a:t>Microservice Communication Types</a:t>
            </a:r>
          </a:p>
          <a:p>
            <a:r>
              <a:rPr lang="en-US" sz="2800" dirty="0"/>
              <a:t>Consistency Between Services</a:t>
            </a:r>
          </a:p>
          <a:p>
            <a:r>
              <a:rPr lang="en-US" sz="2800" dirty="0"/>
              <a:t>Communication Between Services</a:t>
            </a:r>
          </a:p>
          <a:p>
            <a:r>
              <a:rPr lang="en-US" sz="2800" noProof="1"/>
              <a:t>Using A Message Broker</a:t>
            </a:r>
          </a:p>
          <a:p>
            <a:r>
              <a:rPr lang="en-US" sz="2800" noProof="1"/>
              <a:t>Partial Failures</a:t>
            </a:r>
          </a:p>
          <a:p>
            <a:r>
              <a:rPr lang="en-US" sz="2800" dirty="0"/>
              <a:t>Messages Resiliency</a:t>
            </a:r>
          </a:p>
          <a:p>
            <a:r>
              <a:rPr lang="en-US" sz="2800" dirty="0"/>
              <a:t>The Outbox Pattern</a:t>
            </a:r>
          </a:p>
          <a:p>
            <a:endParaRPr lang="en-US" sz="2800" dirty="0"/>
          </a:p>
          <a:p>
            <a:endParaRPr lang="en-US" sz="2800" noProof="1"/>
          </a:p>
          <a:p>
            <a:pPr marL="0" indent="0">
              <a:buNone/>
            </a:pPr>
            <a:endParaRPr lang="en-US" sz="2800" noProof="1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Asynchronous messages:</a:t>
            </a:r>
          </a:p>
          <a:p>
            <a:pPr lvl="1"/>
            <a:r>
              <a:rPr lang="en-US" dirty="0"/>
              <a:t>Critical for propagating changes throughout multiple services</a:t>
            </a:r>
          </a:p>
          <a:p>
            <a:pPr lvl="1"/>
            <a:r>
              <a:rPr lang="en-US" dirty="0"/>
              <a:t>Eventual consistency + event-driven communication</a:t>
            </a:r>
          </a:p>
          <a:p>
            <a:pPr lvl="1"/>
            <a:r>
              <a:rPr lang="en-US" dirty="0"/>
              <a:t>A client send a message (header and body) and do not expect a response</a:t>
            </a:r>
          </a:p>
          <a:p>
            <a:pPr lvl="1"/>
            <a:r>
              <a:rPr lang="en-US" dirty="0"/>
              <a:t>If the service needs to return a response - it sends another message</a:t>
            </a:r>
          </a:p>
          <a:p>
            <a:pPr lvl="1"/>
            <a:r>
              <a:rPr lang="en-US" dirty="0"/>
              <a:t>Usually sent asynchronously through AMQP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Communication patterns</a:t>
            </a:r>
          </a:p>
        </p:txBody>
      </p:sp>
    </p:spTree>
    <p:extLst>
      <p:ext uri="{BB962C8B-B14F-4D97-AF65-F5344CB8AC3E}">
        <p14:creationId xmlns:p14="http://schemas.microsoft.com/office/powerpoint/2010/main" val="3370931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preferred infrastructure is a lightweight message broker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RabbitMQ or a cloud-ready service bus</a:t>
            </a:r>
          </a:p>
          <a:p>
            <a:pPr>
              <a:lnSpc>
                <a:spcPct val="100000"/>
              </a:lnSpc>
            </a:pPr>
            <a:r>
              <a:rPr lang="en-US" dirty="0"/>
              <a:t>The rules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HTTP for client + API Gateway + First microservice level (Frontend microservices)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AMQP for service level (Backend microservices)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Communication patterns</a:t>
            </a:r>
          </a:p>
        </p:txBody>
      </p:sp>
    </p:spTree>
    <p:extLst>
      <p:ext uri="{BB962C8B-B14F-4D97-AF65-F5344CB8AC3E}">
        <p14:creationId xmlns:p14="http://schemas.microsoft.com/office/powerpoint/2010/main" val="3406470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Communication patterns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5FAE6-5EAE-4B17-9233-C3E75B82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35" y="2097088"/>
            <a:ext cx="7343729" cy="3654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69738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preferred infrastructure is a lightweight message broker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RabbitMQ or a cloud-ready service bus</a:t>
            </a:r>
          </a:p>
          <a:p>
            <a:pPr>
              <a:lnSpc>
                <a:spcPct val="100000"/>
              </a:lnSpc>
            </a:pPr>
            <a:r>
              <a:rPr lang="en-US" dirty="0"/>
              <a:t>The rules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HTTP for client + API Gateway + First microservice level (Frontend microservices)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AMQP for service level (Backend microservices)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Communication patterns</a:t>
            </a:r>
          </a:p>
        </p:txBody>
      </p:sp>
    </p:spTree>
    <p:extLst>
      <p:ext uri="{BB962C8B-B14F-4D97-AF65-F5344CB8AC3E}">
        <p14:creationId xmlns:p14="http://schemas.microsoft.com/office/powerpoint/2010/main" val="508135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Using A Message Broker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42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There are various message brokers available</a:t>
            </a:r>
          </a:p>
          <a:p>
            <a:pPr lvl="1"/>
            <a:r>
              <a:rPr lang="en-US" dirty="0"/>
              <a:t>Each one of them will do just fine</a:t>
            </a:r>
          </a:p>
          <a:p>
            <a:r>
              <a:rPr lang="en-US" dirty="0"/>
              <a:t>For the demo purposes, I am using RabbitMQ</a:t>
            </a:r>
          </a:p>
          <a:p>
            <a:pPr lvl="1"/>
            <a:r>
              <a:rPr lang="en-US" dirty="0"/>
              <a:t>Which is a good enough message broker for a production environment too</a:t>
            </a:r>
          </a:p>
          <a:p>
            <a:r>
              <a:rPr lang="en-US" dirty="0"/>
              <a:t>Usually each message broker will have a connections string</a:t>
            </a:r>
          </a:p>
          <a:p>
            <a:pPr lvl="1"/>
            <a:r>
              <a:rPr lang="en-US" dirty="0"/>
              <a:t>And user access</a:t>
            </a:r>
          </a:p>
          <a:p>
            <a:r>
              <a:rPr lang="en-US" dirty="0"/>
              <a:t>More information</a:t>
            </a:r>
            <a:r>
              <a:rPr lang="bg-BG" dirty="0"/>
              <a:t> </a:t>
            </a:r>
            <a:r>
              <a:rPr lang="en-US" dirty="0"/>
              <a:t>here</a:t>
            </a:r>
          </a:p>
          <a:p>
            <a:pPr lvl="1"/>
            <a:r>
              <a:rPr lang="en-GB" dirty="0">
                <a:hlinkClick r:id="rId2"/>
              </a:rPr>
              <a:t>https://www.rabbitmq.com/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Using A Message Broker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7472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Install a library to help you use the message broker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For ASP.NET Core that’s </a:t>
            </a:r>
            <a:r>
              <a:rPr lang="en-US" dirty="0" err="1"/>
              <a:t>MassTransit</a:t>
            </a:r>
            <a:endParaRPr lang="en-US" dirty="0"/>
          </a:p>
          <a:p>
            <a:r>
              <a:rPr lang="en-US" dirty="0"/>
              <a:t>Register the message broker with the library</a:t>
            </a:r>
          </a:p>
          <a:p>
            <a:pPr lvl="1"/>
            <a:r>
              <a:rPr lang="en-US" dirty="0"/>
              <a:t>By using the connection strings and user information</a:t>
            </a:r>
          </a:p>
          <a:p>
            <a:r>
              <a:rPr lang="en-US" dirty="0"/>
              <a:t>Create your message classes</a:t>
            </a:r>
          </a:p>
          <a:p>
            <a:r>
              <a:rPr lang="en-US" dirty="0"/>
              <a:t>Create your consumer classes</a:t>
            </a:r>
          </a:p>
          <a:p>
            <a:pPr lvl="1"/>
            <a:r>
              <a:rPr lang="en-US" dirty="0"/>
              <a:t>And register them in your library configuration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Using A Message Broker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632179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Using A Message Broker</a:t>
            </a: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21F46C-0C93-4942-A752-BD91726A0874}"/>
              </a:ext>
            </a:extLst>
          </p:cNvPr>
          <p:cNvSpPr>
            <a:spLocks noGrp="1"/>
          </p:cNvSpPr>
          <p:nvPr/>
        </p:nvSpPr>
        <p:spPr>
          <a:xfrm>
            <a:off x="1543421" y="1866389"/>
            <a:ext cx="9846474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// A sample message class</a:t>
            </a:r>
          </a:p>
          <a:p>
            <a:r>
              <a:rPr lang="en-GB" sz="1600" dirty="0"/>
              <a:t>public class </a:t>
            </a:r>
            <a:r>
              <a:rPr lang="en-GB" sz="1600" dirty="0" err="1"/>
              <a:t>CarAdCreatedMessage</a:t>
            </a:r>
            <a:endParaRPr lang="en-GB" sz="1600" dirty="0"/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    public int </a:t>
            </a:r>
            <a:r>
              <a:rPr lang="en-GB" sz="1600" dirty="0" err="1"/>
              <a:t>CarAdId</a:t>
            </a:r>
            <a:r>
              <a:rPr lang="en-GB" sz="1600" dirty="0"/>
              <a:t> { get; set; }</a:t>
            </a:r>
          </a:p>
          <a:p>
            <a:endParaRPr lang="en-GB" sz="1600" dirty="0"/>
          </a:p>
          <a:p>
            <a:r>
              <a:rPr lang="en-GB" sz="1600" dirty="0"/>
              <a:t>        public string Manufacturer { get; set; }</a:t>
            </a:r>
          </a:p>
          <a:p>
            <a:endParaRPr lang="en-GB" sz="1600" dirty="0"/>
          </a:p>
          <a:p>
            <a:r>
              <a:rPr lang="en-GB" sz="1600" dirty="0"/>
              <a:t>        public string Model { get; set; }</a:t>
            </a:r>
          </a:p>
          <a:p>
            <a:endParaRPr lang="en-GB" sz="1600" dirty="0"/>
          </a:p>
          <a:p>
            <a:r>
              <a:rPr lang="en-GB" sz="1600" dirty="0"/>
              <a:t>        public decimal </a:t>
            </a:r>
            <a:r>
              <a:rPr lang="en-GB" sz="1600" dirty="0" err="1"/>
              <a:t>PricePerDay</a:t>
            </a:r>
            <a:r>
              <a:rPr lang="en-GB" sz="1600" dirty="0"/>
              <a:t> { get; set; }</a:t>
            </a:r>
          </a:p>
          <a:p>
            <a:r>
              <a:rPr lang="en-GB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1439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Using A Message Broker</a:t>
            </a: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21F46C-0C93-4942-A752-BD91726A0874}"/>
              </a:ext>
            </a:extLst>
          </p:cNvPr>
          <p:cNvSpPr>
            <a:spLocks noGrp="1"/>
          </p:cNvSpPr>
          <p:nvPr/>
        </p:nvSpPr>
        <p:spPr>
          <a:xfrm>
            <a:off x="1543421" y="1866389"/>
            <a:ext cx="9503990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// </a:t>
            </a:r>
            <a:r>
              <a:rPr lang="en-US" sz="1600" dirty="0"/>
              <a:t>A sample consumer class</a:t>
            </a:r>
            <a:endParaRPr lang="en-GB" sz="1600" dirty="0"/>
          </a:p>
          <a:p>
            <a:r>
              <a:rPr lang="en-GB" sz="1600" dirty="0"/>
              <a:t>public class </a:t>
            </a:r>
            <a:r>
              <a:rPr lang="en-GB" sz="1600" dirty="0" err="1"/>
              <a:t>CarAdCreatedConsumer</a:t>
            </a:r>
            <a:r>
              <a:rPr lang="en-GB" sz="1600" dirty="0"/>
              <a:t> : </a:t>
            </a:r>
            <a:r>
              <a:rPr lang="en-GB" sz="1600" dirty="0" err="1"/>
              <a:t>IConsumer</a:t>
            </a:r>
            <a:r>
              <a:rPr lang="en-GB" sz="1600" dirty="0"/>
              <a:t>&lt;</a:t>
            </a:r>
            <a:r>
              <a:rPr lang="en-GB" sz="1600" dirty="0" err="1"/>
              <a:t>CarAdCreatedMessage</a:t>
            </a:r>
            <a:r>
              <a:rPr lang="en-GB" sz="1600" dirty="0"/>
              <a:t>&gt;</a:t>
            </a: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    private </a:t>
            </a:r>
            <a:r>
              <a:rPr lang="en-GB" sz="1600" dirty="0" err="1"/>
              <a:t>readonly</a:t>
            </a:r>
            <a:r>
              <a:rPr lang="en-GB" sz="1600" dirty="0"/>
              <a:t> </a:t>
            </a:r>
            <a:r>
              <a:rPr lang="en-GB" sz="1600" dirty="0" err="1"/>
              <a:t>IStatisticsService</a:t>
            </a:r>
            <a:r>
              <a:rPr lang="en-GB" sz="1600" dirty="0"/>
              <a:t> statistics;</a:t>
            </a:r>
          </a:p>
          <a:p>
            <a:endParaRPr lang="en-GB" sz="1600" dirty="0"/>
          </a:p>
          <a:p>
            <a:r>
              <a:rPr lang="en-GB" sz="1600" dirty="0"/>
              <a:t>        public </a:t>
            </a:r>
            <a:r>
              <a:rPr lang="en-GB" sz="1600" dirty="0" err="1"/>
              <a:t>CarAdCreatedConsumer</a:t>
            </a:r>
            <a:r>
              <a:rPr lang="en-GB" sz="1600" dirty="0"/>
              <a:t>(</a:t>
            </a:r>
            <a:r>
              <a:rPr lang="en-GB" sz="1600" dirty="0" err="1"/>
              <a:t>IStatisticsService</a:t>
            </a:r>
            <a:r>
              <a:rPr lang="en-GB" sz="1600" dirty="0"/>
              <a:t> statistics) </a:t>
            </a:r>
          </a:p>
          <a:p>
            <a:r>
              <a:rPr lang="en-GB" sz="1600" dirty="0"/>
              <a:t>            =&gt; </a:t>
            </a:r>
            <a:r>
              <a:rPr lang="en-GB" sz="1600" dirty="0" err="1"/>
              <a:t>this.statistics</a:t>
            </a:r>
            <a:r>
              <a:rPr lang="en-GB" sz="1600" dirty="0"/>
              <a:t> = statistics;</a:t>
            </a:r>
          </a:p>
          <a:p>
            <a:endParaRPr lang="en-GB" sz="1600" dirty="0"/>
          </a:p>
          <a:p>
            <a:r>
              <a:rPr lang="en-GB" sz="1600" dirty="0"/>
              <a:t>        public async Task Consume(</a:t>
            </a:r>
            <a:r>
              <a:rPr lang="en-GB" sz="1600" dirty="0" err="1"/>
              <a:t>ConsumeContext</a:t>
            </a:r>
            <a:r>
              <a:rPr lang="en-GB" sz="1600" dirty="0"/>
              <a:t>&lt;</a:t>
            </a:r>
            <a:r>
              <a:rPr lang="en-GB" sz="1600" dirty="0" err="1"/>
              <a:t>CarAdCreatedMessage</a:t>
            </a:r>
            <a:r>
              <a:rPr lang="en-GB" sz="1600" dirty="0"/>
              <a:t>&gt; context) </a:t>
            </a:r>
          </a:p>
          <a:p>
            <a:r>
              <a:rPr lang="en-GB" sz="1600" dirty="0"/>
              <a:t>            =&gt; await </a:t>
            </a:r>
            <a:r>
              <a:rPr lang="en-GB" sz="1600" dirty="0" err="1"/>
              <a:t>this.statistics.AddCarAd</a:t>
            </a:r>
            <a:r>
              <a:rPr lang="en-GB" sz="1600" dirty="0"/>
              <a:t>();</a:t>
            </a:r>
          </a:p>
          <a:p>
            <a:r>
              <a:rPr lang="en-GB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62798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75945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CODE IT UP</a:t>
            </a:r>
          </a:p>
        </p:txBody>
      </p:sp>
    </p:spTree>
    <p:extLst>
      <p:ext uri="{BB962C8B-B14F-4D97-AF65-F5344CB8AC3E}">
        <p14:creationId xmlns:p14="http://schemas.microsoft.com/office/powerpoint/2010/main" val="3988139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May 2</a:t>
            </a:r>
          </a:p>
          <a:p>
            <a:r>
              <a:rPr lang="ru-RU" dirty="0" err="1"/>
              <a:t>Threads</a:t>
            </a:r>
            <a:r>
              <a:rPr lang="en-US" dirty="0"/>
              <a:t>, </a:t>
            </a:r>
            <a:r>
              <a:rPr lang="ru-RU" dirty="0" err="1"/>
              <a:t>Race</a:t>
            </a:r>
            <a:r>
              <a:rPr lang="ru-RU" dirty="0"/>
              <a:t> </a:t>
            </a:r>
            <a:r>
              <a:rPr lang="ru-RU" dirty="0" err="1"/>
              <a:t>Condition</a:t>
            </a:r>
            <a:r>
              <a:rPr lang="en-US" dirty="0"/>
              <a:t>, </a:t>
            </a:r>
            <a:r>
              <a:rPr lang="ru-RU" dirty="0" err="1"/>
              <a:t>Dead</a:t>
            </a:r>
            <a:r>
              <a:rPr lang="ru-RU" dirty="0"/>
              <a:t> </a:t>
            </a:r>
            <a:r>
              <a:rPr lang="ru-RU" dirty="0" err="1"/>
              <a:t>Lock</a:t>
            </a:r>
            <a:r>
              <a:rPr lang="en-US" dirty="0"/>
              <a:t>, </a:t>
            </a:r>
            <a:r>
              <a:rPr lang="ru-RU" dirty="0" err="1"/>
              <a:t>Thread</a:t>
            </a:r>
            <a:r>
              <a:rPr lang="ru-RU" dirty="0"/>
              <a:t> </a:t>
            </a:r>
            <a:r>
              <a:rPr lang="ru-RU" dirty="0" err="1"/>
              <a:t>Pool</a:t>
            </a:r>
            <a:r>
              <a:rPr lang="en-US" dirty="0"/>
              <a:t>, </a:t>
            </a:r>
            <a:r>
              <a:rPr lang="en-US" dirty="0" err="1"/>
              <a:t>Synchronisation</a:t>
            </a:r>
            <a:r>
              <a:rPr lang="en-US" dirty="0"/>
              <a:t> and Optimization</a:t>
            </a:r>
            <a:endParaRPr lang="bg-BG" dirty="0"/>
          </a:p>
          <a:p>
            <a:r>
              <a:rPr lang="en-US" dirty="0"/>
              <a:t>Tasks include – Folder Synchronization, Parallel Sorting, Own Cache Implementation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3 hours lecture, 5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guidebook about multithreading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Recording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en-GB" dirty="0"/>
              <a:t>more than 5 hours + 20 pages guidebook + practical tasks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Just shoot me a message – </a:t>
            </a:r>
            <a:r>
              <a:rPr lang="en-GB" dirty="0">
                <a:hlinkClick r:id="rId2"/>
              </a:rPr>
              <a:t>wewritesoftware@gmail.com</a:t>
            </a:r>
            <a:r>
              <a:rPr lang="en-GB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And I will give you more details!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Multithreading Workshop</a:t>
            </a:r>
          </a:p>
        </p:txBody>
      </p:sp>
    </p:spTree>
    <p:extLst>
      <p:ext uri="{BB962C8B-B14F-4D97-AF65-F5344CB8AC3E}">
        <p14:creationId xmlns:p14="http://schemas.microsoft.com/office/powerpoint/2010/main" val="22335419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May 30-31</a:t>
            </a:r>
          </a:p>
          <a:p>
            <a:r>
              <a:rPr lang="en-US" dirty="0"/>
              <a:t>Create a fully working ASP.NET Core application with DDD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4+ hours lecture, 12+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guidebook about building “clean” apps (70+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  <a:r>
              <a:rPr lang="bg-BG" dirty="0"/>
              <a:t>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Recording</a:t>
            </a:r>
            <a:r>
              <a:rPr lang="en-US" dirty="0"/>
              <a:t> – more than 12 hours + 70 pages guidebook + fully working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shoot me a message – </a:t>
            </a:r>
            <a:r>
              <a:rPr lang="en-GB" dirty="0">
                <a:hlinkClick r:id="rId2"/>
              </a:rPr>
              <a:t>wewritesoftware@gmail.com</a:t>
            </a:r>
            <a:r>
              <a:rPr lang="en-GB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And I will give you more details! 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Clean Architecture Workshop</a:t>
            </a:r>
          </a:p>
        </p:txBody>
      </p:sp>
    </p:spTree>
    <p:extLst>
      <p:ext uri="{BB962C8B-B14F-4D97-AF65-F5344CB8AC3E}">
        <p14:creationId xmlns:p14="http://schemas.microsoft.com/office/powerpoint/2010/main" val="15248344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September 19 </a:t>
            </a:r>
          </a:p>
          <a:p>
            <a:pPr>
              <a:lnSpc>
                <a:spcPct val="100000"/>
              </a:lnSpc>
            </a:pPr>
            <a:r>
              <a:rPr lang="en-GB" dirty="0"/>
              <a:t>Everything you need to know about Kubernetes as a web developer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bg-BG" dirty="0"/>
              <a:t>8</a:t>
            </a:r>
            <a:r>
              <a:rPr lang="en-US" dirty="0"/>
              <a:t> hours lecture, </a:t>
            </a:r>
            <a:r>
              <a:rPr lang="bg-BG" dirty="0"/>
              <a:t>8</a:t>
            </a:r>
            <a:r>
              <a:rPr lang="en-US" dirty="0"/>
              <a:t>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exercise book about Kubernetes (</a:t>
            </a:r>
            <a:r>
              <a:rPr lang="bg-BG" dirty="0"/>
              <a:t>5</a:t>
            </a:r>
            <a:r>
              <a:rPr lang="en-US" dirty="0"/>
              <a:t>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Recording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en-GB" dirty="0"/>
              <a:t>more than </a:t>
            </a:r>
            <a:r>
              <a:rPr lang="bg-BG" dirty="0"/>
              <a:t>6</a:t>
            </a:r>
            <a:r>
              <a:rPr lang="en-GB" dirty="0"/>
              <a:t> hours + </a:t>
            </a:r>
            <a:r>
              <a:rPr lang="bg-BG" dirty="0"/>
              <a:t>52</a:t>
            </a:r>
            <a:r>
              <a:rPr lang="en-GB" dirty="0"/>
              <a:t> pages guidebook + practical tasks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Just shoot me a message – </a:t>
            </a:r>
            <a:r>
              <a:rPr lang="en-GB" dirty="0">
                <a:hlinkClick r:id="rId2"/>
              </a:rPr>
              <a:t>wewritesoftware@gmail.com</a:t>
            </a:r>
            <a:r>
              <a:rPr lang="en-GB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And I will give you more details! 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for web developers</a:t>
            </a:r>
          </a:p>
        </p:txBody>
      </p:sp>
    </p:spTree>
    <p:extLst>
      <p:ext uri="{BB962C8B-B14F-4D97-AF65-F5344CB8AC3E}">
        <p14:creationId xmlns:p14="http://schemas.microsoft.com/office/powerpoint/2010/main" val="4234939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December 19 </a:t>
            </a:r>
          </a:p>
          <a:p>
            <a:pPr>
              <a:lnSpc>
                <a:spcPct val="100000"/>
              </a:lnSpc>
            </a:pPr>
            <a:r>
              <a:rPr lang="en-GB" dirty="0"/>
              <a:t>Everything you need to know about software architectural patterns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bg-BG" dirty="0"/>
              <a:t>8</a:t>
            </a:r>
            <a:r>
              <a:rPr lang="en-US" dirty="0"/>
              <a:t> hours lecture, </a:t>
            </a:r>
            <a:r>
              <a:rPr lang="bg-BG" dirty="0"/>
              <a:t>8</a:t>
            </a:r>
            <a:r>
              <a:rPr lang="en-US" dirty="0"/>
              <a:t>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exercise book about software architecture (20+ pages)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The first 15 people receive 15% discount with ARCH15!</a:t>
            </a:r>
            <a:r>
              <a:rPr lang="en-US" dirty="0"/>
              <a:t>	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dirty="0"/>
              <a:t>2 types of attendance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Recording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https://bit.ly/ciu-architect</a:t>
            </a:r>
            <a:r>
              <a:rPr lang="en-US" dirty="0"/>
              <a:t> 	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Becoming a Software Architect</a:t>
            </a:r>
          </a:p>
        </p:txBody>
      </p:sp>
    </p:spTree>
    <p:extLst>
      <p:ext uri="{BB962C8B-B14F-4D97-AF65-F5344CB8AC3E}">
        <p14:creationId xmlns:p14="http://schemas.microsoft.com/office/powerpoint/2010/main" val="5130565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Dates will be announced soon! </a:t>
            </a:r>
          </a:p>
          <a:p>
            <a:pPr>
              <a:lnSpc>
                <a:spcPct val="100000"/>
              </a:lnSpc>
            </a:pPr>
            <a:r>
              <a:rPr lang="en-GB" dirty="0"/>
              <a:t>Everything you need to know about Docker Swarm as a web developer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Video lecture +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exercise book about Docker Swarm 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 will convert this workshop to a free event! Stay tuned!</a:t>
            </a:r>
            <a:r>
              <a:rPr lang="en-US" dirty="0"/>
              <a:t>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SWARM: Native docker clustering</a:t>
            </a:r>
          </a:p>
        </p:txBody>
      </p:sp>
    </p:spTree>
    <p:extLst>
      <p:ext uri="{BB962C8B-B14F-4D97-AF65-F5344CB8AC3E}">
        <p14:creationId xmlns:p14="http://schemas.microsoft.com/office/powerpoint/2010/main" val="4170494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teach a module with 3 courses for ASP.NET Microservices: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Architecture of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Microservices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Architecture choices and microservices with</a:t>
            </a:r>
            <a:r>
              <a:rPr lang="bg-BG" dirty="0"/>
              <a:t> </a:t>
            </a:r>
            <a:r>
              <a:rPr lang="en-US" dirty="0"/>
              <a:t>ASP.NET Core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Best practices with ASP.NET Core microservices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of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Domain-driven design with ASP.NET Core microservices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Clean and practical code for the microservice approach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Processes Automation in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Microservice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Design considerations when using microservices with ASP.NET Core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Containers, clusters, teamwork, deployment,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Each Code It Up attendee can use the following discount codes: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3"/>
              </a:rPr>
              <a:t>https://bit.ly/su-automation-microservices</a:t>
            </a:r>
            <a:r>
              <a:rPr lang="en-GB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GB" b="1" dirty="0"/>
              <a:t>CODEITUP-Process-20</a:t>
            </a:r>
            <a:endParaRPr lang="en-US" b="1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26682"/>
            <a:ext cx="9905998" cy="1478570"/>
          </a:xfrm>
        </p:spPr>
        <p:txBody>
          <a:bodyPr/>
          <a:lstStyle/>
          <a:p>
            <a:r>
              <a:rPr lang="en-US" dirty="0"/>
              <a:t>SOFTUNI ASP.NET MICROSERVICES COURSES</a:t>
            </a:r>
          </a:p>
        </p:txBody>
      </p:sp>
    </p:spTree>
    <p:extLst>
      <p:ext uri="{BB962C8B-B14F-4D97-AF65-F5344CB8AC3E}">
        <p14:creationId xmlns:p14="http://schemas.microsoft.com/office/powerpoint/2010/main" val="1358724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r>
              <a:rPr lang="en-US" sz="4800" dirty="0"/>
              <a:t>Partial failures</a:t>
            </a:r>
          </a:p>
        </p:txBody>
      </p:sp>
    </p:spTree>
    <p:extLst>
      <p:ext uri="{BB962C8B-B14F-4D97-AF65-F5344CB8AC3E}">
        <p14:creationId xmlns:p14="http://schemas.microsoft.com/office/powerpoint/2010/main" val="21394433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distributes applications there is an ever-present risk of partial failure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of unavailability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of bad implementation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of too many requests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do not design your application to tolerate faults, even small downtimes will be amplified</a:t>
            </a:r>
          </a:p>
          <a:p>
            <a:pPr>
              <a:lnSpc>
                <a:spcPct val="100000"/>
              </a:lnSpc>
            </a:pPr>
            <a:r>
              <a:rPr lang="en-US" dirty="0"/>
              <a:t>As an example, 50 dependencies each with </a:t>
            </a:r>
            <a:br>
              <a:rPr lang="en-US" dirty="0"/>
            </a:br>
            <a:r>
              <a:rPr lang="en-US" dirty="0"/>
              <a:t>99.99% of availability would result in several hours of</a:t>
            </a:r>
            <a:br>
              <a:rPr lang="en-US" dirty="0"/>
            </a:br>
            <a:r>
              <a:rPr lang="en-US" dirty="0"/>
              <a:t>downtime each month because of this ripple effect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Our applications must be defended against it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Partial failures</a:t>
            </a:r>
          </a:p>
        </p:txBody>
      </p:sp>
    </p:spTree>
    <p:extLst>
      <p:ext uri="{BB962C8B-B14F-4D97-AF65-F5344CB8AC3E}">
        <p14:creationId xmlns:p14="http://schemas.microsoft.com/office/powerpoint/2010/main" val="29184202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Common solutions: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Asynchronous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Retries with exponential back off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 timeouts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Circuit Breaker pattern to skip further calls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 fallbacks for queries and return empty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Limit the number of queued requests</a:t>
            </a:r>
          </a:p>
          <a:p>
            <a:pPr>
              <a:lnSpc>
                <a:spcPct val="100000"/>
              </a:lnSpc>
            </a:pPr>
            <a:r>
              <a:rPr lang="en-US" dirty="0"/>
              <a:t>Of course, add health monitoring!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Partial failures</a:t>
            </a:r>
          </a:p>
        </p:txBody>
      </p:sp>
    </p:spTree>
    <p:extLst>
      <p:ext uri="{BB962C8B-B14F-4D97-AF65-F5344CB8AC3E}">
        <p14:creationId xmlns:p14="http://schemas.microsoft.com/office/powerpoint/2010/main" val="2223596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r>
              <a:rPr lang="en-US" sz="4800" dirty="0"/>
              <a:t>Messages Resiliency</a:t>
            </a:r>
          </a:p>
        </p:txBody>
      </p:sp>
    </p:spTree>
    <p:extLst>
      <p:ext uri="{BB962C8B-B14F-4D97-AF65-F5344CB8AC3E}">
        <p14:creationId xmlns:p14="http://schemas.microsoft.com/office/powerpoint/2010/main" val="85679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Code It Up initiative: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Aims to provide detailed knowledge on advanced .NET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Aimed at people with at least 1 year of C#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live-streamed online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Networking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on-sight events with live streaming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Guest speakers from the industry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Networking part (with pizza and beer)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events containing practical exercises for the attendees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 up</a:t>
            </a:r>
          </a:p>
        </p:txBody>
      </p:sp>
    </p:spTree>
    <p:extLst>
      <p:ext uri="{BB962C8B-B14F-4D97-AF65-F5344CB8AC3E}">
        <p14:creationId xmlns:p14="http://schemas.microsoft.com/office/powerpoint/2010/main" val="30940874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current approach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5FAE6-5EAE-4B17-9233-C3E75B82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47" y="2584760"/>
            <a:ext cx="7343729" cy="3654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167685-3DAC-4B0A-8FB2-594C8478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1342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could go wrong here?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420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could go wrong here?</a:t>
            </a:r>
          </a:p>
          <a:p>
            <a:pPr>
              <a:lnSpc>
                <a:spcPct val="100000"/>
              </a:lnSpc>
            </a:pPr>
            <a:r>
              <a:rPr lang="en-US" dirty="0"/>
              <a:t>Our system has a lot of different parts working together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database in the first microservice may crash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event bus may be offline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second or third microservice may be unreachable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Their databases may be offline</a:t>
            </a:r>
          </a:p>
          <a:p>
            <a:pPr>
              <a:lnSpc>
                <a:spcPct val="100000"/>
              </a:lnSpc>
            </a:pPr>
            <a:r>
              <a:rPr lang="en-US" dirty="0"/>
              <a:t>All these lead to unstable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Which is quite problematic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current approach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332827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 failures are covered by the message broker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 microservice is not responding, the message broker will try to deliver it again</a:t>
            </a:r>
          </a:p>
          <a:p>
            <a:pPr>
              <a:lnSpc>
                <a:spcPct val="100000"/>
              </a:lnSpc>
            </a:pPr>
            <a:r>
              <a:rPr lang="en-US" dirty="0"/>
              <a:t>Some failures are covered by the libraries we 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introduce a retry policy, in case of an exception in the consumer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introduce a retry policy, in case of an exception in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introduce a retry policy, in case of an HTTP exception</a:t>
            </a:r>
          </a:p>
          <a:p>
            <a:pPr>
              <a:lnSpc>
                <a:spcPct val="100000"/>
              </a:lnSpc>
            </a:pPr>
            <a:r>
              <a:rPr lang="en-US" dirty="0"/>
              <a:t>But other failures need coding solutions and patterns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will happen if we store the data in the first database</a:t>
            </a:r>
            <a:br>
              <a:rPr lang="en-US" dirty="0"/>
            </a:br>
            <a:r>
              <a:rPr lang="en-US" dirty="0"/>
              <a:t>but then the event bus is offline to process the message?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Parts of The 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42023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Transaction log mining</a:t>
            </a:r>
          </a:p>
          <a:p>
            <a:pPr lvl="1"/>
            <a:r>
              <a:rPr lang="en-US" dirty="0"/>
              <a:t>Creates coupling to the database</a:t>
            </a:r>
          </a:p>
          <a:p>
            <a:r>
              <a:rPr lang="en-US" dirty="0"/>
              <a:t>The Event Sourcing pattern</a:t>
            </a:r>
          </a:p>
          <a:p>
            <a:pPr lvl="1"/>
            <a:r>
              <a:rPr lang="en-US" dirty="0"/>
              <a:t>The full pattern requires serious rearchitecting</a:t>
            </a:r>
          </a:p>
          <a:p>
            <a:r>
              <a:rPr lang="en-US" dirty="0"/>
              <a:t>The Outbox pattern</a:t>
            </a:r>
          </a:p>
          <a:p>
            <a:pPr lvl="1"/>
            <a:r>
              <a:rPr lang="en-US" dirty="0"/>
              <a:t>A separate table, holding the events, part of the transaction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patterns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76631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an additional table holding the integration events between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Before publishing to the event bus – create a local database transaction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Updating the entity and saving the event as “pending”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 the event for the other microservices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If the publishing is successful – mark the event as “completed” with a new 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Have a background job to check periodically for failed “pending” events </a:t>
            </a:r>
            <a:br>
              <a:rPr lang="bg-BG" dirty="0"/>
            </a:br>
            <a:r>
              <a:rPr lang="en-US" dirty="0"/>
              <a:t>and publish them to the event bus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Guarantees you eventual consistency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But what will happen, if a message is duplicated?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Outbox Pattern</a:t>
            </a:r>
          </a:p>
        </p:txBody>
      </p:sp>
    </p:spTree>
    <p:extLst>
      <p:ext uri="{BB962C8B-B14F-4D97-AF65-F5344CB8AC3E}">
        <p14:creationId xmlns:p14="http://schemas.microsoft.com/office/powerpoint/2010/main" val="39569039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receiver microservice should do one of the following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sure the operations can be performed multiple times without affecting the result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Recognize duplicated messages and discard them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Idempotent messages: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be like “set the price to $40.00”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not like “add $5.00 to the price”</a:t>
            </a:r>
          </a:p>
          <a:p>
            <a:pPr>
              <a:lnSpc>
                <a:spcPct val="100000"/>
              </a:lnSpc>
            </a:pPr>
            <a:r>
              <a:rPr lang="en-US" dirty="0"/>
              <a:t>Recognizing events can be done by adding a GUID to every event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use the infrastructure’s built-in features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Outbox Pattern</a:t>
            </a:r>
          </a:p>
        </p:txBody>
      </p:sp>
    </p:spTree>
    <p:extLst>
      <p:ext uri="{BB962C8B-B14F-4D97-AF65-F5344CB8AC3E}">
        <p14:creationId xmlns:p14="http://schemas.microsoft.com/office/powerpoint/2010/main" val="505426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Outbox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50E07-F011-4341-960C-C38DE1231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36" y="2097088"/>
            <a:ext cx="8444528" cy="40661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730150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Running the demo</a:t>
            </a:r>
          </a:p>
        </p:txBody>
      </p:sp>
    </p:spTree>
    <p:extLst>
      <p:ext uri="{BB962C8B-B14F-4D97-AF65-F5344CB8AC3E}">
        <p14:creationId xmlns:p14="http://schemas.microsoft.com/office/powerpoint/2010/main" val="20542207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Go to the Code folder in your terminal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US" dirty="0"/>
              <a:t>Build all images: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Run the application: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Clean up: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demo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24DB43F-0515-43BD-B5E5-23FE85FE923E}"/>
              </a:ext>
            </a:extLst>
          </p:cNvPr>
          <p:cNvSpPr>
            <a:spLocks noGrp="1"/>
          </p:cNvSpPr>
          <p:nvPr/>
        </p:nvSpPr>
        <p:spPr>
          <a:xfrm>
            <a:off x="1342417" y="2701550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docker-compose build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24F70A5-3C30-42B2-A87B-FA24FF3E5979}"/>
              </a:ext>
            </a:extLst>
          </p:cNvPr>
          <p:cNvSpPr>
            <a:spLocks noGrp="1"/>
          </p:cNvSpPr>
          <p:nvPr/>
        </p:nvSpPr>
        <p:spPr>
          <a:xfrm>
            <a:off x="1342417" y="4657792"/>
            <a:ext cx="9503990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docker-compose down</a:t>
            </a:r>
          </a:p>
          <a:p>
            <a:r>
              <a:rPr lang="en-GB" sz="1800" dirty="0"/>
              <a:t>docker volume prune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011627F-1E40-441E-B1BB-B481B5201955}"/>
              </a:ext>
            </a:extLst>
          </p:cNvPr>
          <p:cNvSpPr>
            <a:spLocks noGrp="1"/>
          </p:cNvSpPr>
          <p:nvPr/>
        </p:nvSpPr>
        <p:spPr>
          <a:xfrm>
            <a:off x="1342417" y="3671707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docker-compose up -d</a:t>
            </a:r>
          </a:p>
        </p:txBody>
      </p:sp>
    </p:spTree>
    <p:extLst>
      <p:ext uri="{BB962C8B-B14F-4D97-AF65-F5344CB8AC3E}">
        <p14:creationId xmlns:p14="http://schemas.microsoft.com/office/powerpoint/2010/main" val="4246018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</a:t>
            </a:r>
          </a:p>
        </p:txBody>
      </p:sp>
    </p:spTree>
    <p:extLst>
      <p:ext uri="{BB962C8B-B14F-4D97-AF65-F5344CB8AC3E}">
        <p14:creationId xmlns:p14="http://schemas.microsoft.com/office/powerpoint/2010/main" val="170494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Events with set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December 19 – Becoming a Software Architect: The Knowledge Path</a:t>
            </a:r>
          </a:p>
          <a:p>
            <a:pPr>
              <a:lnSpc>
                <a:spcPct val="100000"/>
              </a:lnSpc>
            </a:pPr>
            <a:r>
              <a:rPr lang="en-US" dirty="0"/>
              <a:t>Events with no specific order or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Automate Your Process with CI/CD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Limits of the C# Runtime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Scenarios -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Serverless Real-Time C# Applications On AWS? Yes, It’s Possible &amp; Easy!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Software Engineering – Patterns &amp; Anti-Patterns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Plus many more! For example Microservices Details?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/>
              <a:t>SoftUni</a:t>
            </a:r>
            <a:r>
              <a:rPr lang="en-US" dirty="0"/>
              <a:t> course for Microservices DevOps is </a:t>
            </a:r>
            <a:r>
              <a:rPr lang="en-GB" dirty="0"/>
              <a:t>starting soon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/>
              <a:t>CODEITUP-Process-20</a:t>
            </a:r>
            <a:r>
              <a:rPr lang="en-US" dirty="0"/>
              <a:t> for a 20% discount!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13760586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26C0C9E-A891-4FD3-9AE3-7D644538D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05699"/>
            <a:ext cx="10513175" cy="461114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About Code It Up</a:t>
            </a:r>
          </a:p>
          <a:p>
            <a:r>
              <a:rPr lang="en-US" sz="2800" dirty="0"/>
              <a:t>Microservice Communication Types</a:t>
            </a:r>
          </a:p>
          <a:p>
            <a:r>
              <a:rPr lang="en-US" sz="2800" dirty="0"/>
              <a:t>Consistency Between Services</a:t>
            </a:r>
          </a:p>
          <a:p>
            <a:r>
              <a:rPr lang="en-US" sz="2800" dirty="0"/>
              <a:t>Communication Between Services</a:t>
            </a:r>
          </a:p>
          <a:p>
            <a:r>
              <a:rPr lang="en-US" sz="2800" noProof="1"/>
              <a:t>Using A Message Broker</a:t>
            </a:r>
          </a:p>
          <a:p>
            <a:r>
              <a:rPr lang="en-US" sz="2800" noProof="1"/>
              <a:t>Partial Failures</a:t>
            </a:r>
          </a:p>
          <a:p>
            <a:r>
              <a:rPr lang="en-US" sz="2800" dirty="0"/>
              <a:t>Messages Resiliency</a:t>
            </a:r>
          </a:p>
          <a:p>
            <a:r>
              <a:rPr lang="en-US" sz="2800" dirty="0"/>
              <a:t>The Outbox Pattern</a:t>
            </a:r>
          </a:p>
          <a:p>
            <a:endParaRPr lang="en-US" sz="2800" dirty="0"/>
          </a:p>
          <a:p>
            <a:endParaRPr lang="en-US" sz="2800" noProof="1"/>
          </a:p>
          <a:p>
            <a:pPr marL="0" indent="0">
              <a:buNone/>
            </a:pPr>
            <a:endParaRPr lang="en-US" sz="2800" noProof="1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66890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Events with set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December 19 – Becoming a Software Architect: The Knowledge Path</a:t>
            </a:r>
          </a:p>
          <a:p>
            <a:pPr>
              <a:lnSpc>
                <a:spcPct val="100000"/>
              </a:lnSpc>
            </a:pPr>
            <a:r>
              <a:rPr lang="en-US" dirty="0"/>
              <a:t>Events with no specific order or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Automate Your Process with CI/CD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Limits of the C# Runtime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Scenarios -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Serverless Real-Time C# Applications On AWS? Yes, It’s Possible &amp; Easy!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Software Engineering – Patterns &amp; Anti-Patterns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Plus many more! For example Microservices Details?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/>
              <a:t>SoftUni</a:t>
            </a:r>
            <a:r>
              <a:rPr lang="en-US" dirty="0"/>
              <a:t> course for Microservices DevOps is </a:t>
            </a:r>
            <a:r>
              <a:rPr lang="en-GB" dirty="0"/>
              <a:t>starting soon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/>
              <a:t>CODEITUP-Process-20</a:t>
            </a:r>
            <a:r>
              <a:rPr lang="en-US" dirty="0"/>
              <a:t> for a 20% discount!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42154748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958" y="19632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support me and my projects: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PayPal: </a:t>
            </a:r>
            <a:r>
              <a:rPr lang="en-US" b="1" dirty="0">
                <a:hlinkClick r:id="rId2"/>
              </a:rPr>
              <a:t>http://paypal.me/ivaylokenov</a:t>
            </a:r>
            <a:r>
              <a:rPr lang="en-US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</a:t>
            </a: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</a:t>
            </a:r>
            <a:r>
              <a:rPr lang="en-US" b="1" dirty="0" err="1"/>
              <a:t>ivaylowrlt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On </a:t>
            </a:r>
            <a:r>
              <a:rPr lang="en-US" sz="1800" dirty="0" err="1"/>
              <a:t>Patreon</a:t>
            </a:r>
            <a:r>
              <a:rPr lang="en-US" sz="1800" dirty="0"/>
              <a:t>: </a:t>
            </a:r>
            <a:r>
              <a:rPr lang="en-US" sz="1800" b="1" dirty="0">
                <a:hlinkClick r:id="rId3"/>
              </a:rPr>
              <a:t>https://www.patreon.com/ivaylokenov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Open Collective: </a:t>
            </a:r>
            <a:r>
              <a:rPr lang="en-US" sz="1800" b="1" dirty="0">
                <a:hlinkClick r:id="rId4"/>
              </a:rPr>
              <a:t>https://opencollective.com/mytestedaspnet</a:t>
            </a:r>
            <a:endParaRPr lang="en-US" sz="1800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Via Buy Me A Coffee: </a:t>
            </a:r>
            <a:r>
              <a:rPr lang="en-US" sz="1800" b="1" dirty="0">
                <a:hlinkClick r:id="rId5"/>
              </a:rPr>
              <a:t>http://buymeacoff.ee/ivaylokenov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Crypto: </a:t>
            </a:r>
            <a:r>
              <a:rPr lang="en-US" sz="1800" b="1" dirty="0">
                <a:hlinkClick r:id="rId6"/>
              </a:rPr>
              <a:t>http://bit.ly/ik-sponsors</a:t>
            </a:r>
            <a:r>
              <a:rPr lang="en-US" sz="18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Never expected, always appreciated!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958" y="74782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10BD20-926D-4D49-8AED-29B885866E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116" y="815229"/>
            <a:ext cx="3364594" cy="105984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550AFA-51F4-41AA-B43A-19D7CF89FAC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506" y="2226397"/>
            <a:ext cx="1736255" cy="1350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 descr="A picture containing plate&#10;&#10;Description automatically generated">
            <a:extLst>
              <a:ext uri="{FF2B5EF4-FFF2-40B4-BE49-F238E27FC236}">
                <a16:creationId xmlns:a16="http://schemas.microsoft.com/office/drawing/2014/main" id="{F7B56CA5-A553-4AF4-AC7C-83DCC03D8D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23" y="2221639"/>
            <a:ext cx="1874865" cy="1359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8859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1415475" y="30703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presentation And Code available here:</a:t>
            </a:r>
            <a:br>
              <a:rPr lang="en-US" sz="2000" dirty="0"/>
            </a:br>
            <a:br>
              <a:rPr lang="en-US" sz="2000" dirty="0"/>
            </a:br>
            <a:r>
              <a:rPr lang="en-GB" sz="1800" b="1" dirty="0">
                <a:hlinkClick r:id="rId2"/>
              </a:rPr>
              <a:t>https://github.com/ivaylokenov/Microservices-Eventual-Consistency-Done-Right</a:t>
            </a:r>
            <a:r>
              <a:rPr lang="en-GB" sz="1800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582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be extremely helpful to the initiative</a:t>
            </a:r>
          </a:p>
          <a:p>
            <a:pPr>
              <a:lnSpc>
                <a:spcPct val="100000"/>
              </a:lnSpc>
            </a:pPr>
            <a:r>
              <a:rPr lang="en-US" dirty="0"/>
              <a:t>Just share a story on Facebook or Instagram during the lecture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tag me so that I can reshare your post - </a:t>
            </a:r>
            <a:r>
              <a:rPr lang="en-US" b="1" dirty="0"/>
              <a:t>@</a:t>
            </a:r>
            <a:r>
              <a:rPr lang="en-US" b="1" dirty="0" err="1"/>
              <a:t>ivaylokenov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Bonus – add the </a:t>
            </a:r>
            <a:r>
              <a:rPr lang="en-US" b="1" dirty="0"/>
              <a:t>#</a:t>
            </a:r>
            <a:r>
              <a:rPr lang="en-US" b="1" dirty="0" err="1"/>
              <a:t>codeitup</a:t>
            </a:r>
            <a:r>
              <a:rPr lang="en-US" b="1" dirty="0"/>
              <a:t> </a:t>
            </a:r>
            <a:r>
              <a:rPr lang="en-US" dirty="0"/>
              <a:t>hashtag</a:t>
            </a:r>
          </a:p>
          <a:p>
            <a:pPr>
              <a:lnSpc>
                <a:spcPct val="100000"/>
              </a:lnSpc>
            </a:pPr>
            <a:r>
              <a:rPr lang="en-US" dirty="0"/>
              <a:t>Thank you! You rock!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Thankful if you share</a:t>
            </a:r>
            <a:r>
              <a:rPr lang="bg-BG" dirty="0"/>
              <a:t> </a:t>
            </a:r>
            <a:r>
              <a:rPr lang="en-US" dirty="0"/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146694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/>
          </a:bodyPr>
          <a:lstStyle/>
          <a:p>
            <a:r>
              <a:rPr lang="en-US" sz="4800" dirty="0"/>
              <a:t>Why eventual consistency?</a:t>
            </a:r>
          </a:p>
        </p:txBody>
      </p:sp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23637</TotalTime>
  <Words>3470</Words>
  <Application>Microsoft Office PowerPoint</Application>
  <PresentationFormat>Widescreen</PresentationFormat>
  <Paragraphs>540</Paragraphs>
  <Slides>73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Consolas</vt:lpstr>
      <vt:lpstr>Tw Cen MT</vt:lpstr>
      <vt:lpstr>Wingdings</vt:lpstr>
      <vt:lpstr>Circuit</vt:lpstr>
      <vt:lpstr>Eventual Consistency Done Right</vt:lpstr>
      <vt:lpstr>For questions</vt:lpstr>
      <vt:lpstr>The Presenter</vt:lpstr>
      <vt:lpstr>What Are We Going To COVER</vt:lpstr>
      <vt:lpstr>ABOUT CODE IT UP</vt:lpstr>
      <vt:lpstr>Code it up</vt:lpstr>
      <vt:lpstr>Upcoming Code it up Events</vt:lpstr>
      <vt:lpstr>Thankful if you share a story</vt:lpstr>
      <vt:lpstr>Why eventual consistency?</vt:lpstr>
      <vt:lpstr>Why eventual consistency</vt:lpstr>
      <vt:lpstr>Microservice Communication Types</vt:lpstr>
      <vt:lpstr>Direct Client-Server Communication</vt:lpstr>
      <vt:lpstr>Direct Client-Server Communication</vt:lpstr>
      <vt:lpstr>Direct Client-Server Communication</vt:lpstr>
      <vt:lpstr>API Gateway</vt:lpstr>
      <vt:lpstr>API Gateway</vt:lpstr>
      <vt:lpstr>API Gateway</vt:lpstr>
      <vt:lpstr>API Gateway</vt:lpstr>
      <vt:lpstr>API Gateway</vt:lpstr>
      <vt:lpstr>Real-time communication</vt:lpstr>
      <vt:lpstr>Real-time communication</vt:lpstr>
      <vt:lpstr>BEFORE WE CONTINUE…</vt:lpstr>
      <vt:lpstr>INDEAVR – The EVENT’s DIAMOND SPONSOR</vt:lpstr>
      <vt:lpstr>Consistency Between Services</vt:lpstr>
      <vt:lpstr>Consistency Between Services</vt:lpstr>
      <vt:lpstr>Consistency Between Services</vt:lpstr>
      <vt:lpstr>Consistency challenges</vt:lpstr>
      <vt:lpstr>Consistency challenges</vt:lpstr>
      <vt:lpstr>Consistency challenges</vt:lpstr>
      <vt:lpstr>Communication types</vt:lpstr>
      <vt:lpstr>Communication types</vt:lpstr>
      <vt:lpstr>Communication types</vt:lpstr>
      <vt:lpstr>Communication types</vt:lpstr>
      <vt:lpstr>BEFORE WE CONTINUE…</vt:lpstr>
      <vt:lpstr>Huge THANKS for your support &amp; TRUST!</vt:lpstr>
      <vt:lpstr>These events are not Exactly free</vt:lpstr>
      <vt:lpstr>Mentorship program ON Patreon</vt:lpstr>
      <vt:lpstr>Communication patterns</vt:lpstr>
      <vt:lpstr>Communication patterns</vt:lpstr>
      <vt:lpstr>Communication patterns</vt:lpstr>
      <vt:lpstr>Communication patterns</vt:lpstr>
      <vt:lpstr>Communication patterns</vt:lpstr>
      <vt:lpstr>Communication patterns</vt:lpstr>
      <vt:lpstr>Using A Message Broker</vt:lpstr>
      <vt:lpstr>Using A Message Broker</vt:lpstr>
      <vt:lpstr>Using A Message Broker</vt:lpstr>
      <vt:lpstr>Using A Message Broker</vt:lpstr>
      <vt:lpstr>Using A Message Broker</vt:lpstr>
      <vt:lpstr>BEFORE WE CONTINUE…</vt:lpstr>
      <vt:lpstr>C# Multithreading Workshop</vt:lpstr>
      <vt:lpstr>ASP.NET Clean Architecture Workshop</vt:lpstr>
      <vt:lpstr>Kubernetes for web developers</vt:lpstr>
      <vt:lpstr>Becoming a Software Architect</vt:lpstr>
      <vt:lpstr>ENTER THE SWARM: Native docker clustering</vt:lpstr>
      <vt:lpstr>SOFTUNI ASP.NET MICROSERVICES COURSES</vt:lpstr>
      <vt:lpstr>Partial failures</vt:lpstr>
      <vt:lpstr>Partial failures</vt:lpstr>
      <vt:lpstr>Partial failures</vt:lpstr>
      <vt:lpstr>Messages Resiliency</vt:lpstr>
      <vt:lpstr>The problem with current approach</vt:lpstr>
      <vt:lpstr>The problem with current approach</vt:lpstr>
      <vt:lpstr>Different Parts of The solution</vt:lpstr>
      <vt:lpstr>Possible patterns</vt:lpstr>
      <vt:lpstr>The Outbox Pattern</vt:lpstr>
      <vt:lpstr>The Outbox Pattern</vt:lpstr>
      <vt:lpstr>The Outbox Pattern</vt:lpstr>
      <vt:lpstr>Running the demo</vt:lpstr>
      <vt:lpstr>Running the demo</vt:lpstr>
      <vt:lpstr>FINAL WORDS</vt:lpstr>
      <vt:lpstr>Summary</vt:lpstr>
      <vt:lpstr>Upcoming Code it up Events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1822</cp:revision>
  <dcterms:created xsi:type="dcterms:W3CDTF">2017-03-28T09:08:48Z</dcterms:created>
  <dcterms:modified xsi:type="dcterms:W3CDTF">2020-10-20T15:59:18Z</dcterms:modified>
</cp:coreProperties>
</file>