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1" r:id="rId4"/>
    <p:sldId id="272" r:id="rId5"/>
    <p:sldId id="256" r:id="rId6"/>
    <p:sldId id="258" r:id="rId7"/>
    <p:sldId id="259" r:id="rId8"/>
    <p:sldId id="260" r:id="rId9"/>
    <p:sldId id="261" r:id="rId10"/>
    <p:sldId id="269" r:id="rId11"/>
    <p:sldId id="262" r:id="rId12"/>
    <p:sldId id="267" r:id="rId13"/>
    <p:sldId id="263" r:id="rId14"/>
    <p:sldId id="265" r:id="rId15"/>
    <p:sldId id="264" r:id="rId16"/>
    <p:sldId id="26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6" y="10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5E24-1D81-43C6-A33F-0FC55214D91A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50" name="Picture 2" descr="Снимка на Pepi Petrov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92" y="0"/>
            <a:ext cx="10615730" cy="597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86021" y="6060731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Innovation Camp 2017 by </a:t>
            </a:r>
            <a:r>
              <a:rPr lang="en-US" sz="4000" b="1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Expressbank</a:t>
            </a:r>
            <a:endParaRPr lang="en-US" sz="40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338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26" y="463639"/>
            <a:ext cx="8764747" cy="499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1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66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68407" y="2625226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Functional Programming</a:t>
            </a:r>
          </a:p>
        </p:txBody>
      </p:sp>
      <p:pic>
        <p:nvPicPr>
          <p:cNvPr id="6" name="Picture 5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34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77026" y="3560476"/>
            <a:ext cx="2100263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 smtClean="0">
                <a:solidFill>
                  <a:srgbClr val="000000"/>
                </a:solidFill>
              </a:rPr>
              <a:t>Why?</a:t>
            </a:r>
            <a:endParaRPr lang="en-US" sz="20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Purity</a:t>
            </a:r>
          </a:p>
        </p:txBody>
      </p:sp>
      <p:pic>
        <p:nvPicPr>
          <p:cNvPr id="7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040" y="3168313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107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851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37122" y="423758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Expressiveness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81997" y="4242374"/>
            <a:ext cx="163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Type – safety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873" y="4842460"/>
            <a:ext cx="5561779" cy="174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615714" y="4247164"/>
            <a:ext cx="2416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000000"/>
                </a:solidFill>
              </a:rPr>
              <a:t>Ubiquitous language</a:t>
            </a:r>
            <a:endParaRPr 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020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021" y="2712817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Thin Controllers</a:t>
            </a:r>
            <a:endParaRPr lang="en-US" sz="40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64" y="3830053"/>
            <a:ext cx="7761872" cy="262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65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5544" y="376363"/>
            <a:ext cx="10042071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Hypermedia as the Engine of Application State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869544" y="1148414"/>
            <a:ext cx="9140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Provides</a:t>
            </a:r>
            <a:r>
              <a:rPr lang="bg-BG" dirty="0" smtClean="0"/>
              <a:t> </a:t>
            </a:r>
            <a:r>
              <a:rPr lang="en-US" dirty="0" smtClean="0"/>
              <a:t>hypermedia </a:t>
            </a:r>
            <a:r>
              <a:rPr lang="en-US" dirty="0"/>
              <a:t>links in the response contents </a:t>
            </a:r>
            <a:r>
              <a:rPr lang="en-US" dirty="0" smtClean="0"/>
              <a:t>so </a:t>
            </a:r>
            <a:r>
              <a:rPr lang="en-US" dirty="0"/>
              <a:t>that the client can dynamically navigate to the </a:t>
            </a:r>
            <a:r>
              <a:rPr lang="en-US" dirty="0" smtClean="0"/>
              <a:t>appropriate </a:t>
            </a:r>
            <a:r>
              <a:rPr lang="en-US" dirty="0"/>
              <a:t>resource by traversing the hypermedia links.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51" y="2154354"/>
            <a:ext cx="8124825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038" y="2154354"/>
            <a:ext cx="46005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74964" y="554218"/>
            <a:ext cx="10042071" cy="7720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Stylecop &amp; Swagger UI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54" y="1519050"/>
            <a:ext cx="9932691" cy="53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50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5880" y="554219"/>
            <a:ext cx="10042071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sv-SE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Integration testing via Kastrel and Docker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6" y="1550174"/>
            <a:ext cx="10876227" cy="53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0534" y="535931"/>
            <a:ext cx="10042071" cy="7720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Health Checks UI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" y="1417710"/>
            <a:ext cx="12040219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831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90918" y="2830274"/>
            <a:ext cx="723792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</a:t>
            </a:r>
          </a:p>
          <a:p>
            <a:pPr algn="ctr"/>
            <a:r>
              <a:rPr lang="en-US" sz="7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Time for questions!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099" name="Picture 3" descr="D:\Code\mystar\frontend\mvc.client\YngStrs.Mvc.Client\wwwroot\images\test\bo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795" y="2623909"/>
            <a:ext cx="19145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6" name="Picture 2" descr="Снимка на Jordan Jordanov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16" y="-50800"/>
            <a:ext cx="10363200" cy="690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62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" name="Picture 2" descr="Снимка на Катедра &quot;Финанси&quot;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700" y="0"/>
            <a:ext cx="7606812" cy="570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802746" y="5682925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Workshop </a:t>
            </a:r>
            <a:r>
              <a:rPr 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“</a:t>
            </a:r>
            <a:r>
              <a:rPr lang="bg-BG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Спечели </a:t>
            </a:r>
            <a:r>
              <a:rPr lang="bg-BG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това интервю</a:t>
            </a:r>
            <a:r>
              <a:rPr lang="bg-BG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!</a:t>
            </a:r>
            <a:r>
              <a:rPr lang="en-US" sz="4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” </a:t>
            </a:r>
            <a:endParaRPr lang="en-US" sz="40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72127" y="6295198"/>
            <a:ext cx="8619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ИУ-Варна</a:t>
            </a:r>
            <a:r>
              <a:rPr lang="bg-BG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, зала 316</a:t>
            </a:r>
            <a:r>
              <a:rPr lang="en-US" sz="32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US" sz="32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869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02746" y="5682925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SoftUniada</a:t>
            </a: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2020</a:t>
            </a:r>
            <a:endParaRPr lang="en-US" sz="4000" b="1" cap="none" spc="0" dirty="0" smtClean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050" name="Picture 2" descr="Снимка на Jordan Jordanov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6950" y="0"/>
            <a:ext cx="8591550" cy="572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23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90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80456" y="366939"/>
            <a:ext cx="874667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architecture proposes a </a:t>
            </a:r>
            <a:r>
              <a:rPr lang="en-US" dirty="0" smtClean="0"/>
              <a:t>micro-service </a:t>
            </a:r>
            <a:r>
              <a:rPr lang="en-US" dirty="0"/>
              <a:t>oriented architecture implementation with multiple autonomous </a:t>
            </a:r>
            <a:r>
              <a:rPr lang="en-US" dirty="0" smtClean="0"/>
              <a:t>micro-services </a:t>
            </a:r>
            <a:r>
              <a:rPr lang="en-US" dirty="0"/>
              <a:t>(each one owning its own </a:t>
            </a:r>
            <a:r>
              <a:rPr lang="en-US" dirty="0" smtClean="0"/>
              <a:t>data or database).</a:t>
            </a:r>
          </a:p>
          <a:p>
            <a:pPr marL="0" indent="0" algn="just">
              <a:buNone/>
            </a:pPr>
            <a:r>
              <a:rPr lang="en-US" dirty="0" smtClean="0"/>
              <a:t>Different approaches are implemented </a:t>
            </a:r>
            <a:r>
              <a:rPr lang="en-US" dirty="0"/>
              <a:t>within each </a:t>
            </a:r>
            <a:r>
              <a:rPr lang="en-US" dirty="0" smtClean="0"/>
              <a:t>micro-service </a:t>
            </a:r>
            <a:r>
              <a:rPr lang="en-US" dirty="0"/>
              <a:t>(simple CRUD vs. DDD/CQRS patterns</a:t>
            </a:r>
            <a:r>
              <a:rPr lang="en-US" dirty="0" smtClean="0"/>
              <a:t>).</a:t>
            </a:r>
            <a:r>
              <a:rPr lang="en-US" dirty="0"/>
              <a:t> 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HTTP is </a:t>
            </a:r>
            <a:r>
              <a:rPr lang="en-US" dirty="0"/>
              <a:t>the communication protocol between the client apps and the </a:t>
            </a:r>
            <a:r>
              <a:rPr lang="en-US" dirty="0" smtClean="0"/>
              <a:t>micro-services. Asynchronous </a:t>
            </a:r>
            <a:r>
              <a:rPr lang="en-US" dirty="0"/>
              <a:t>communication for </a:t>
            </a:r>
            <a:r>
              <a:rPr lang="en-US" dirty="0" smtClean="0"/>
              <a:t>email sending and reports via </a:t>
            </a:r>
            <a:r>
              <a:rPr lang="en-US" dirty="0"/>
              <a:t>Event Bus </a:t>
            </a:r>
            <a:r>
              <a:rPr lang="en-US" dirty="0" smtClean="0"/>
              <a:t>(</a:t>
            </a:r>
            <a:r>
              <a:rPr lang="en-US" dirty="0" err="1" smtClean="0"/>
              <a:t>RabbitMQ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36" y="4627109"/>
            <a:ext cx="8115300" cy="1762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021" y="2656896"/>
            <a:ext cx="86199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Command and Query Responsibility Segregation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2229" y="418283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Implemented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99" y="592622"/>
            <a:ext cx="5248275" cy="480060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946357" y="513349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195009" y="157480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24398" y="2138950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724398" y="265858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996908" y="3425930"/>
            <a:ext cx="389760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8216" y="531883"/>
            <a:ext cx="294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Personality Tests Web Service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48216" y="1334473"/>
            <a:ext cx="375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Bounded Context </a:t>
            </a:r>
            <a:r>
              <a:rPr lang="en-US" dirty="0" smtClean="0"/>
              <a:t>is central </a:t>
            </a:r>
            <a:r>
              <a:rPr lang="en-US" dirty="0"/>
              <a:t>pattern </a:t>
            </a:r>
            <a:r>
              <a:rPr lang="en-US" dirty="0" smtClean="0"/>
              <a:t>in</a:t>
            </a:r>
          </a:p>
          <a:p>
            <a:pPr algn="ctr"/>
            <a:r>
              <a:rPr lang="en-US" dirty="0" smtClean="0"/>
              <a:t> the Domain-Driven Design</a:t>
            </a:r>
            <a:endParaRPr lang="en-US" dirty="0"/>
          </a:p>
        </p:txBody>
      </p:sp>
      <p:sp>
        <p:nvSpPr>
          <p:cNvPr id="16" name="Left Arrow 15"/>
          <p:cNvSpPr/>
          <p:nvPr/>
        </p:nvSpPr>
        <p:spPr>
          <a:xfrm>
            <a:off x="4724398" y="4247054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51" y="2110081"/>
            <a:ext cx="6443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command handler </a:t>
            </a:r>
            <a:r>
              <a:rPr lang="en-US" dirty="0" smtClean="0"/>
              <a:t>receives a command and </a:t>
            </a:r>
          </a:p>
          <a:p>
            <a:r>
              <a:rPr lang="en-US" dirty="0" smtClean="0"/>
              <a:t>brokers a result. The result is either a successful or an exception.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91956" y="26861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24292E"/>
                </a:solidFill>
                <a:effectLst/>
              </a:rPr>
              <a:t>Commands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 smtClean="0">
                <a:solidFill>
                  <a:srgbClr val="24292E"/>
                </a:solidFill>
                <a:effectLst/>
              </a:rPr>
              <a:t>changing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 smtClean="0">
                <a:solidFill>
                  <a:srgbClr val="24292E"/>
                </a:solidFill>
                <a:effectLst/>
              </a:rPr>
              <a:t>application state, i.e. creating, updating and deleting entities.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3453" y="3466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 smtClean="0">
                <a:solidFill>
                  <a:srgbClr val="24292E"/>
                </a:solidFill>
                <a:effectLst/>
              </a:rPr>
              <a:t>Queries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 smtClean="0">
                <a:solidFill>
                  <a:srgbClr val="24292E"/>
                </a:solidFill>
                <a:effectLst/>
              </a:rPr>
              <a:t>reading</a:t>
            </a:r>
            <a:r>
              <a:rPr lang="en-US" b="0" i="0" dirty="0" smtClean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 smtClean="0">
                <a:solidFill>
                  <a:srgbClr val="24292E"/>
                </a:solidFill>
                <a:effectLst/>
              </a:rPr>
              <a:t>application state, e.g. to display information to the user.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98315" y="4247054"/>
            <a:ext cx="4825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query handler </a:t>
            </a:r>
            <a:r>
              <a:rPr lang="en-US" dirty="0" smtClean="0"/>
              <a:t>implements </a:t>
            </a:r>
            <a:br>
              <a:rPr lang="en-US" dirty="0" smtClean="0"/>
            </a:br>
            <a:r>
              <a:rPr lang="en-US" dirty="0" smtClean="0"/>
              <a:t>the logic for the current query.</a:t>
            </a:r>
            <a:endParaRPr lang="en-US" dirty="0"/>
          </a:p>
        </p:txBody>
      </p:sp>
      <p:pic>
        <p:nvPicPr>
          <p:cNvPr id="22" name="Picture 21" descr="Резултат с изображение за MEDIAT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5" y="4998028"/>
            <a:ext cx="1057898" cy="10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593075" y="553270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Implemented with the               </a:t>
            </a:r>
            <a:r>
              <a:rPr lang="en-US" sz="2800" b="1" cap="none" spc="0" dirty="0" err="1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ediatR</a:t>
            </a:r>
            <a:r>
              <a:rPr lang="en-US" sz="28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endParaRPr lang="en-US" sz="28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Cloud Callout 2"/>
          <p:cNvSpPr/>
          <p:nvPr/>
        </p:nvSpPr>
        <p:spPr>
          <a:xfrm>
            <a:off x="10427407" y="2438400"/>
            <a:ext cx="1577392" cy="751690"/>
          </a:xfrm>
          <a:prstGeom prst="cloudCallout">
            <a:avLst>
              <a:gd name="adj1" fmla="val -42103"/>
              <a:gd name="adj2" fmla="val 6578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Fluent Command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2087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92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50894" y="474334"/>
            <a:ext cx="3781353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Event Sourcing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3700756"/>
            <a:ext cx="7375775" cy="1599914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942193" y="1150007"/>
            <a:ext cx="6565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 smtClean="0"/>
              <a:t>Implementing </a:t>
            </a:r>
            <a:r>
              <a:rPr lang="en-US" dirty="0"/>
              <a:t>an event-driven architecture and makes it possible to reliably publish </a:t>
            </a:r>
            <a:r>
              <a:rPr lang="en-US" dirty="0" smtClean="0"/>
              <a:t>events</a:t>
            </a:r>
          </a:p>
          <a:p>
            <a:pPr marL="342900" indent="-342900">
              <a:buAutoNum type="arabicPeriod"/>
            </a:pPr>
            <a:r>
              <a:rPr lang="en-US" dirty="0"/>
              <a:t>P</a:t>
            </a:r>
            <a:r>
              <a:rPr lang="en-US" dirty="0" smtClean="0"/>
              <a:t>rovides </a:t>
            </a:r>
            <a:r>
              <a:rPr lang="en-US" dirty="0"/>
              <a:t>a 100% reliable audit log of the changes made to a business entity (</a:t>
            </a:r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b="1" dirty="0"/>
              <a:t>useful</a:t>
            </a:r>
            <a:r>
              <a:rPr lang="en-US" dirty="0"/>
              <a:t> for </a:t>
            </a:r>
            <a:r>
              <a:rPr lang="en-US" dirty="0" smtClean="0"/>
              <a:t>reports)</a:t>
            </a:r>
          </a:p>
          <a:p>
            <a:pPr marL="342900" indent="-342900">
              <a:buAutoNum type="arabicPeriod"/>
            </a:pPr>
            <a:r>
              <a:rPr lang="en-US" dirty="0" smtClean="0"/>
              <a:t>Implementation </a:t>
            </a:r>
            <a:r>
              <a:rPr lang="en-US" dirty="0"/>
              <a:t>via </a:t>
            </a:r>
          </a:p>
        </p:txBody>
      </p:sp>
      <p:pic>
        <p:nvPicPr>
          <p:cNvPr id="8" name="Picture 7" descr="Резултат с изображение за marten dot n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94" y="2307183"/>
            <a:ext cx="3463925" cy="1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"/>
          <p:cNvSpPr txBox="1"/>
          <p:nvPr/>
        </p:nvSpPr>
        <p:spPr>
          <a:xfrm>
            <a:off x="5235157" y="3254328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Polyglot Persistence </a:t>
            </a:r>
            <a:r>
              <a:rPr lang="en-US" dirty="0" smtClean="0"/>
              <a:t>using PostgreSQL </a:t>
            </a:r>
            <a:r>
              <a:rPr lang="en-US" dirty="0"/>
              <a:t>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</TotalTime>
  <Words>198</Words>
  <Application>Microsoft Office PowerPoint</Application>
  <PresentationFormat>Widescreen</PresentationFormat>
  <Paragraphs>40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HeidelbergCement AG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79</cp:revision>
  <dcterms:created xsi:type="dcterms:W3CDTF">2019-11-27T09:22:56Z</dcterms:created>
  <dcterms:modified xsi:type="dcterms:W3CDTF">2020-03-05T12:51:16Z</dcterms:modified>
</cp:coreProperties>
</file>