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90"/>
  </p:notesMasterIdLst>
  <p:sldIdLst>
    <p:sldId id="929" r:id="rId2"/>
    <p:sldId id="623" r:id="rId3"/>
    <p:sldId id="768" r:id="rId4"/>
    <p:sldId id="258" r:id="rId5"/>
    <p:sldId id="762" r:id="rId6"/>
    <p:sldId id="262" r:id="rId7"/>
    <p:sldId id="313" r:id="rId8"/>
    <p:sldId id="495" r:id="rId9"/>
    <p:sldId id="820" r:id="rId10"/>
    <p:sldId id="480" r:id="rId11"/>
    <p:sldId id="259" r:id="rId12"/>
    <p:sldId id="821" r:id="rId13"/>
    <p:sldId id="863" r:id="rId14"/>
    <p:sldId id="481" r:id="rId15"/>
    <p:sldId id="834" r:id="rId16"/>
    <p:sldId id="806" r:id="rId17"/>
    <p:sldId id="953" r:id="rId18"/>
    <p:sldId id="954" r:id="rId19"/>
    <p:sldId id="955" r:id="rId20"/>
    <p:sldId id="956" r:id="rId21"/>
    <p:sldId id="965" r:id="rId22"/>
    <p:sldId id="957" r:id="rId23"/>
    <p:sldId id="958" r:id="rId24"/>
    <p:sldId id="959" r:id="rId25"/>
    <p:sldId id="960" r:id="rId26"/>
    <p:sldId id="961" r:id="rId27"/>
    <p:sldId id="962" r:id="rId28"/>
    <p:sldId id="963" r:id="rId29"/>
    <p:sldId id="966" r:id="rId30"/>
    <p:sldId id="964" r:id="rId31"/>
    <p:sldId id="967" r:id="rId32"/>
    <p:sldId id="968" r:id="rId33"/>
    <p:sldId id="969" r:id="rId34"/>
    <p:sldId id="970" r:id="rId35"/>
    <p:sldId id="336" r:id="rId36"/>
    <p:sldId id="529" r:id="rId37"/>
    <p:sldId id="530" r:id="rId38"/>
    <p:sldId id="674" r:id="rId39"/>
    <p:sldId id="675" r:id="rId40"/>
    <p:sldId id="676" r:id="rId41"/>
    <p:sldId id="677" r:id="rId42"/>
    <p:sldId id="680" r:id="rId43"/>
    <p:sldId id="678" r:id="rId44"/>
    <p:sldId id="679" r:id="rId45"/>
    <p:sldId id="681" r:id="rId46"/>
    <p:sldId id="682" r:id="rId47"/>
    <p:sldId id="683" r:id="rId48"/>
    <p:sldId id="684" r:id="rId49"/>
    <p:sldId id="971" r:id="rId50"/>
    <p:sldId id="685" r:id="rId51"/>
    <p:sldId id="836" r:id="rId52"/>
    <p:sldId id="835" r:id="rId53"/>
    <p:sldId id="837" r:id="rId54"/>
    <p:sldId id="686" r:id="rId55"/>
    <p:sldId id="687" r:id="rId56"/>
    <p:sldId id="838" r:id="rId57"/>
    <p:sldId id="709" r:id="rId58"/>
    <p:sldId id="688" r:id="rId59"/>
    <p:sldId id="689" r:id="rId60"/>
    <p:sldId id="690" r:id="rId61"/>
    <p:sldId id="691" r:id="rId62"/>
    <p:sldId id="692" r:id="rId63"/>
    <p:sldId id="693" r:id="rId64"/>
    <p:sldId id="694" r:id="rId65"/>
    <p:sldId id="695" r:id="rId66"/>
    <p:sldId id="696" r:id="rId67"/>
    <p:sldId id="697" r:id="rId68"/>
    <p:sldId id="698" r:id="rId69"/>
    <p:sldId id="699" r:id="rId70"/>
    <p:sldId id="701" r:id="rId71"/>
    <p:sldId id="700" r:id="rId72"/>
    <p:sldId id="702" r:id="rId73"/>
    <p:sldId id="703" r:id="rId74"/>
    <p:sldId id="704" r:id="rId75"/>
    <p:sldId id="839" r:id="rId76"/>
    <p:sldId id="840" r:id="rId77"/>
    <p:sldId id="841" r:id="rId78"/>
    <p:sldId id="842" r:id="rId79"/>
    <p:sldId id="843" r:id="rId80"/>
    <p:sldId id="937" r:id="rId81"/>
    <p:sldId id="938" r:id="rId82"/>
    <p:sldId id="939" r:id="rId83"/>
    <p:sldId id="940" r:id="rId84"/>
    <p:sldId id="941" r:id="rId85"/>
    <p:sldId id="705" r:id="rId86"/>
    <p:sldId id="936" r:id="rId87"/>
    <p:sldId id="706" r:id="rId88"/>
    <p:sldId id="707" r:id="rId8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92" autoAdjust="0"/>
    <p:restoredTop sz="94660"/>
  </p:normalViewPr>
  <p:slideViewPr>
    <p:cSldViewPr>
      <p:cViewPr varScale="1">
        <p:scale>
          <a:sx n="114" d="100"/>
          <a:sy n="114" d="100"/>
        </p:scale>
        <p:origin x="27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471C-5CEB-41C5-B26F-30EBC0FE28CB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33D755-76CD-42F0-8D5E-2EA7AF43B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946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177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769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34B6E3E-06F4-4326-ABDB-61EE022A2F5F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251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992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7468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8453165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668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5397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2780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162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459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7551" y="314302"/>
            <a:ext cx="7384264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7551" y="2346299"/>
            <a:ext cx="7384264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611" y="4099451"/>
            <a:ext cx="3188443" cy="58976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7551" y="4191000"/>
            <a:ext cx="7384264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611" y="4607437"/>
            <a:ext cx="3188444" cy="4974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611" y="4988589"/>
            <a:ext cx="3188443" cy="4420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611" y="5373830"/>
            <a:ext cx="3188443" cy="40510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611" y="5717301"/>
            <a:ext cx="3188443" cy="3681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4115637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942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359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910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963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790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372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028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001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B6E3E-06F4-4326-ABDB-61EE022A2F5F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203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mailto:wewritesoftware@gmail.com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ventbrite.com/o/code-it-up-29733808833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ventbrite.com/e/software-architecture-the-architect-the-team-code-it-up-online-vol-15-registration-265180962397" TargetMode="External"/><Relationship Id="rId2" Type="http://schemas.openxmlformats.org/officeDocument/2006/relationships/hyperlink" Target="mailto:wewritesoftware@gmail.com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deavr.com/en/careers" TargetMode="External"/><Relationship Id="rId2" Type="http://schemas.openxmlformats.org/officeDocument/2006/relationships/hyperlink" Target="https://www.indeavr.com/en/technology/application-servic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vaylokenov/Software-Architecture-Serie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wewritesoftware@gmail.com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codeitup.today/" TargetMode="External"/><Relationship Id="rId3" Type="http://schemas.openxmlformats.org/officeDocument/2006/relationships/hyperlink" Target="https://github.com/ivaylokenov" TargetMode="External"/><Relationship Id="rId7" Type="http://schemas.openxmlformats.org/officeDocument/2006/relationships/hyperlink" Target="https://www.youtube.com/c/CodeItUpWithIvo" TargetMode="External"/><Relationship Id="rId2" Type="http://schemas.openxmlformats.org/officeDocument/2006/relationships/hyperlink" Target="https://docs.mytestedasp.ne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instagram.com/ivaylokenov/" TargetMode="External"/><Relationship Id="rId5" Type="http://schemas.openxmlformats.org/officeDocument/2006/relationships/hyperlink" Target="https://linkedin.com/in/kenov" TargetMode="External"/><Relationship Id="rId4" Type="http://schemas.openxmlformats.org/officeDocument/2006/relationships/hyperlink" Target="https://www.facebook.com/ivaylo.kenov" TargetMode="External"/><Relationship Id="rId9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ericaneagle.com/" TargetMode="External"/><Relationship Id="rId2" Type="http://schemas.openxmlformats.org/officeDocument/2006/relationships/hyperlink" Target="https://indeavr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martit.bg/" TargetMode="Externa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16personalities.com/" TargetMode="Externa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4">
            <a:extLst>
              <a:ext uri="{FF2B5EF4-FFF2-40B4-BE49-F238E27FC236}">
                <a16:creationId xmlns:a16="http://schemas.microsoft.com/office/drawing/2014/main" id="{1C89BD1A-EFD0-4F18-87F5-C404ED5EC1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36375" y="2044187"/>
            <a:ext cx="7910299" cy="147635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Software Architecture Part 7</a:t>
            </a:r>
          </a:p>
        </p:txBody>
      </p:sp>
      <p:sp>
        <p:nvSpPr>
          <p:cNvPr id="7" name="Subtitle 5">
            <a:extLst>
              <a:ext uri="{FF2B5EF4-FFF2-40B4-BE49-F238E27FC236}">
                <a16:creationId xmlns:a16="http://schemas.microsoft.com/office/drawing/2014/main" id="{D52E1832-D33D-44BE-9B45-54FF39A43D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36375" y="3520539"/>
            <a:ext cx="7910299" cy="131130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Code It Up Online Vol. </a:t>
            </a:r>
            <a:r>
              <a:rPr lang="bg-BG" dirty="0">
                <a:solidFill>
                  <a:schemeClr val="tx1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8A4174-F283-444C-87E6-06D2CE448B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586460"/>
            <a:ext cx="5283200" cy="119157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 descr="Резултат с изображение за „smartit“&quot;">
            <a:extLst>
              <a:ext uri="{FF2B5EF4-FFF2-40B4-BE49-F238E27FC236}">
                <a16:creationId xmlns:a16="http://schemas.microsoft.com/office/drawing/2014/main" id="{ACFD3BF7-F7EE-4A8D-B4A4-21CC6A3FBF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4831840"/>
            <a:ext cx="2206823" cy="126104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4609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Theoretical lectures on software architectures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Widely-used design patterns and concepts in production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Depending on your level, you may be familiar with some of the topics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real-life project example</a:t>
            </a:r>
          </a:p>
          <a:p>
            <a:pPr>
              <a:lnSpc>
                <a:spcPct val="100000"/>
              </a:lnSpc>
            </a:pPr>
            <a:r>
              <a:rPr lang="en-US" dirty="0"/>
              <a:t>A practical guidebook for architecting various solutions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3 real-life projects on more than 70 pages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Legacy systems, vast data load, lots of concurrent users, working with critical data, and more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Please report to </a:t>
            </a:r>
            <a:r>
              <a:rPr lang="en-US" dirty="0">
                <a:hlinkClick r:id="rId2"/>
              </a:rPr>
              <a:t>wewritesoftware@gmail.com</a:t>
            </a:r>
            <a:r>
              <a:rPr lang="en-US" dirty="0"/>
              <a:t>, if you find any “bugs” in the book!</a:t>
            </a:r>
          </a:p>
          <a:p>
            <a:pPr>
              <a:lnSpc>
                <a:spcPct val="100000"/>
              </a:lnSpc>
            </a:pPr>
            <a:r>
              <a:rPr lang="en-US" dirty="0"/>
              <a:t>And I have a lot more to add in the future!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receive free updates of the book!</a:t>
            </a:r>
          </a:p>
          <a:p>
            <a:pPr>
              <a:lnSpc>
                <a:spcPct val="100000"/>
              </a:lnSpc>
            </a:pPr>
            <a:r>
              <a:rPr lang="en-US" dirty="0"/>
              <a:t>MOST IMPORTANTLY – HUGE THANK YOU! &lt;3 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This SERIES Of Code It Up Events</a:t>
            </a:r>
          </a:p>
        </p:txBody>
      </p:sp>
    </p:spTree>
    <p:extLst>
      <p:ext uri="{BB962C8B-B14F-4D97-AF65-F5344CB8AC3E}">
        <p14:creationId xmlns:p14="http://schemas.microsoft.com/office/powerpoint/2010/main" val="35575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31034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Why Software Architecture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What Is Software Architecture?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Unified Modeling Language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Designing Solution Architectures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Common Technology Stacks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Architecture Design Patterns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Choosing The Right Patterns</a:t>
            </a:r>
            <a:endParaRPr lang="bg-BG" sz="2800" dirty="0"/>
          </a:p>
          <a:p>
            <a:pPr>
              <a:lnSpc>
                <a:spcPct val="100000"/>
              </a:lnSpc>
            </a:pPr>
            <a:r>
              <a:rPr lang="en-US" sz="2800" dirty="0"/>
              <a:t>Architecture Quality Attributes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System-Wide Considerations</a:t>
            </a:r>
          </a:p>
          <a:p>
            <a:pPr>
              <a:lnSpc>
                <a:spcPct val="100000"/>
              </a:lnSpc>
            </a:pPr>
            <a:endParaRPr lang="en-US" sz="2800" dirty="0"/>
          </a:p>
          <a:p>
            <a:pPr>
              <a:lnSpc>
                <a:spcPct val="100000"/>
              </a:lnSpc>
            </a:pPr>
            <a:endParaRPr lang="en-US" sz="2800" dirty="0"/>
          </a:p>
          <a:p>
            <a:pPr>
              <a:lnSpc>
                <a:spcPct val="100000"/>
              </a:lnSpc>
            </a:pPr>
            <a:endParaRPr lang="en-US" sz="2800" dirty="0"/>
          </a:p>
          <a:p>
            <a:pPr>
              <a:lnSpc>
                <a:spcPct val="100000"/>
              </a:lnSpc>
            </a:pP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Content Of The Series – A Free Course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5A7E2EC5-E0B7-48FF-B10D-1F0B9A843D46}"/>
              </a:ext>
            </a:extLst>
          </p:cNvPr>
          <p:cNvSpPr txBox="1">
            <a:spLocks/>
          </p:cNvSpPr>
          <p:nvPr/>
        </p:nvSpPr>
        <p:spPr>
          <a:xfrm>
            <a:off x="6094412" y="1731034"/>
            <a:ext cx="11696797" cy="5458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800" dirty="0"/>
              <a:t>Deployment Considerations</a:t>
            </a:r>
            <a:endParaRPr lang="bg-BG" sz="2800" dirty="0"/>
          </a:p>
          <a:p>
            <a:pPr>
              <a:lnSpc>
                <a:spcPct val="100000"/>
              </a:lnSpc>
            </a:pPr>
            <a:r>
              <a:rPr lang="en-US" sz="2800" dirty="0"/>
              <a:t>Monolithic Architecture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Domain-Driven Design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Microservices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Event Sourcing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The Architecture Document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The Architect And The Team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What Makes A Great Architect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Designing A Real-Life Solution</a:t>
            </a:r>
          </a:p>
        </p:txBody>
      </p:sp>
    </p:spTree>
    <p:extLst>
      <p:ext uri="{BB962C8B-B14F-4D97-AF65-F5344CB8AC3E}">
        <p14:creationId xmlns:p14="http://schemas.microsoft.com/office/powerpoint/2010/main" val="470319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The previous parts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FD86B125-F331-4A80-9449-EAABC8C699C2}"/>
              </a:ext>
            </a:extLst>
          </p:cNvPr>
          <p:cNvSpPr txBox="1">
            <a:spLocks/>
          </p:cNvSpPr>
          <p:nvPr/>
        </p:nvSpPr>
        <p:spPr>
          <a:xfrm>
            <a:off x="6343601" y="2196398"/>
            <a:ext cx="11696797" cy="5458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sz="1600" dirty="0"/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D96BA08C-ACA5-4317-9464-80A0ABB2E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3919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Designing Solution Architectures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Common Technology Stacks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Architecture Design Patterns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Quality Attributes &amp; Considerations</a:t>
            </a:r>
          </a:p>
          <a:p>
            <a:pPr>
              <a:lnSpc>
                <a:spcPct val="100000"/>
              </a:lnSpc>
            </a:pPr>
            <a:r>
              <a:rPr lang="en-US" dirty="0"/>
              <a:t>Low-Level Architecture &amp; Microservices</a:t>
            </a:r>
            <a:endParaRPr lang="en-US" sz="2400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sz="2400" dirty="0"/>
              <a:t>It is not required to watch the parts in order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But it is strongly advised! </a:t>
            </a:r>
          </a:p>
          <a:p>
            <a:pPr>
              <a:lnSpc>
                <a:spcPct val="100000"/>
              </a:lnSpc>
            </a:pPr>
            <a:r>
              <a:rPr lang="en-US" dirty="0"/>
              <a:t>Get the previous recordings from here: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hlinkClick r:id="rId2"/>
              </a:rPr>
              <a:t>https://www.eventbrite.com/o/code-it-up-29733808833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7577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this part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FD86B125-F331-4A80-9449-EAABC8C699C2}"/>
              </a:ext>
            </a:extLst>
          </p:cNvPr>
          <p:cNvSpPr txBox="1">
            <a:spLocks/>
          </p:cNvSpPr>
          <p:nvPr/>
        </p:nvSpPr>
        <p:spPr>
          <a:xfrm>
            <a:off x="6343601" y="2196398"/>
            <a:ext cx="11696797" cy="5458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sz="1600" dirty="0"/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D96BA08C-ACA5-4317-9464-80A0ABB2E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3919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Advanced Architecture Patterns</a:t>
            </a:r>
          </a:p>
          <a:p>
            <a:pPr>
              <a:lnSpc>
                <a:spcPct val="100000"/>
              </a:lnSpc>
            </a:pPr>
            <a:r>
              <a:rPr lang="en-US" dirty="0"/>
              <a:t>Popular Antipatterns</a:t>
            </a: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400" dirty="0"/>
              <a:t>The Architect Role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Soft Skills Required For A Technical Career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sz="2400" dirty="0"/>
              <a:t>Don't Forget The Optional But Practical Guide-Book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3 Real-World Scenarios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70+ Pages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Free Updates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Get It From The Event's Page or write to </a:t>
            </a:r>
            <a:r>
              <a:rPr lang="en-US" dirty="0">
                <a:hlinkClick r:id="rId2"/>
              </a:rPr>
              <a:t>wewritesoftware@gmail.com</a:t>
            </a:r>
            <a:r>
              <a:rPr lang="en-US" dirty="0"/>
              <a:t> </a:t>
            </a:r>
          </a:p>
          <a:p>
            <a:pPr lvl="2">
              <a:lnSpc>
                <a:spcPct val="100000"/>
              </a:lnSpc>
            </a:pPr>
            <a:r>
              <a:rPr lang="en-US" dirty="0">
                <a:hlinkClick r:id="rId3"/>
              </a:rPr>
              <a:t>https://www.eventbrite.com/e/software-architecture-the-architect-the-team-</a:t>
            </a:r>
            <a:br>
              <a:rPr lang="en-US" dirty="0">
                <a:hlinkClick r:id="rId3"/>
              </a:rPr>
            </a:br>
            <a:r>
              <a:rPr lang="en-US" dirty="0">
                <a:hlinkClick r:id="rId3"/>
              </a:rPr>
              <a:t>code-it-up-online-vol-15-registration-265180962397</a:t>
            </a:r>
            <a:r>
              <a:rPr lang="en-US" dirty="0"/>
              <a:t>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611078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HUGE DISCLAIMER! THIS TOPIC IS LIKE THE LITTLE PRINCE BOOK!</a:t>
            </a:r>
          </a:p>
          <a:p>
            <a:pPr>
              <a:lnSpc>
                <a:spcPct val="100000"/>
              </a:lnSpc>
            </a:pPr>
            <a:r>
              <a:rPr lang="en-US" b="1" dirty="0"/>
              <a:t>There are a lot of things to know about software architectures</a:t>
            </a:r>
          </a:p>
          <a:p>
            <a:pPr lvl="1">
              <a:lnSpc>
                <a:spcPct val="100000"/>
              </a:lnSpc>
            </a:pPr>
            <a:r>
              <a:rPr lang="en-US" b="1" dirty="0"/>
              <a:t>You may or may not recognize some of the patterns</a:t>
            </a:r>
          </a:p>
          <a:p>
            <a:pPr lvl="1">
              <a:lnSpc>
                <a:spcPct val="100000"/>
              </a:lnSpc>
            </a:pPr>
            <a:r>
              <a:rPr lang="en-US" b="1" dirty="0"/>
              <a:t>And we most probably will not mention all of them</a:t>
            </a:r>
          </a:p>
          <a:p>
            <a:pPr lvl="1">
              <a:lnSpc>
                <a:spcPct val="100000"/>
              </a:lnSpc>
            </a:pPr>
            <a:r>
              <a:rPr lang="en-US" b="1" dirty="0"/>
              <a:t>If you are a beginner, just try to absorb what you can</a:t>
            </a:r>
          </a:p>
          <a:p>
            <a:pPr>
              <a:lnSpc>
                <a:spcPct val="100000"/>
              </a:lnSpc>
            </a:pPr>
            <a:r>
              <a:rPr lang="en-US" dirty="0"/>
              <a:t>The technology world is moving very fast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Some of the examples shown here may be considered anti-patterns in the future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But the overall concept and process stays the same</a:t>
            </a:r>
          </a:p>
          <a:p>
            <a:pPr>
              <a:lnSpc>
                <a:spcPct val="100000"/>
              </a:lnSpc>
            </a:pPr>
            <a:r>
              <a:rPr lang="en-US" dirty="0"/>
              <a:t>As all my other topics – this one is super intense too!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Even though the lectures will be a bit shorter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So, give yourself time and if you get the book – finish it!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And don’t worry! The knowledge provided here will save you weeks of reading!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this topic</a:t>
            </a:r>
          </a:p>
        </p:txBody>
      </p:sp>
    </p:spTree>
    <p:extLst>
      <p:ext uri="{BB962C8B-B14F-4D97-AF65-F5344CB8AC3E}">
        <p14:creationId xmlns:p14="http://schemas.microsoft.com/office/powerpoint/2010/main" val="32050425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/>
              <a:t>They provide technology services focused on</a:t>
            </a:r>
            <a:br>
              <a:rPr lang="en-GB" dirty="0"/>
            </a:br>
            <a:r>
              <a:rPr lang="en-GB" dirty="0"/>
              <a:t>the Digital, Data, Cloud and Advanced Software Engineering expertise.</a:t>
            </a:r>
          </a:p>
          <a:p>
            <a:pPr>
              <a:lnSpc>
                <a:spcPct val="100000"/>
              </a:lnSpc>
            </a:pPr>
            <a:r>
              <a:rPr lang="en-US" dirty="0"/>
              <a:t>They</a:t>
            </a:r>
            <a:r>
              <a:rPr lang="en-GB" dirty="0"/>
              <a:t> are always in search for creative and passionate people </a:t>
            </a:r>
            <a:br>
              <a:rPr lang="en-GB" dirty="0"/>
            </a:br>
            <a:r>
              <a:rPr lang="en-GB" dirty="0"/>
              <a:t>with the combination of a sharp strategic mind, emotional maturity, </a:t>
            </a:r>
            <a:br>
              <a:rPr lang="en-GB" dirty="0"/>
            </a:br>
            <a:r>
              <a:rPr lang="en-GB" dirty="0"/>
              <a:t>entrepreneurial instincts, and the ability to deliver results.</a:t>
            </a:r>
          </a:p>
          <a:p>
            <a:pPr>
              <a:lnSpc>
                <a:spcPct val="100000"/>
              </a:lnSpc>
            </a:pPr>
            <a:r>
              <a:rPr lang="en-US" dirty="0">
                <a:hlinkClick r:id="rId2"/>
              </a:rPr>
              <a:t>https://www.indeavr.com/en/technology/application-services</a:t>
            </a:r>
            <a:r>
              <a:rPr lang="en-US" dirty="0"/>
              <a:t> </a:t>
            </a:r>
          </a:p>
          <a:p>
            <a:pPr>
              <a:lnSpc>
                <a:spcPct val="100000"/>
              </a:lnSpc>
            </a:pPr>
            <a:r>
              <a:rPr lang="en-US" dirty="0">
                <a:hlinkClick r:id="rId3"/>
              </a:rPr>
              <a:t>https://www.indeavr.com/en/careers</a:t>
            </a:r>
            <a:r>
              <a:rPr lang="en-US" dirty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INDEAVR</a:t>
            </a:r>
            <a:r>
              <a:rPr lang="en-US" dirty="0"/>
              <a:t> – The EVENT’s DIAMOND SPONSOR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A183EEC-8F7D-4A90-81DD-17846E1622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975" y="5047905"/>
            <a:ext cx="5283200" cy="119157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8471041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399" y="2667000"/>
            <a:ext cx="11012905" cy="9037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800" dirty="0"/>
              <a:t>Data management Patterns</a:t>
            </a:r>
          </a:p>
        </p:txBody>
      </p:sp>
    </p:spTree>
    <p:extLst>
      <p:ext uri="{BB962C8B-B14F-4D97-AF65-F5344CB8AC3E}">
        <p14:creationId xmlns:p14="http://schemas.microsoft.com/office/powerpoint/2010/main" val="11691306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Cache-Aside</a:t>
            </a:r>
          </a:p>
          <a:p>
            <a:pPr>
              <a:lnSpc>
                <a:spcPct val="100000"/>
              </a:lnSpc>
            </a:pPr>
            <a:r>
              <a:rPr lang="en-US" dirty="0"/>
              <a:t>CQRS</a:t>
            </a:r>
          </a:p>
          <a:p>
            <a:pPr>
              <a:lnSpc>
                <a:spcPct val="100000"/>
              </a:lnSpc>
            </a:pPr>
            <a:r>
              <a:rPr lang="en-US" dirty="0"/>
              <a:t>Event Sourcing</a:t>
            </a:r>
          </a:p>
          <a:p>
            <a:pPr>
              <a:lnSpc>
                <a:spcPct val="100000"/>
              </a:lnSpc>
            </a:pPr>
            <a:r>
              <a:rPr lang="en-US" dirty="0"/>
              <a:t>Index Table</a:t>
            </a:r>
          </a:p>
          <a:p>
            <a:pPr>
              <a:lnSpc>
                <a:spcPct val="100000"/>
              </a:lnSpc>
            </a:pPr>
            <a:r>
              <a:rPr lang="en-US" dirty="0"/>
              <a:t>Materialized View</a:t>
            </a:r>
          </a:p>
          <a:p>
            <a:pPr>
              <a:lnSpc>
                <a:spcPct val="100000"/>
              </a:lnSpc>
            </a:pPr>
            <a:r>
              <a:rPr lang="en-US" dirty="0" err="1"/>
              <a:t>Sharding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Static Content Hosting</a:t>
            </a:r>
          </a:p>
          <a:p>
            <a:pPr>
              <a:lnSpc>
                <a:spcPct val="100000"/>
              </a:lnSpc>
            </a:pPr>
            <a:r>
              <a:rPr lang="en-US" dirty="0"/>
              <a:t>Valet Key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Data management patterns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733451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Traditional CRUD: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Update directly on the data store – limited scalability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With many concurrent users – lots of conflicts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There is no history</a:t>
            </a:r>
          </a:p>
          <a:p>
            <a:pPr>
              <a:lnSpc>
                <a:spcPct val="100000"/>
              </a:lnSpc>
            </a:pPr>
            <a:r>
              <a:rPr lang="en-US" dirty="0"/>
              <a:t>Event Sourcing: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Data is stored as a sequence of immutable events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Reading is done with materialized views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Full data history at any point of time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Multithreaded scenarios should be handled in the application state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Suitable with CQRS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Event Sourcing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089906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Event Sourcing</a:t>
            </a:r>
            <a:endParaRPr lang="pt-B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AAD835-22CC-48D9-870C-4E9741384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2928" y="2097088"/>
            <a:ext cx="6706143" cy="432283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48769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736375" y="2044187"/>
            <a:ext cx="7910299" cy="147635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For LIVE questions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736375" y="3520539"/>
            <a:ext cx="7910299" cy="131130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Check The Link In The Description</a:t>
            </a:r>
          </a:p>
        </p:txBody>
      </p:sp>
      <p:sp>
        <p:nvSpPr>
          <p:cNvPr id="8" name="Subtitle 5">
            <a:extLst>
              <a:ext uri="{FF2B5EF4-FFF2-40B4-BE49-F238E27FC236}">
                <a16:creationId xmlns:a16="http://schemas.microsoft.com/office/drawing/2014/main" id="{FFD555C4-29DE-476C-85C8-3C0502578318}"/>
              </a:ext>
            </a:extLst>
          </p:cNvPr>
          <p:cNvSpPr txBox="1">
            <a:spLocks/>
          </p:cNvSpPr>
          <p:nvPr/>
        </p:nvSpPr>
        <p:spPr>
          <a:xfrm>
            <a:off x="1167493" y="5119672"/>
            <a:ext cx="10479181" cy="594260"/>
          </a:xfrm>
          <a:prstGeom prst="rect">
            <a:avLst/>
          </a:prstGeom>
        </p:spPr>
        <p:txBody>
          <a:bodyPr vert="horz" lIns="0" tIns="0" rIns="0" bIns="0" rtlCol="0">
            <a:normAutofit fontScale="77500" lnSpcReduction="20000"/>
          </a:bodyPr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0"/>
              </a:spcBef>
              <a:buSzPct val="125000"/>
              <a:buFont typeface="Arial" panose="020B0604020202020204" pitchFamily="34" charset="0"/>
              <a:buNone/>
              <a:defRPr sz="400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chemeClr val="tx1"/>
                </a:solidFill>
              </a:rPr>
              <a:t>Resources</a:t>
            </a:r>
            <a:br>
              <a:rPr lang="en-US" sz="2400" b="1" dirty="0">
                <a:solidFill>
                  <a:schemeClr val="tx1"/>
                </a:solidFill>
              </a:rPr>
            </a:b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>
                <a:solidFill>
                  <a:schemeClr val="tx1"/>
                </a:solidFill>
                <a:hlinkClick r:id="rId3"/>
              </a:rPr>
              <a:t>https://github.com/ivaylokenov/Software-Architecture-Series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707751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When dealing with files or data streams</a:t>
            </a:r>
          </a:p>
          <a:p>
            <a:pPr>
              <a:lnSpc>
                <a:spcPct val="100000"/>
              </a:lnSpc>
            </a:pPr>
            <a:r>
              <a:rPr lang="en-US" dirty="0"/>
              <a:t>The application no longer manages the resource</a:t>
            </a:r>
          </a:p>
          <a:p>
            <a:pPr>
              <a:lnSpc>
                <a:spcPct val="100000"/>
              </a:lnSpc>
            </a:pPr>
            <a:r>
              <a:rPr lang="en-US" dirty="0"/>
              <a:t>Only provides a time-limited access to specific resources via a token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Valet Key</a:t>
            </a:r>
            <a:endParaRPr lang="pt-B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D99207-1251-483E-845A-D108EB563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7907" y="3328234"/>
            <a:ext cx="5973009" cy="32294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801929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399" y="2667000"/>
            <a:ext cx="11012905" cy="9037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Implementation </a:t>
            </a:r>
            <a:r>
              <a:rPr lang="en-US" sz="4800" dirty="0"/>
              <a:t>Patterns</a:t>
            </a:r>
          </a:p>
        </p:txBody>
      </p:sp>
    </p:spTree>
    <p:extLst>
      <p:ext uri="{BB962C8B-B14F-4D97-AF65-F5344CB8AC3E}">
        <p14:creationId xmlns:p14="http://schemas.microsoft.com/office/powerpoint/2010/main" val="38991134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Ambassador</a:t>
            </a:r>
          </a:p>
          <a:p>
            <a:pPr>
              <a:lnSpc>
                <a:spcPct val="100000"/>
              </a:lnSpc>
            </a:pPr>
            <a:r>
              <a:rPr lang="en-US" dirty="0"/>
              <a:t>Anti-Corruption Layer</a:t>
            </a:r>
          </a:p>
          <a:p>
            <a:pPr>
              <a:lnSpc>
                <a:spcPct val="100000"/>
              </a:lnSpc>
            </a:pPr>
            <a:r>
              <a:rPr lang="en-US" dirty="0"/>
              <a:t>Backends for Frontends</a:t>
            </a:r>
          </a:p>
          <a:p>
            <a:pPr>
              <a:lnSpc>
                <a:spcPct val="100000"/>
              </a:lnSpc>
            </a:pPr>
            <a:r>
              <a:rPr lang="en-US" dirty="0"/>
              <a:t>External Configuration Store</a:t>
            </a:r>
          </a:p>
          <a:p>
            <a:pPr>
              <a:lnSpc>
                <a:spcPct val="100000"/>
              </a:lnSpc>
            </a:pPr>
            <a:r>
              <a:rPr lang="en-US" dirty="0"/>
              <a:t>Gateway Aggregation, Offloading, Routing</a:t>
            </a:r>
          </a:p>
          <a:p>
            <a:pPr>
              <a:lnSpc>
                <a:spcPct val="100000"/>
              </a:lnSpc>
            </a:pPr>
            <a:r>
              <a:rPr lang="en-US" dirty="0"/>
              <a:t>Leader Election</a:t>
            </a:r>
          </a:p>
          <a:p>
            <a:pPr>
              <a:lnSpc>
                <a:spcPct val="100000"/>
              </a:lnSpc>
            </a:pPr>
            <a:r>
              <a:rPr lang="en-US" dirty="0"/>
              <a:t>Pipes and Filters</a:t>
            </a:r>
          </a:p>
          <a:p>
            <a:pPr>
              <a:lnSpc>
                <a:spcPct val="100000"/>
              </a:lnSpc>
            </a:pPr>
            <a:r>
              <a:rPr lang="en-US" dirty="0"/>
              <a:t>Sidecar</a:t>
            </a:r>
          </a:p>
          <a:p>
            <a:pPr>
              <a:lnSpc>
                <a:spcPct val="100000"/>
              </a:lnSpc>
            </a:pPr>
            <a:r>
              <a:rPr lang="en-US" dirty="0"/>
              <a:t>Strangler Fig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Implementation </a:t>
            </a:r>
            <a:r>
              <a:rPr lang="en-GB" dirty="0"/>
              <a:t>patterns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754268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Helper service to send network requests</a:t>
            </a:r>
          </a:p>
          <a:p>
            <a:pPr>
              <a:lnSpc>
                <a:spcPct val="100000"/>
              </a:lnSpc>
            </a:pPr>
            <a:r>
              <a:rPr lang="en-US" dirty="0"/>
              <a:t>May help with legacy or difficult to modify applications</a:t>
            </a:r>
          </a:p>
          <a:p>
            <a:pPr>
              <a:lnSpc>
                <a:spcPct val="100000"/>
              </a:lnSpc>
            </a:pPr>
            <a:r>
              <a:rPr lang="en-US" dirty="0"/>
              <a:t>Useful for offloading common client connectivity tasks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Monitoring, logging, routing, security, resiliency, etc.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Ambassador</a:t>
            </a:r>
            <a:endParaRPr lang="pt-BR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D743D91-8D61-4F2F-875A-7F9FF768A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459" y="3733800"/>
            <a:ext cx="7201905" cy="262926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596251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Decomposing monolithic tasks to granular services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Pipes and filters</a:t>
            </a:r>
            <a:endParaRPr lang="pt-B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7383A2-7D7E-4D3A-A00F-EA44AD8F65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9033" y="2343350"/>
            <a:ext cx="5510758" cy="420186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259651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Pipes and filters</a:t>
            </a:r>
            <a:endParaRPr lang="pt-BR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F7FBF92-435E-4931-B348-B5247380C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2906" y="2097088"/>
            <a:ext cx="7783011" cy="395342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350889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47857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Pipes and filters</a:t>
            </a:r>
            <a:endParaRPr lang="pt-B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3B35D9-161D-4D81-9C49-C96982CC0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1906" y="3401008"/>
            <a:ext cx="8145012" cy="21624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7EA715F7-69FA-4253-BD47-5FB753EA7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Pipes and filters trade flexibility for complexity</a:t>
            </a:r>
          </a:p>
          <a:p>
            <a:pPr>
              <a:lnSpc>
                <a:spcPct val="100000"/>
              </a:lnSpc>
            </a:pPr>
            <a:r>
              <a:rPr lang="en-US" dirty="0"/>
              <a:t>It is important to calculate how much granularity to introduce</a:t>
            </a:r>
          </a:p>
        </p:txBody>
      </p:sp>
    </p:spTree>
    <p:extLst>
      <p:ext uri="{BB962C8B-B14F-4D97-AF65-F5344CB8AC3E}">
        <p14:creationId xmlns:p14="http://schemas.microsoft.com/office/powerpoint/2010/main" val="19910396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Sidecar</a:t>
            </a:r>
            <a:endParaRPr lang="pt-B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D9EF0D-A2FE-4447-AEC5-F043661F6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5407" y="2097088"/>
            <a:ext cx="6878010" cy="33437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108010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Strangler fig</a:t>
            </a:r>
            <a:endParaRPr lang="pt-B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E37320-6508-4184-A1F6-DE51C4059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721" y="2438400"/>
            <a:ext cx="8459381" cy="26768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406657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399" y="2667000"/>
            <a:ext cx="11012905" cy="9037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Messaging </a:t>
            </a:r>
            <a:r>
              <a:rPr lang="en-US" sz="4800" dirty="0"/>
              <a:t>Patterns</a:t>
            </a:r>
          </a:p>
        </p:txBody>
      </p:sp>
    </p:spTree>
    <p:extLst>
      <p:ext uri="{BB962C8B-B14F-4D97-AF65-F5344CB8AC3E}">
        <p14:creationId xmlns:p14="http://schemas.microsoft.com/office/powerpoint/2010/main" val="697672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Sometimes issues happen during a live stream…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And sometimes disasters happen, this is how memes are born…</a:t>
            </a:r>
          </a:p>
          <a:p>
            <a:pPr>
              <a:lnSpc>
                <a:spcPct val="100000"/>
              </a:lnSpc>
            </a:pPr>
            <a:r>
              <a:rPr lang="en-US" dirty="0"/>
              <a:t>If my Internet goes down and the stream stops: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Wait for 5 minutes, I have another one on a different network</a:t>
            </a:r>
          </a:p>
          <a:p>
            <a:pPr>
              <a:lnSpc>
                <a:spcPct val="100000"/>
              </a:lnSpc>
            </a:pPr>
            <a:r>
              <a:rPr lang="en-US" dirty="0"/>
              <a:t>If YouTube is showing “stream ended”: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 will post a new link in the comments section below this video</a:t>
            </a:r>
          </a:p>
          <a:p>
            <a:pPr>
              <a:lnSpc>
                <a:spcPct val="100000"/>
              </a:lnSpc>
            </a:pPr>
            <a:r>
              <a:rPr lang="en-US" dirty="0"/>
              <a:t>If something else happens unexpectedly: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Well, I will add a solution to this slide during my next event… </a:t>
            </a:r>
            <a:r>
              <a:rPr lang="en-US" dirty="0">
                <a:sym typeface="Wingdings" panose="05000000000000000000" pitchFamily="2" charset="2"/>
              </a:rPr>
              <a:t></a:t>
            </a:r>
          </a:p>
          <a:p>
            <a:pPr>
              <a:lnSpc>
                <a:spcPct val="100000"/>
              </a:lnSpc>
            </a:pPr>
            <a:r>
              <a:rPr lang="en-US" dirty="0">
                <a:sym typeface="Wingdings" panose="05000000000000000000" pitchFamily="2" charset="2"/>
              </a:rPr>
              <a:t>If a major showstopper is happening – no electricity, for example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I will create a new event and we will schedule a new live stream…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In any case – write to </a:t>
            </a:r>
            <a:r>
              <a:rPr lang="en-US" dirty="0">
                <a:hlinkClick r:id="rId2"/>
              </a:rPr>
              <a:t>wewritesoftware@gmail.com</a:t>
            </a:r>
            <a:r>
              <a:rPr lang="en-US" dirty="0"/>
              <a:t> 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stream troubleshooting</a:t>
            </a:r>
          </a:p>
        </p:txBody>
      </p:sp>
    </p:spTree>
    <p:extLst>
      <p:ext uri="{BB962C8B-B14F-4D97-AF65-F5344CB8AC3E}">
        <p14:creationId xmlns:p14="http://schemas.microsoft.com/office/powerpoint/2010/main" val="17500007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Asynchronous Request-Reply</a:t>
            </a:r>
          </a:p>
          <a:p>
            <a:pPr>
              <a:lnSpc>
                <a:spcPct val="100000"/>
              </a:lnSpc>
            </a:pPr>
            <a:r>
              <a:rPr lang="en-US" dirty="0"/>
              <a:t>Claim Check</a:t>
            </a:r>
          </a:p>
          <a:p>
            <a:pPr>
              <a:lnSpc>
                <a:spcPct val="100000"/>
              </a:lnSpc>
            </a:pPr>
            <a:r>
              <a:rPr lang="en-US" dirty="0"/>
              <a:t>Choreography &amp; Orchestration</a:t>
            </a:r>
          </a:p>
          <a:p>
            <a:pPr>
              <a:lnSpc>
                <a:spcPct val="100000"/>
              </a:lnSpc>
            </a:pPr>
            <a:r>
              <a:rPr lang="en-US" dirty="0"/>
              <a:t>Competing Consumers</a:t>
            </a:r>
          </a:p>
          <a:p>
            <a:pPr>
              <a:lnSpc>
                <a:spcPct val="100000"/>
              </a:lnSpc>
            </a:pPr>
            <a:r>
              <a:rPr lang="en-US" dirty="0"/>
              <a:t>Priority Queue</a:t>
            </a:r>
          </a:p>
          <a:p>
            <a:pPr>
              <a:lnSpc>
                <a:spcPct val="100000"/>
              </a:lnSpc>
            </a:pPr>
            <a:r>
              <a:rPr lang="en-US" dirty="0"/>
              <a:t>Publisher-Subscriber</a:t>
            </a:r>
          </a:p>
          <a:p>
            <a:pPr>
              <a:lnSpc>
                <a:spcPct val="100000"/>
              </a:lnSpc>
            </a:pPr>
            <a:r>
              <a:rPr lang="en-US" dirty="0"/>
              <a:t>Queue-Based Load Leveling</a:t>
            </a:r>
          </a:p>
          <a:p>
            <a:pPr>
              <a:lnSpc>
                <a:spcPct val="100000"/>
              </a:lnSpc>
            </a:pPr>
            <a:r>
              <a:rPr lang="en-US" dirty="0"/>
              <a:t>Sequential Convoy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Messaging Patterns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415458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47857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Claim Check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7EA715F7-69FA-4253-BD47-5FB753EA7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Large messages will reduce a message bus's capacity</a:t>
            </a:r>
          </a:p>
          <a:p>
            <a:pPr>
              <a:lnSpc>
                <a:spcPct val="100000"/>
              </a:lnSpc>
            </a:pPr>
            <a:r>
              <a:rPr lang="en-US" dirty="0"/>
              <a:t>Using an external data store and a claim can solve the issue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E9F656-3510-48B7-A10A-2A67A86CD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9090" y="3227043"/>
            <a:ext cx="7830643" cy="242921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078425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399" y="2667000"/>
            <a:ext cx="11012905" cy="9037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Popular Antipatterns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0566203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Busy Database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Offloading too much processing to a data store</a:t>
            </a:r>
          </a:p>
          <a:p>
            <a:pPr>
              <a:lnSpc>
                <a:spcPct val="100000"/>
              </a:lnSpc>
            </a:pPr>
            <a:r>
              <a:rPr lang="en-US" dirty="0"/>
              <a:t>Busy Front End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Moving resource-intensive tasks onto background threads</a:t>
            </a:r>
          </a:p>
          <a:p>
            <a:pPr>
              <a:lnSpc>
                <a:spcPct val="100000"/>
              </a:lnSpc>
            </a:pPr>
            <a:r>
              <a:rPr lang="en-US" dirty="0"/>
              <a:t>Chatty I/O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Continually sending many small network requests</a:t>
            </a:r>
          </a:p>
          <a:p>
            <a:pPr>
              <a:lnSpc>
                <a:spcPct val="100000"/>
              </a:lnSpc>
            </a:pPr>
            <a:r>
              <a:rPr lang="en-US" dirty="0"/>
              <a:t>Extraneous Fetching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Retrieving more data than is needed, resulting in unnecessary I/O</a:t>
            </a:r>
          </a:p>
          <a:p>
            <a:pPr>
              <a:lnSpc>
                <a:spcPct val="100000"/>
              </a:lnSpc>
            </a:pPr>
            <a:r>
              <a:rPr lang="en-US" dirty="0"/>
              <a:t>Improper Instantiation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Repeatedly creating and destroying objects </a:t>
            </a:r>
            <a:br>
              <a:rPr lang="en-US" dirty="0"/>
            </a:br>
            <a:r>
              <a:rPr lang="en-US" dirty="0"/>
              <a:t>that are designed to be shared and reused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Popular Antipatterns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012141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Monolithic Persistence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Using the same data store for data with very different usage patterns</a:t>
            </a:r>
          </a:p>
          <a:p>
            <a:pPr>
              <a:lnSpc>
                <a:spcPct val="100000"/>
              </a:lnSpc>
            </a:pPr>
            <a:r>
              <a:rPr lang="en-US" dirty="0"/>
              <a:t>No Caching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Failing to cache data</a:t>
            </a:r>
          </a:p>
          <a:p>
            <a:pPr>
              <a:lnSpc>
                <a:spcPct val="100000"/>
              </a:lnSpc>
            </a:pPr>
            <a:r>
              <a:rPr lang="en-US" dirty="0"/>
              <a:t>Noisy Neighbor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single tenant uses a disproportionate amount of the resources</a:t>
            </a:r>
          </a:p>
          <a:p>
            <a:pPr>
              <a:lnSpc>
                <a:spcPct val="100000"/>
              </a:lnSpc>
            </a:pPr>
            <a:r>
              <a:rPr lang="en-US" dirty="0"/>
              <a:t>Retry Storm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Retrying failed requests to a server too often</a:t>
            </a:r>
          </a:p>
          <a:p>
            <a:pPr>
              <a:lnSpc>
                <a:spcPct val="100000"/>
              </a:lnSpc>
            </a:pPr>
            <a:r>
              <a:rPr lang="en-US" dirty="0"/>
              <a:t>Synchronous I/O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Blocking the calling thread while I/O completes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Popular Antipatterns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836870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BEFORE WE CONTINUE…</a:t>
            </a:r>
          </a:p>
        </p:txBody>
      </p:sp>
    </p:spTree>
    <p:extLst>
      <p:ext uri="{BB962C8B-B14F-4D97-AF65-F5344CB8AC3E}">
        <p14:creationId xmlns:p14="http://schemas.microsoft.com/office/powerpoint/2010/main" val="2529335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architect and the team</a:t>
            </a:r>
          </a:p>
        </p:txBody>
      </p:sp>
    </p:spTree>
    <p:extLst>
      <p:ext uri="{BB962C8B-B14F-4D97-AF65-F5344CB8AC3E}">
        <p14:creationId xmlns:p14="http://schemas.microsoft.com/office/powerpoint/2010/main" val="7829325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development process is different in each company </a:t>
            </a:r>
          </a:p>
          <a:p>
            <a:pPr>
              <a:lnSpc>
                <a:spcPct val="100000"/>
              </a:lnSpc>
            </a:pPr>
            <a:r>
              <a:rPr lang="en-US" dirty="0"/>
              <a:t>But there is always a need to: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Understand business problem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Document non-technical business solution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Convert solution to technical architecture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Convert architecture to code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Manage developers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Test code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Deploy code</a:t>
            </a:r>
          </a:p>
          <a:p>
            <a:pPr>
              <a:lnSpc>
                <a:spcPct val="100000"/>
              </a:lnSpc>
            </a:pPr>
            <a:r>
              <a:rPr lang="en-US" dirty="0"/>
              <a:t>Of course, in some companies these responsibilities are mixed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Principles Of Software 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0068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Roles In Software Development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39FE3B-7EFF-4999-B985-1BC2CDC5B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300" y="2239609"/>
            <a:ext cx="8426224" cy="35445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640581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Understanding the Business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more business understanding you have, the more useful you will be </a:t>
            </a:r>
          </a:p>
          <a:p>
            <a:pPr>
              <a:lnSpc>
                <a:spcPct val="100000"/>
              </a:lnSpc>
            </a:pPr>
            <a:r>
              <a:rPr lang="en-US" dirty="0"/>
              <a:t>Cross-Domain Understanding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know bits of the other roles in the team as well</a:t>
            </a:r>
          </a:p>
          <a:p>
            <a:pPr>
              <a:lnSpc>
                <a:spcPct val="100000"/>
              </a:lnSpc>
            </a:pPr>
            <a:r>
              <a:rPr lang="en-US" dirty="0"/>
              <a:t>Multiple Perspectives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need to see the problem from everyone's point of view</a:t>
            </a:r>
          </a:p>
          <a:p>
            <a:pPr>
              <a:lnSpc>
                <a:spcPct val="100000"/>
              </a:lnSpc>
            </a:pPr>
            <a:r>
              <a:rPr lang="en-US" dirty="0"/>
              <a:t>People Skills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Just to make sure communication goes smoothly</a:t>
            </a:r>
          </a:p>
          <a:p>
            <a:pPr>
              <a:lnSpc>
                <a:spcPct val="100000"/>
              </a:lnSpc>
            </a:pPr>
            <a:r>
              <a:rPr lang="en-US" dirty="0"/>
              <a:t>Lifelong Learning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is moving super fast; you need to stay relevant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Required skills by everybody in the team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259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05485" y="1670650"/>
            <a:ext cx="8648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b="1" noProof="1"/>
              <a:t>Ivaylo Kenov</a:t>
            </a:r>
            <a:r>
              <a:rPr lang="bg-BG" sz="2000" b="1" noProof="1"/>
              <a:t> –</a:t>
            </a:r>
            <a:r>
              <a:rPr lang="en-US" sz="2000" b="1" noProof="1"/>
              <a:t> Quality Code Advocate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1800" dirty="0"/>
              <a:t>Various job titles at the same time:</a:t>
            </a:r>
            <a:endParaRPr lang="bg-BG" sz="1800" dirty="0"/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sz="1600" dirty="0"/>
              <a:t>Organizer &amp; Speaker @ Code It Up</a:t>
            </a:r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sz="1600" dirty="0"/>
              <a:t>CTO @ </a:t>
            </a:r>
            <a:r>
              <a:rPr lang="en-US" sz="1600" dirty="0" err="1"/>
              <a:t>SoftUni</a:t>
            </a:r>
            <a:endParaRPr lang="en-US" sz="1600" dirty="0"/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sz="1600" dirty="0"/>
              <a:t>Full Stack Technical Trainer @ Everywhere</a:t>
            </a:r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sz="1600" dirty="0"/>
              <a:t>Code General @ </a:t>
            </a:r>
            <a:r>
              <a:rPr lang="en-US" sz="1600" dirty="0">
                <a:hlinkClick r:id="rId2"/>
              </a:rPr>
              <a:t>https://docs.mytestedasp.net/</a:t>
            </a:r>
            <a:r>
              <a:rPr lang="en-US" sz="1600" dirty="0"/>
              <a:t> </a:t>
            </a:r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sz="1600" dirty="0"/>
              <a:t>Meme Copy Machine @ Daily Programming Fun </a:t>
            </a:r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sz="1600" i="1" dirty="0"/>
              <a:t>{Insert Job Title Here}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1800" dirty="0"/>
              <a:t>Contacts</a:t>
            </a:r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sz="1600" dirty="0">
                <a:hlinkClick r:id="rId3"/>
              </a:rPr>
              <a:t>https://github.com/ivaylokenov</a:t>
            </a:r>
            <a:r>
              <a:rPr lang="en-US" sz="1600" dirty="0"/>
              <a:t> </a:t>
            </a:r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sz="1600" dirty="0">
                <a:hlinkClick r:id="rId4"/>
              </a:rPr>
              <a:t>https://facebook.com/ivaylo.kenov</a:t>
            </a:r>
            <a:endParaRPr lang="en-US" sz="1600" dirty="0"/>
          </a:p>
          <a:p>
            <a:pPr lvl="2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>
                <a:hlinkClick r:id="rId5"/>
              </a:rPr>
              <a:t>https://linkedin.com/in/kenov</a:t>
            </a:r>
            <a:r>
              <a:rPr lang="en-US" sz="1600" dirty="0"/>
              <a:t> </a:t>
            </a:r>
          </a:p>
          <a:p>
            <a:pPr lvl="2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1600" dirty="0">
                <a:hlinkClick r:id="rId6"/>
              </a:rPr>
              <a:t>https://www.instagram.com/ivaylokenov/</a:t>
            </a:r>
            <a:endParaRPr lang="en-US" sz="1600" dirty="0"/>
          </a:p>
          <a:p>
            <a:pPr lvl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800" dirty="0"/>
              <a:t>YouTube &amp; Blog</a:t>
            </a:r>
            <a:endParaRPr lang="bg-BG" dirty="0"/>
          </a:p>
          <a:p>
            <a:pPr lvl="2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>
                <a:hlinkClick r:id="rId7"/>
              </a:rPr>
              <a:t>https://www.youtube.com/c/CodeItUpWithIvo</a:t>
            </a:r>
            <a:r>
              <a:rPr lang="en-US" sz="1600" dirty="0"/>
              <a:t> </a:t>
            </a:r>
          </a:p>
          <a:p>
            <a:pPr lvl="2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>
                <a:hlinkClick r:id="rId8"/>
              </a:rPr>
              <a:t>https://codeitup.today/</a:t>
            </a:r>
            <a:r>
              <a:rPr lang="en-US" sz="1600" dirty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Presenter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7CF75C8-30E5-464B-8C48-36F42680B9D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54274" y="1970786"/>
            <a:ext cx="3940919" cy="3429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221806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 product/project owner</a:t>
            </a:r>
          </a:p>
          <a:p>
            <a:pPr>
              <a:lnSpc>
                <a:spcPct val="100000"/>
              </a:lnSpc>
            </a:pPr>
            <a:r>
              <a:rPr lang="en-US" dirty="0"/>
              <a:t>Responsible for functionality </a:t>
            </a:r>
          </a:p>
          <a:p>
            <a:pPr>
              <a:lnSpc>
                <a:spcPct val="100000"/>
              </a:lnSpc>
            </a:pPr>
            <a:r>
              <a:rPr lang="en-US" dirty="0"/>
              <a:t>Captures, consolidates, and communicates information </a:t>
            </a:r>
          </a:p>
          <a:p>
            <a:pPr>
              <a:lnSpc>
                <a:spcPct val="100000"/>
              </a:lnSpc>
            </a:pPr>
            <a:r>
              <a:rPr lang="en-US" dirty="0"/>
              <a:t>Constantly asks questions: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What do you mean?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How does this fit in with…?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Etc. </a:t>
            </a:r>
          </a:p>
          <a:p>
            <a:pPr>
              <a:lnSpc>
                <a:spcPct val="100000"/>
              </a:lnSpc>
            </a:pPr>
            <a:r>
              <a:rPr lang="en-US" dirty="0"/>
              <a:t>Identifies and resolves conflicts </a:t>
            </a:r>
          </a:p>
          <a:p>
            <a:pPr>
              <a:lnSpc>
                <a:spcPct val="100000"/>
              </a:lnSpc>
            </a:pPr>
            <a:r>
              <a:rPr lang="en-US" dirty="0"/>
              <a:t>Produces requirements specification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Responsibilities Of The Functional Analyst</a:t>
            </a:r>
          </a:p>
        </p:txBody>
      </p:sp>
    </p:spTree>
    <p:extLst>
      <p:ext uri="{BB962C8B-B14F-4D97-AF65-F5344CB8AC3E}">
        <p14:creationId xmlns:p14="http://schemas.microsoft.com/office/powerpoint/2010/main" val="84232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Precise communicators </a:t>
            </a:r>
          </a:p>
          <a:p>
            <a:pPr>
              <a:lnSpc>
                <a:spcPct val="100000"/>
              </a:lnSpc>
            </a:pPr>
            <a:r>
              <a:rPr lang="en-US" dirty="0"/>
              <a:t>Great attention to detail</a:t>
            </a:r>
          </a:p>
          <a:p>
            <a:pPr>
              <a:lnSpc>
                <a:spcPct val="100000"/>
              </a:lnSpc>
            </a:pPr>
            <a:r>
              <a:rPr lang="en-US" dirty="0"/>
              <a:t>Adept at dealing with differing opinions and conflicts</a:t>
            </a:r>
          </a:p>
          <a:p>
            <a:pPr>
              <a:lnSpc>
                <a:spcPct val="100000"/>
              </a:lnSpc>
            </a:pPr>
            <a:r>
              <a:rPr lang="en-US" dirty="0"/>
              <a:t>Know when detail is necessary and when not </a:t>
            </a:r>
          </a:p>
          <a:p>
            <a:pPr>
              <a:lnSpc>
                <a:spcPct val="100000"/>
              </a:lnSpc>
            </a:pPr>
            <a:r>
              <a:rPr lang="en-US" dirty="0"/>
              <a:t>Great relationship skills </a:t>
            </a:r>
          </a:p>
          <a:p>
            <a:pPr>
              <a:lnSpc>
                <a:spcPct val="100000"/>
              </a:lnSpc>
            </a:pPr>
            <a:r>
              <a:rPr lang="en-US" dirty="0"/>
              <a:t>Very good listener</a:t>
            </a:r>
          </a:p>
          <a:p>
            <a:pPr>
              <a:lnSpc>
                <a:spcPct val="100000"/>
              </a:lnSpc>
            </a:pPr>
            <a:r>
              <a:rPr lang="en-US" dirty="0"/>
              <a:t>Can create clear and precise documents </a:t>
            </a:r>
          </a:p>
          <a:p>
            <a:pPr>
              <a:lnSpc>
                <a:spcPct val="100000"/>
              </a:lnSpc>
            </a:pPr>
            <a:r>
              <a:rPr lang="en-US" dirty="0"/>
              <a:t>Skilled in using Office tools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Skills Of The Functional Analyst</a:t>
            </a:r>
          </a:p>
        </p:txBody>
      </p:sp>
    </p:spTree>
    <p:extLst>
      <p:ext uri="{BB962C8B-B14F-4D97-AF65-F5344CB8AC3E}">
        <p14:creationId xmlns:p14="http://schemas.microsoft.com/office/powerpoint/2010/main" val="27204519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Pros: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Key role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Lots of interactions</a:t>
            </a:r>
          </a:p>
          <a:p>
            <a:pPr>
              <a:lnSpc>
                <a:spcPct val="100000"/>
              </a:lnSpc>
            </a:pPr>
            <a:r>
              <a:rPr lang="en-US" dirty="0"/>
              <a:t>Cons: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Must work with bad user representatives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Can expect conflict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Will receive blame if functionality is missing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 want to be Functional Analyst</a:t>
            </a:r>
          </a:p>
        </p:txBody>
      </p:sp>
    </p:spTree>
    <p:extLst>
      <p:ext uri="{BB962C8B-B14F-4D97-AF65-F5344CB8AC3E}">
        <p14:creationId xmlns:p14="http://schemas.microsoft.com/office/powerpoint/2010/main" val="20732669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Leads and mentors developers </a:t>
            </a:r>
          </a:p>
          <a:p>
            <a:pPr>
              <a:lnSpc>
                <a:spcPct val="100000"/>
              </a:lnSpc>
            </a:pPr>
            <a:r>
              <a:rPr lang="en-US" dirty="0"/>
              <a:t>Assigns tasks to developers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Based on their skill level</a:t>
            </a:r>
          </a:p>
          <a:p>
            <a:pPr>
              <a:lnSpc>
                <a:spcPct val="100000"/>
              </a:lnSpc>
            </a:pPr>
            <a:r>
              <a:rPr lang="en-US" dirty="0"/>
              <a:t>Details and partitions work</a:t>
            </a:r>
          </a:p>
          <a:p>
            <a:pPr>
              <a:lnSpc>
                <a:spcPct val="100000"/>
              </a:lnSpc>
            </a:pPr>
            <a:r>
              <a:rPr lang="en-US" dirty="0"/>
              <a:t>Ensures that all developers are successful</a:t>
            </a:r>
          </a:p>
          <a:p>
            <a:pPr>
              <a:lnSpc>
                <a:spcPct val="100000"/>
              </a:lnSpc>
            </a:pPr>
            <a:r>
              <a:rPr lang="en-US" dirty="0"/>
              <a:t>It is not always an official role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Usually, it is the person who helps everyone else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Responsibilities Of The Lead Developer</a:t>
            </a:r>
          </a:p>
        </p:txBody>
      </p:sp>
    </p:spTree>
    <p:extLst>
      <p:ext uri="{BB962C8B-B14F-4D97-AF65-F5344CB8AC3E}">
        <p14:creationId xmlns:p14="http://schemas.microsoft.com/office/powerpoint/2010/main" val="19047270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Awesome programming skills</a:t>
            </a:r>
          </a:p>
          <a:p>
            <a:pPr>
              <a:lnSpc>
                <a:spcPct val="100000"/>
              </a:lnSpc>
            </a:pPr>
            <a:r>
              <a:rPr lang="en-US" dirty="0"/>
              <a:t>Willing to mentor and be value-driven</a:t>
            </a:r>
          </a:p>
          <a:p>
            <a:pPr>
              <a:lnSpc>
                <a:spcPct val="100000"/>
              </a:lnSpc>
            </a:pPr>
            <a:r>
              <a:rPr lang="en-US" dirty="0"/>
              <a:t>Grows out of the Developer role </a:t>
            </a:r>
          </a:p>
          <a:p>
            <a:pPr>
              <a:lnSpc>
                <a:spcPct val="100000"/>
              </a:lnSpc>
            </a:pPr>
            <a:r>
              <a:rPr lang="en-US" dirty="0"/>
              <a:t>Requires great relationship with Architect </a:t>
            </a:r>
          </a:p>
          <a:p>
            <a:pPr>
              <a:lnSpc>
                <a:spcPct val="100000"/>
              </a:lnSpc>
            </a:pPr>
            <a:r>
              <a:rPr lang="en-US" dirty="0"/>
              <a:t>Wide knowledge of libraries/tools/techniques </a:t>
            </a:r>
          </a:p>
          <a:p>
            <a:pPr>
              <a:lnSpc>
                <a:spcPct val="100000"/>
              </a:lnSpc>
            </a:pPr>
            <a:r>
              <a:rPr lang="en-US" dirty="0"/>
              <a:t>Adept at creating technical specifications </a:t>
            </a:r>
          </a:p>
          <a:p>
            <a:pPr>
              <a:lnSpc>
                <a:spcPct val="100000"/>
              </a:lnSpc>
            </a:pPr>
            <a:r>
              <a:rPr lang="en-US" dirty="0"/>
              <a:t>Adept at build &amp; configuration management </a:t>
            </a:r>
          </a:p>
          <a:p>
            <a:pPr>
              <a:lnSpc>
                <a:spcPct val="100000"/>
              </a:lnSpc>
            </a:pPr>
            <a:r>
              <a:rPr lang="en-US" dirty="0"/>
              <a:t>Adept at debugging, post-mortem log inspection, etc. </a:t>
            </a:r>
          </a:p>
          <a:p>
            <a:pPr>
              <a:lnSpc>
                <a:spcPct val="100000"/>
              </a:lnSpc>
            </a:pPr>
            <a:r>
              <a:rPr lang="en-US" dirty="0"/>
              <a:t>Can create own tools if needed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Skills Of The Lead Developer</a:t>
            </a:r>
          </a:p>
        </p:txBody>
      </p:sp>
    </p:spTree>
    <p:extLst>
      <p:ext uri="{BB962C8B-B14F-4D97-AF65-F5344CB8AC3E}">
        <p14:creationId xmlns:p14="http://schemas.microsoft.com/office/powerpoint/2010/main" val="21409357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Pros: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Lead-in to a Solution Architect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Involves coding (optional, not necessary, but suggested)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Can pick &amp; choose cool tasks</a:t>
            </a:r>
          </a:p>
          <a:p>
            <a:pPr>
              <a:lnSpc>
                <a:spcPct val="100000"/>
              </a:lnSpc>
            </a:pPr>
            <a:r>
              <a:rPr lang="en-US" dirty="0"/>
              <a:t>Cons: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Can get squeezed between the Solution Architect and the Developers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Lifelong learning required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Turns into a Developer if the Project Management is weak 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Loses motivation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Team might be too small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Vulnerable to offshoring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 want to be Lead Developer</a:t>
            </a:r>
          </a:p>
        </p:txBody>
      </p:sp>
    </p:spTree>
    <p:extLst>
      <p:ext uri="{BB962C8B-B14F-4D97-AF65-F5344CB8AC3E}">
        <p14:creationId xmlns:p14="http://schemas.microsoft.com/office/powerpoint/2010/main" val="391460734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Massive responsibility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Functional understanding, technical knowledge and leadership skills</a:t>
            </a:r>
          </a:p>
          <a:p>
            <a:pPr>
              <a:lnSpc>
                <a:spcPct val="100000"/>
              </a:lnSpc>
            </a:pPr>
            <a:r>
              <a:rPr lang="en-US" dirty="0"/>
              <a:t>Responsible for the technology stack</a:t>
            </a:r>
          </a:p>
          <a:p>
            <a:pPr>
              <a:lnSpc>
                <a:spcPct val="100000"/>
              </a:lnSpc>
            </a:pPr>
            <a:r>
              <a:rPr lang="en-US" dirty="0"/>
              <a:t>Converts functional requirements to a technical architecture </a:t>
            </a:r>
          </a:p>
          <a:p>
            <a:pPr>
              <a:lnSpc>
                <a:spcPct val="100000"/>
              </a:lnSpc>
            </a:pPr>
            <a:r>
              <a:rPr lang="en-US" dirty="0"/>
              <a:t>Carefully balances patterns/requirements/elegance/concepts </a:t>
            </a:r>
          </a:p>
          <a:p>
            <a:pPr>
              <a:lnSpc>
                <a:spcPct val="100000"/>
              </a:lnSpc>
            </a:pPr>
            <a:r>
              <a:rPr lang="en-US" dirty="0"/>
              <a:t>Researches key technologies </a:t>
            </a:r>
          </a:p>
          <a:p>
            <a:pPr>
              <a:lnSpc>
                <a:spcPct val="100000"/>
              </a:lnSpc>
            </a:pPr>
            <a:r>
              <a:rPr lang="en-US" dirty="0"/>
              <a:t>Has deep understanding of design and architectural patterns </a:t>
            </a:r>
          </a:p>
          <a:p>
            <a:pPr>
              <a:lnSpc>
                <a:spcPct val="100000"/>
              </a:lnSpc>
            </a:pPr>
            <a:r>
              <a:rPr lang="en-US" dirty="0"/>
              <a:t>Motivates and guides development team </a:t>
            </a:r>
          </a:p>
          <a:p>
            <a:pPr>
              <a:lnSpc>
                <a:spcPct val="100000"/>
              </a:lnSpc>
            </a:pPr>
            <a:r>
              <a:rPr lang="en-US" dirty="0"/>
              <a:t>Ensures that the Lead Developer is successful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Responsibilities Of The Solution Architect</a:t>
            </a:r>
          </a:p>
        </p:txBody>
      </p:sp>
    </p:spTree>
    <p:extLst>
      <p:ext uri="{BB962C8B-B14F-4D97-AF65-F5344CB8AC3E}">
        <p14:creationId xmlns:p14="http://schemas.microsoft.com/office/powerpoint/2010/main" val="25076189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Grows out of Lead Developer role </a:t>
            </a:r>
          </a:p>
          <a:p>
            <a:pPr>
              <a:lnSpc>
                <a:spcPct val="100000"/>
              </a:lnSpc>
            </a:pPr>
            <a:r>
              <a:rPr lang="en-US" dirty="0"/>
              <a:t>Requires great relationship with Lead Developer </a:t>
            </a:r>
          </a:p>
          <a:p>
            <a:pPr>
              <a:lnSpc>
                <a:spcPct val="100000"/>
              </a:lnSpc>
            </a:pPr>
            <a:r>
              <a:rPr lang="en-US" dirty="0"/>
              <a:t>Always maintains helicopter view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is not bad to help with code, but there is another role for that</a:t>
            </a:r>
          </a:p>
          <a:p>
            <a:pPr>
              <a:lnSpc>
                <a:spcPct val="100000"/>
              </a:lnSpc>
            </a:pPr>
            <a:r>
              <a:rPr lang="en-US" dirty="0"/>
              <a:t>Deep understanding of design patterns </a:t>
            </a:r>
          </a:p>
          <a:p>
            <a:pPr>
              <a:lnSpc>
                <a:spcPct val="100000"/>
              </a:lnSpc>
            </a:pPr>
            <a:r>
              <a:rPr lang="en-US" dirty="0"/>
              <a:t>Fluent in UML or other design tools </a:t>
            </a:r>
          </a:p>
          <a:p>
            <a:pPr>
              <a:lnSpc>
                <a:spcPct val="100000"/>
              </a:lnSpc>
            </a:pPr>
            <a:r>
              <a:rPr lang="en-US" dirty="0"/>
              <a:t>Experience with tools &amp; code generators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Skills Of The Solution Architect</a:t>
            </a:r>
          </a:p>
        </p:txBody>
      </p:sp>
    </p:spTree>
    <p:extLst>
      <p:ext uri="{BB962C8B-B14F-4D97-AF65-F5344CB8AC3E}">
        <p14:creationId xmlns:p14="http://schemas.microsoft.com/office/powerpoint/2010/main" val="54257861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Pros: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High value position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Great salary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Visible role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Lots of interactions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Safe from outsourcing</a:t>
            </a:r>
          </a:p>
          <a:p>
            <a:pPr>
              <a:lnSpc>
                <a:spcPct val="100000"/>
              </a:lnSpc>
            </a:pPr>
            <a:r>
              <a:rPr lang="en-US" dirty="0"/>
              <a:t>Cons: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Difficult to stay up to date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Difficult to get right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Can receive bad requirements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First in line to receive blame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 want to be Solution Architect</a:t>
            </a:r>
          </a:p>
        </p:txBody>
      </p:sp>
    </p:spTree>
    <p:extLst>
      <p:ext uri="{BB962C8B-B14F-4D97-AF65-F5344CB8AC3E}">
        <p14:creationId xmlns:p14="http://schemas.microsoft.com/office/powerpoint/2010/main" val="332591539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Infrastructure Architects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Design the infrastructure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Servers, VMs, network, storage, etc.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Familiar with requirements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Promoted from Infrastructure Expert</a:t>
            </a:r>
          </a:p>
          <a:p>
            <a:pPr>
              <a:lnSpc>
                <a:spcPct val="100000"/>
              </a:lnSpc>
            </a:pPr>
            <a:r>
              <a:rPr lang="en-US" dirty="0"/>
              <a:t>Solution/Software/System Architect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Responsible for the architecture of the software</a:t>
            </a:r>
          </a:p>
          <a:p>
            <a:pPr>
              <a:lnSpc>
                <a:spcPct val="100000"/>
              </a:lnSpc>
            </a:pPr>
            <a:r>
              <a:rPr lang="en-US" dirty="0"/>
              <a:t>Enterprise Architect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Works with top level management - CEO, CIO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Streamlines the IT to support the business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 development-oriented tasks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Promoted from Senior Solution Architect / Project Manager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architects in the IT world</a:t>
            </a:r>
          </a:p>
        </p:txBody>
      </p:sp>
    </p:spTree>
    <p:extLst>
      <p:ext uri="{BB962C8B-B14F-4D97-AF65-F5344CB8AC3E}">
        <p14:creationId xmlns:p14="http://schemas.microsoft.com/office/powerpoint/2010/main" val="3518383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3919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This lecture is free thanks to our sponsors</a:t>
            </a:r>
          </a:p>
          <a:p>
            <a:pPr lvl="1"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Which will interrupt the lecture here and there</a:t>
            </a:r>
          </a:p>
          <a:p>
            <a:pPr lvl="1"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Because it takes quite a lot of personal time to prepare the materials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You will help the initiative a lot if you visit their web sites </a:t>
            </a:r>
          </a:p>
          <a:p>
            <a:pPr lvl="1"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And consider their propositions to you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I personally select various premium jobs to present them during the talk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These are the current ones:</a:t>
            </a:r>
          </a:p>
          <a:p>
            <a:pPr lvl="1"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INDEAVR - </a:t>
            </a:r>
            <a:r>
              <a:rPr lang="en-US" dirty="0">
                <a:hlinkClick r:id="rId2"/>
              </a:rPr>
              <a:t>https://indeavr.com</a:t>
            </a:r>
            <a:r>
              <a:rPr lang="bg-BG" dirty="0"/>
              <a:t> 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Americaneagle.com - </a:t>
            </a:r>
            <a:r>
              <a:rPr lang="en-US" dirty="0">
                <a:hlinkClick r:id="rId3"/>
              </a:rPr>
              <a:t>https://www.americaneagle.com</a:t>
            </a:r>
            <a:r>
              <a:rPr lang="bg-BG" dirty="0"/>
              <a:t> 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700"/>
              </a:spcBef>
            </a:pPr>
            <a:r>
              <a:rPr lang="en-US" dirty="0" err="1"/>
              <a:t>SmartIT</a:t>
            </a:r>
            <a:r>
              <a:rPr lang="en-US" dirty="0"/>
              <a:t> - </a:t>
            </a:r>
            <a:r>
              <a:rPr lang="en-US" dirty="0">
                <a:hlinkClick r:id="rId4"/>
              </a:rPr>
              <a:t>https://smartit.bg</a:t>
            </a:r>
            <a:r>
              <a:rPr lang="en-US" dirty="0"/>
              <a:t> </a:t>
            </a:r>
          </a:p>
          <a:p>
            <a:pPr lvl="1">
              <a:lnSpc>
                <a:spcPct val="100000"/>
              </a:lnSpc>
              <a:spcBef>
                <a:spcPts val="700"/>
              </a:spcBef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Sponsors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FD86B125-F331-4A80-9449-EAABC8C699C2}"/>
              </a:ext>
            </a:extLst>
          </p:cNvPr>
          <p:cNvSpPr txBox="1">
            <a:spLocks/>
          </p:cNvSpPr>
          <p:nvPr/>
        </p:nvSpPr>
        <p:spPr>
          <a:xfrm>
            <a:off x="6343601" y="2196398"/>
            <a:ext cx="11696797" cy="5458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1598285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We've looked at software development team roles in an ideal world</a:t>
            </a:r>
          </a:p>
          <a:p>
            <a:pPr>
              <a:lnSpc>
                <a:spcPct val="100000"/>
              </a:lnSpc>
            </a:pPr>
            <a:r>
              <a:rPr lang="en-US" dirty="0"/>
              <a:t>Real-life is not exactly like that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Missing roles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Individuals with conflicting roles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Disempowered roles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Other inconsistencies</a:t>
            </a:r>
          </a:p>
          <a:p>
            <a:pPr>
              <a:lnSpc>
                <a:spcPct val="100000"/>
              </a:lnSpc>
            </a:pPr>
            <a:r>
              <a:rPr lang="en-US" dirty="0"/>
              <a:t>The organization itself might lack the understanding of how developer teams </a:t>
            </a:r>
            <a:br>
              <a:rPr lang="en-US" dirty="0"/>
            </a:br>
            <a:r>
              <a:rPr lang="en-US" dirty="0"/>
              <a:t>are supposed to function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Ideal world vs real-life</a:t>
            </a:r>
          </a:p>
        </p:txBody>
      </p:sp>
    </p:spTree>
    <p:extLst>
      <p:ext uri="{BB962C8B-B14F-4D97-AF65-F5344CB8AC3E}">
        <p14:creationId xmlns:p14="http://schemas.microsoft.com/office/powerpoint/2010/main" val="216544688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Organizational chart example 1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40BBADB-5C4A-434C-BB9A-32BCFD497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0895" y="2097088"/>
            <a:ext cx="6690210" cy="37395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0326354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Organizational chart example 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CB03D5-5BFD-4AF8-AEBA-633C7328E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6440" y="2097088"/>
            <a:ext cx="6795943" cy="34827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0550060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Organizational chart example 3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A81EFB6-C63C-46A6-883A-A70CE9FB0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633" y="2097088"/>
            <a:ext cx="7912734" cy="34909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8368646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From Senior Developer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Usually in small companies</a:t>
            </a:r>
          </a:p>
          <a:p>
            <a:pPr>
              <a:lnSpc>
                <a:spcPct val="100000"/>
              </a:lnSpc>
            </a:pPr>
            <a:r>
              <a:rPr lang="en-US" dirty="0"/>
              <a:t>From Team Leader / Lead Developer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Very common path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Usually, the choice is between an Architect and a Project Manager</a:t>
            </a:r>
          </a:p>
          <a:p>
            <a:pPr>
              <a:lnSpc>
                <a:spcPct val="100000"/>
              </a:lnSpc>
            </a:pPr>
            <a:r>
              <a:rPr lang="en-US" dirty="0"/>
              <a:t>From Development Manager after being Team Leader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Usually in bigger companies with bigger structures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typical ways to become architect</a:t>
            </a:r>
          </a:p>
        </p:txBody>
      </p:sp>
    </p:spTree>
    <p:extLst>
      <p:ext uri="{BB962C8B-B14F-4D97-AF65-F5344CB8AC3E}">
        <p14:creationId xmlns:p14="http://schemas.microsoft.com/office/powerpoint/2010/main" val="35151286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If you get a more advanced role and the organization is dysfunctional</a:t>
            </a:r>
          </a:p>
          <a:p>
            <a:pPr>
              <a:lnSpc>
                <a:spcPct val="100000"/>
              </a:lnSpc>
            </a:pPr>
            <a:r>
              <a:rPr lang="en-US" dirty="0"/>
              <a:t>Do not go into firefighting mode!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Resist the temptation to fix what is not working optimally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will be swamped with work and you will never have time to fix the process</a:t>
            </a:r>
          </a:p>
          <a:p>
            <a:pPr>
              <a:lnSpc>
                <a:spcPct val="100000"/>
              </a:lnSpc>
            </a:pPr>
            <a:r>
              <a:rPr lang="en-US" dirty="0"/>
              <a:t>Allow the old structure to burn into the ground!</a:t>
            </a:r>
          </a:p>
          <a:p>
            <a:pPr>
              <a:lnSpc>
                <a:spcPct val="100000"/>
              </a:lnSpc>
            </a:pPr>
            <a:r>
              <a:rPr lang="en-US" dirty="0"/>
              <a:t>And create something better!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 get the role</a:t>
            </a:r>
          </a:p>
        </p:txBody>
      </p:sp>
    </p:spTree>
    <p:extLst>
      <p:ext uri="{BB962C8B-B14F-4D97-AF65-F5344CB8AC3E}">
        <p14:creationId xmlns:p14="http://schemas.microsoft.com/office/powerpoint/2010/main" val="277613774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Think about your current team!</a:t>
            </a:r>
          </a:p>
          <a:p>
            <a:pPr>
              <a:lnSpc>
                <a:spcPct val="100000"/>
              </a:lnSpc>
            </a:pPr>
            <a:r>
              <a:rPr lang="en-US" dirty="0"/>
              <a:t>Are there individuals embodying more than one role at the same time?</a:t>
            </a:r>
          </a:p>
          <a:p>
            <a:pPr>
              <a:lnSpc>
                <a:spcPct val="100000"/>
              </a:lnSpc>
            </a:pPr>
            <a:r>
              <a:rPr lang="en-US" dirty="0"/>
              <a:t>Are these roles compatible, or is there a conflict of interest?</a:t>
            </a:r>
          </a:p>
          <a:p>
            <a:pPr>
              <a:lnSpc>
                <a:spcPct val="100000"/>
              </a:lnSpc>
            </a:pPr>
            <a:r>
              <a:rPr lang="en-US" dirty="0"/>
              <a:t>Is the organization knowledgeable about each role?</a:t>
            </a:r>
          </a:p>
          <a:p>
            <a:pPr>
              <a:lnSpc>
                <a:spcPct val="100000"/>
              </a:lnSpc>
            </a:pPr>
            <a:r>
              <a:rPr lang="en-US" dirty="0"/>
              <a:t>Is everybody aware of the importance of QA, and the need for </a:t>
            </a:r>
            <a:br>
              <a:rPr lang="en-US" dirty="0"/>
            </a:br>
            <a:r>
              <a:rPr lang="en-US" dirty="0"/>
              <a:t>frequent user testing?</a:t>
            </a:r>
          </a:p>
          <a:p>
            <a:pPr>
              <a:lnSpc>
                <a:spcPct val="100000"/>
              </a:lnSpc>
            </a:pPr>
            <a:r>
              <a:rPr lang="en-US" dirty="0"/>
              <a:t>There is nothing to be worried about though!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My team is not perfect too!</a:t>
            </a:r>
          </a:p>
          <a:p>
            <a:pPr>
              <a:lnSpc>
                <a:spcPct val="100000"/>
              </a:lnSpc>
            </a:pPr>
            <a:r>
              <a:rPr lang="en-US" dirty="0"/>
              <a:t>Just try to always improve the process!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 </a:t>
            </a:r>
            <a:r>
              <a:rPr lang="en-US"/>
              <a:t>youR </a:t>
            </a:r>
            <a:r>
              <a:rPr lang="en-US" dirty="0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408091618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Throughout the years I was in various situations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Without any management (be my own "everything")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 a team without technical leadership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 a team with bad technical leadership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 a team with mixed roles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 a team with being every single role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 my current team, we are almost perfect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Started from having no development management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We build it to the perfect diagram without a functional analyst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I helped a lot of people grow and convinced the CEO we need to hire leaders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And I am quite happy with our accomplishment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Team assessment</a:t>
            </a:r>
          </a:p>
        </p:txBody>
      </p:sp>
    </p:spTree>
    <p:extLst>
      <p:ext uri="{BB962C8B-B14F-4D97-AF65-F5344CB8AC3E}">
        <p14:creationId xmlns:p14="http://schemas.microsoft.com/office/powerpoint/2010/main" val="366410488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What makes a great architect?</a:t>
            </a:r>
          </a:p>
        </p:txBody>
      </p:sp>
    </p:spTree>
    <p:extLst>
      <p:ext uri="{BB962C8B-B14F-4D97-AF65-F5344CB8AC3E}">
        <p14:creationId xmlns:p14="http://schemas.microsoft.com/office/powerpoint/2010/main" val="149349867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"Make intuitive </a:t>
            </a:r>
            <a:r>
              <a:rPr lang="en-US" u="sng" dirty="0"/>
              <a:t>high-level</a:t>
            </a:r>
            <a:r>
              <a:rPr lang="en-US" dirty="0"/>
              <a:t> decisions."</a:t>
            </a:r>
          </a:p>
          <a:p>
            <a:pPr>
              <a:lnSpc>
                <a:spcPct val="100000"/>
              </a:lnSpc>
            </a:pPr>
            <a:r>
              <a:rPr lang="en-US" dirty="0"/>
              <a:t>"You will see the </a:t>
            </a:r>
            <a:r>
              <a:rPr lang="en-US" u="sng" dirty="0"/>
              <a:t>big picture</a:t>
            </a:r>
            <a:r>
              <a:rPr lang="en-US" dirty="0"/>
              <a:t> and create architectural approaches for software</a:t>
            </a:r>
            <a:br>
              <a:rPr lang="en-US" dirty="0"/>
            </a:br>
            <a:r>
              <a:rPr lang="en-US" dirty="0"/>
              <a:t> design and implementation to </a:t>
            </a:r>
            <a:r>
              <a:rPr lang="en-US" u="sng" dirty="0"/>
              <a:t>guide</a:t>
            </a:r>
            <a:r>
              <a:rPr lang="en-US" dirty="0"/>
              <a:t> the development team."</a:t>
            </a:r>
          </a:p>
          <a:p>
            <a:pPr>
              <a:lnSpc>
                <a:spcPct val="100000"/>
              </a:lnSpc>
            </a:pPr>
            <a:r>
              <a:rPr lang="en-US" dirty="0"/>
              <a:t>"</a:t>
            </a:r>
            <a:r>
              <a:rPr lang="en-US" u="sng" dirty="0"/>
              <a:t>Strong technical</a:t>
            </a:r>
            <a:r>
              <a:rPr lang="en-US" dirty="0"/>
              <a:t> background and </a:t>
            </a:r>
            <a:r>
              <a:rPr lang="en-US" u="sng" dirty="0"/>
              <a:t>excellent IT skills</a:t>
            </a:r>
            <a:r>
              <a:rPr lang="en-US" dirty="0"/>
              <a:t>."</a:t>
            </a:r>
          </a:p>
          <a:p>
            <a:pPr>
              <a:lnSpc>
                <a:spcPct val="100000"/>
              </a:lnSpc>
            </a:pPr>
            <a:r>
              <a:rPr lang="en-US" dirty="0"/>
              <a:t>"Experienced in </a:t>
            </a:r>
            <a:r>
              <a:rPr lang="en-US" u="sng" dirty="0"/>
              <a:t>designing</a:t>
            </a:r>
            <a:r>
              <a:rPr lang="en-US" dirty="0"/>
              <a:t>…" </a:t>
            </a:r>
          </a:p>
          <a:p>
            <a:pPr>
              <a:lnSpc>
                <a:spcPct val="100000"/>
              </a:lnSpc>
            </a:pPr>
            <a:r>
              <a:rPr lang="en-US" dirty="0"/>
              <a:t>"Unified </a:t>
            </a:r>
            <a:r>
              <a:rPr lang="en-US" u="sng" dirty="0"/>
              <a:t>vision</a:t>
            </a:r>
            <a:r>
              <a:rPr lang="en-US" dirty="0"/>
              <a:t> for software characteristics and functions."</a:t>
            </a:r>
          </a:p>
          <a:p>
            <a:pPr>
              <a:lnSpc>
                <a:spcPct val="100000"/>
              </a:lnSpc>
            </a:pPr>
            <a:r>
              <a:rPr lang="en-US" dirty="0"/>
              <a:t>"Provide a framework for the development of a software or system that </a:t>
            </a:r>
            <a:br>
              <a:rPr lang="en-US" dirty="0"/>
            </a:br>
            <a:r>
              <a:rPr lang="en-US" dirty="0"/>
              <a:t>will result in </a:t>
            </a:r>
            <a:r>
              <a:rPr lang="en-US" u="sng" dirty="0"/>
              <a:t>high quality IT solutions</a:t>
            </a:r>
            <a:r>
              <a:rPr lang="en-US" dirty="0"/>
              <a:t>."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Job descriptions </a:t>
            </a:r>
          </a:p>
        </p:txBody>
      </p:sp>
    </p:spTree>
    <p:extLst>
      <p:ext uri="{BB962C8B-B14F-4D97-AF65-F5344CB8AC3E}">
        <p14:creationId xmlns:p14="http://schemas.microsoft.com/office/powerpoint/2010/main" val="4217279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ABOUT CODE IT UP</a:t>
            </a:r>
          </a:p>
        </p:txBody>
      </p:sp>
    </p:spTree>
    <p:extLst>
      <p:ext uri="{BB962C8B-B14F-4D97-AF65-F5344CB8AC3E}">
        <p14:creationId xmlns:p14="http://schemas.microsoft.com/office/powerpoint/2010/main" val="319778963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Collaborate with team to draft functional and non-functional requirements (mixed)</a:t>
            </a:r>
          </a:p>
          <a:p>
            <a:pPr>
              <a:lnSpc>
                <a:spcPct val="100000"/>
              </a:lnSpc>
            </a:pPr>
            <a:r>
              <a:rPr lang="en-US" dirty="0"/>
              <a:t>Use tools and methodologies to create representations for functions and UIs (architect)</a:t>
            </a:r>
          </a:p>
          <a:p>
            <a:pPr>
              <a:lnSpc>
                <a:spcPct val="100000"/>
              </a:lnSpc>
            </a:pPr>
            <a:r>
              <a:rPr lang="en-US" dirty="0"/>
              <a:t>Develop high-level product specifications (architect)</a:t>
            </a:r>
          </a:p>
          <a:p>
            <a:pPr>
              <a:lnSpc>
                <a:spcPct val="100000"/>
              </a:lnSpc>
            </a:pPr>
            <a:r>
              <a:rPr lang="en-US" dirty="0"/>
              <a:t>Define all aspects of development (lead)</a:t>
            </a:r>
          </a:p>
          <a:p>
            <a:pPr>
              <a:lnSpc>
                <a:spcPct val="100000"/>
              </a:lnSpc>
            </a:pPr>
            <a:r>
              <a:rPr lang="en-US" dirty="0"/>
              <a:t>Communicate all concepts and guidelines to development team (lead)</a:t>
            </a:r>
          </a:p>
          <a:p>
            <a:pPr>
              <a:lnSpc>
                <a:spcPct val="100000"/>
              </a:lnSpc>
            </a:pPr>
            <a:r>
              <a:rPr lang="en-US" dirty="0"/>
              <a:t>Oversee progress of development team (mixed)</a:t>
            </a:r>
          </a:p>
          <a:p>
            <a:pPr>
              <a:lnSpc>
                <a:spcPct val="100000"/>
              </a:lnSpc>
            </a:pPr>
            <a:r>
              <a:rPr lang="en-US" dirty="0"/>
              <a:t>Provide technical guidance and coaching to developers and engineers (lead)</a:t>
            </a:r>
          </a:p>
          <a:p>
            <a:pPr>
              <a:lnSpc>
                <a:spcPct val="100000"/>
              </a:lnSpc>
            </a:pPr>
            <a:r>
              <a:rPr lang="en-US" dirty="0"/>
              <a:t>Ensure software meets all requirements (mixed)</a:t>
            </a:r>
          </a:p>
          <a:p>
            <a:pPr>
              <a:lnSpc>
                <a:spcPct val="100000"/>
              </a:lnSpc>
            </a:pPr>
            <a:r>
              <a:rPr lang="en-US" dirty="0"/>
              <a:t>Approve final product before launch (mixed)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Real-world responsibilities</a:t>
            </a:r>
          </a:p>
        </p:txBody>
      </p:sp>
    </p:spTree>
    <p:extLst>
      <p:ext uri="{BB962C8B-B14F-4D97-AF65-F5344CB8AC3E}">
        <p14:creationId xmlns:p14="http://schemas.microsoft.com/office/powerpoint/2010/main" val="348612918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Proven experience as software architect </a:t>
            </a:r>
          </a:p>
          <a:p>
            <a:pPr>
              <a:lnSpc>
                <a:spcPct val="100000"/>
              </a:lnSpc>
            </a:pPr>
            <a:r>
              <a:rPr lang="en-US" dirty="0"/>
              <a:t>Experience in software development and coding </a:t>
            </a:r>
          </a:p>
          <a:p>
            <a:pPr>
              <a:lnSpc>
                <a:spcPct val="100000"/>
              </a:lnSpc>
            </a:pPr>
            <a:r>
              <a:rPr lang="en-US" dirty="0"/>
              <a:t>Excellent knowledge of software and application design and architecture </a:t>
            </a:r>
          </a:p>
          <a:p>
            <a:pPr>
              <a:lnSpc>
                <a:spcPct val="100000"/>
              </a:lnSpc>
            </a:pPr>
            <a:r>
              <a:rPr lang="en-US" dirty="0"/>
              <a:t>Excellent knowledge of UML and other modeling methods </a:t>
            </a:r>
          </a:p>
          <a:p>
            <a:pPr>
              <a:lnSpc>
                <a:spcPct val="100000"/>
              </a:lnSpc>
            </a:pPr>
            <a:r>
              <a:rPr lang="en-US" dirty="0"/>
              <a:t>Familiarity with UI/UX design </a:t>
            </a:r>
          </a:p>
          <a:p>
            <a:pPr>
              <a:lnSpc>
                <a:spcPct val="100000"/>
              </a:lnSpc>
            </a:pPr>
            <a:r>
              <a:rPr lang="en-US" dirty="0"/>
              <a:t>Understanding of software quality assurance principles </a:t>
            </a:r>
          </a:p>
          <a:p>
            <a:pPr>
              <a:lnSpc>
                <a:spcPct val="100000"/>
              </a:lnSpc>
            </a:pPr>
            <a:r>
              <a:rPr lang="en-US" dirty="0"/>
              <a:t>A technical mindset with great attention to detail </a:t>
            </a:r>
          </a:p>
          <a:p>
            <a:pPr>
              <a:lnSpc>
                <a:spcPct val="100000"/>
              </a:lnSpc>
            </a:pPr>
            <a:r>
              <a:rPr lang="en-US" dirty="0"/>
              <a:t>High quality organizational and leadership skills </a:t>
            </a:r>
          </a:p>
          <a:p>
            <a:pPr>
              <a:lnSpc>
                <a:spcPct val="100000"/>
              </a:lnSpc>
            </a:pPr>
            <a:r>
              <a:rPr lang="en-US" dirty="0"/>
              <a:t>Outstanding communication and presentation abilities </a:t>
            </a:r>
          </a:p>
          <a:p>
            <a:pPr>
              <a:lnSpc>
                <a:spcPct val="100000"/>
              </a:lnSpc>
            </a:pPr>
            <a:r>
              <a:rPr lang="en-US" dirty="0"/>
              <a:t>MSc/MA in computer science, engineering or relevant field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Requirements</a:t>
            </a:r>
          </a:p>
        </p:txBody>
      </p:sp>
    </p:spTree>
    <p:extLst>
      <p:ext uri="{BB962C8B-B14F-4D97-AF65-F5344CB8AC3E}">
        <p14:creationId xmlns:p14="http://schemas.microsoft.com/office/powerpoint/2010/main" val="87493932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There are four main groups of responsibilities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Insight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You need to understand the software development and the business domain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Leadership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You need to be able to mentor others and advance their skills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Vision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You need to understand the business and its direction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Communication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You need to be able to express yourself and defend your decisions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Responsibilities of a great architect</a:t>
            </a:r>
          </a:p>
        </p:txBody>
      </p:sp>
    </p:spTree>
    <p:extLst>
      <p:ext uri="{BB962C8B-B14F-4D97-AF65-F5344CB8AC3E}">
        <p14:creationId xmlns:p14="http://schemas.microsoft.com/office/powerpoint/2010/main" val="242182448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/>
              <a:t>Abstract Complexity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great architect abstracts the complexity of a system into a manageable model.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model describes the essence of a system by exposing important details </a:t>
            </a:r>
            <a:br>
              <a:rPr lang="en-US" dirty="0"/>
            </a:br>
            <a:r>
              <a:rPr lang="en-US" dirty="0"/>
              <a:t>and significant constraints.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Divide a system into subsystems.</a:t>
            </a:r>
          </a:p>
          <a:p>
            <a:pPr>
              <a:lnSpc>
                <a:spcPct val="100000"/>
              </a:lnSpc>
            </a:pPr>
            <a:r>
              <a:rPr lang="en-GB" dirty="0"/>
              <a:t>Understand Trade-offs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People want cheap, fast, quality products. You need to compromise efferently.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great architect makes critical decisions in terms of implementation, operations, </a:t>
            </a:r>
            <a:br>
              <a:rPr lang="en-US" dirty="0"/>
            </a:br>
            <a:r>
              <a:rPr lang="en-US" dirty="0"/>
              <a:t>and maintenance. These decisions must be backed up by an understanding and </a:t>
            </a:r>
            <a:br>
              <a:rPr lang="en-US" dirty="0"/>
            </a:br>
            <a:r>
              <a:rPr lang="en-US" dirty="0"/>
              <a:t>evaluation of alternative options.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These decisions result in tradeoffs that must be well documented and understood by others.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</a:t>
            </a:r>
          </a:p>
        </p:txBody>
      </p:sp>
    </p:spTree>
    <p:extLst>
      <p:ext uri="{BB962C8B-B14F-4D97-AF65-F5344CB8AC3E}">
        <p14:creationId xmlns:p14="http://schemas.microsoft.com/office/powerpoint/2010/main" val="340885767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/>
              <a:t>Maintain Control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Often the system starts to deviate from the initial design.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great architect maintains control over the architecture lifecycle by continuously monitoring </a:t>
            </a:r>
            <a:br>
              <a:rPr lang="en-US" dirty="0"/>
            </a:br>
            <a:r>
              <a:rPr lang="en-US" dirty="0"/>
              <a:t>that the implementation adheres to the chosen architecture.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Communication with the lead developer is required.</a:t>
            </a:r>
          </a:p>
          <a:p>
            <a:pPr>
              <a:lnSpc>
                <a:spcPct val="100000"/>
              </a:lnSpc>
            </a:pPr>
            <a:r>
              <a:rPr lang="en-GB" dirty="0"/>
              <a:t>Stay On Course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great architect needs to be flexible and modify the architecture if challenges occur.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Not always the initial design with be technically possible.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great architect stays on course in line with the long-term vision. When confronted </a:t>
            </a:r>
            <a:br>
              <a:rPr lang="en-US" dirty="0"/>
            </a:br>
            <a:r>
              <a:rPr lang="en-US" dirty="0"/>
              <a:t>with scope creep, the architect must know when to say no to some requests </a:t>
            </a:r>
            <a:br>
              <a:rPr lang="en-US" dirty="0"/>
            </a:br>
            <a:r>
              <a:rPr lang="en-US" dirty="0"/>
              <a:t>in order to say yes to others.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Leadership</a:t>
            </a:r>
          </a:p>
        </p:txBody>
      </p:sp>
    </p:spTree>
    <p:extLst>
      <p:ext uri="{BB962C8B-B14F-4D97-AF65-F5344CB8AC3E}">
        <p14:creationId xmlns:p14="http://schemas.microsoft.com/office/powerpoint/2010/main" val="302019570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/>
              <a:t>Explain The Benefits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great architect works closely with executives to explain the benefits and justify the </a:t>
            </a:r>
            <a:br>
              <a:rPr lang="en-US" dirty="0"/>
            </a:br>
            <a:r>
              <a:rPr lang="en-US" dirty="0"/>
              <a:t>investment in the chosen software architecture.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He or she must deliver results that have an impact on the business development.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Scale better, attract more customers, sell more products, etc.</a:t>
            </a:r>
          </a:p>
          <a:p>
            <a:pPr>
              <a:lnSpc>
                <a:spcPct val="100000"/>
              </a:lnSpc>
            </a:pPr>
            <a:r>
              <a:rPr lang="en-GB" dirty="0"/>
              <a:t>Inspire Stakeholders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great architect inspires, mentors, and educates the team about the solution architecture.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Everyone should think that the project is awesome and cool.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All stakeholders must be able to understand, evaluate, and reason about </a:t>
            </a:r>
            <a:br>
              <a:rPr lang="en-US" dirty="0"/>
            </a:br>
            <a:r>
              <a:rPr lang="en-US" dirty="0"/>
              <a:t>the software architecture.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Communication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00016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Focus On The Big Picture</a:t>
            </a:r>
            <a:endParaRPr lang="en-GB" dirty="0"/>
          </a:p>
          <a:p>
            <a:pPr lvl="1">
              <a:lnSpc>
                <a:spcPct val="100000"/>
              </a:lnSpc>
            </a:pPr>
            <a:r>
              <a:rPr lang="en-US" dirty="0"/>
              <a:t>A great architect has a holistic view and always sees the big picture to understand </a:t>
            </a:r>
            <a:br>
              <a:rPr lang="en-US" dirty="0"/>
            </a:br>
            <a:r>
              <a:rPr lang="en-US" dirty="0"/>
              <a:t>how the software system works.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Top level view for at least 6 months or a year ahead is required.</a:t>
            </a:r>
          </a:p>
          <a:p>
            <a:pPr>
              <a:lnSpc>
                <a:spcPct val="100000"/>
              </a:lnSpc>
            </a:pPr>
            <a:r>
              <a:rPr lang="en-GB" dirty="0"/>
              <a:t>Act As Change Agent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Because of mixed responsibilities. Educate the company. Talk with people.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great architect acts as an agent of change in organizations were process maturity </a:t>
            </a:r>
            <a:br>
              <a:rPr lang="en-US" dirty="0"/>
            </a:br>
            <a:r>
              <a:rPr lang="en-US" dirty="0"/>
              <a:t>is not sufficient for creating and maintaining the architecture.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Vision</a:t>
            </a:r>
          </a:p>
        </p:txBody>
      </p:sp>
    </p:spTree>
    <p:extLst>
      <p:ext uri="{BB962C8B-B14F-4D97-AF65-F5344CB8AC3E}">
        <p14:creationId xmlns:p14="http://schemas.microsoft.com/office/powerpoint/2010/main" val="164196574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/>
              <a:t>Steadfast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only thing constant in Software Development is change itself. A great architect </a:t>
            </a:r>
            <a:br>
              <a:rPr lang="en-US" dirty="0"/>
            </a:br>
            <a:r>
              <a:rPr lang="en-US" dirty="0"/>
              <a:t>must be patient and resilient to adapt to the way stakeholders operate.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Budgets get cut. Requirements change. Technologies are deprecated. Systems go offline.</a:t>
            </a:r>
          </a:p>
          <a:p>
            <a:pPr>
              <a:lnSpc>
                <a:spcPct val="100000"/>
              </a:lnSpc>
            </a:pPr>
            <a:r>
              <a:rPr lang="en-GB" dirty="0"/>
              <a:t>Trustworthy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A great architect conveys a sense of credibility and trust and must be perceived as successful.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 architect can attain such status by prior successful experience, formal training in the field, </a:t>
            </a:r>
            <a:br>
              <a:rPr lang="en-US" dirty="0"/>
            </a:br>
            <a:r>
              <a:rPr lang="en-US" dirty="0"/>
              <a:t>and by his or her ability to deliver successful and relevant results.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To grow into a trustworthy position, make sure your previous work is absolutely brilliant.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this is your first architect job – just deliver your first versions as perfect as possible.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Personality traits to cultivate</a:t>
            </a:r>
          </a:p>
        </p:txBody>
      </p:sp>
    </p:spTree>
    <p:extLst>
      <p:ext uri="{BB962C8B-B14F-4D97-AF65-F5344CB8AC3E}">
        <p14:creationId xmlns:p14="http://schemas.microsoft.com/office/powerpoint/2010/main" val="382219569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/>
              <a:t>Persuasive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great architect is a skilled and diplomatic negotiator. Principled negotiation is the tactic of </a:t>
            </a:r>
            <a:br>
              <a:rPr lang="en-US" dirty="0"/>
            </a:br>
            <a:r>
              <a:rPr lang="en-US" dirty="0"/>
              <a:t>choice for an architect to seek cooperation with the project stakeholders.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 architect will be expected to deliver better, faster, and cheaper, but must negotiate to </a:t>
            </a:r>
            <a:br>
              <a:rPr lang="en-US" dirty="0"/>
            </a:br>
            <a:r>
              <a:rPr lang="en-US" dirty="0"/>
              <a:t>decide which two out of three aspects will be considered first and under what conditions.</a:t>
            </a:r>
          </a:p>
          <a:p>
            <a:pPr>
              <a:lnSpc>
                <a:spcPct val="100000"/>
              </a:lnSpc>
            </a:pPr>
            <a:r>
              <a:rPr lang="en-GB" dirty="0"/>
              <a:t>Confident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own this technology. If you choose a solution, be proud of it, and defend it.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can't show your inability to deliver, even if you are insecure about it.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 a leadership position, attitude is everything. A great architect believes in his or her </a:t>
            </a:r>
            <a:br>
              <a:rPr lang="en-US" dirty="0"/>
            </a:br>
            <a:r>
              <a:rPr lang="en-US" dirty="0"/>
              <a:t>ability to perform.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 architect must have a passion for success.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Personality traits to cultivate</a:t>
            </a:r>
          </a:p>
        </p:txBody>
      </p:sp>
    </p:spTree>
    <p:extLst>
      <p:ext uri="{BB962C8B-B14F-4D97-AF65-F5344CB8AC3E}">
        <p14:creationId xmlns:p14="http://schemas.microsoft.com/office/powerpoint/2010/main" val="325830402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Most of the time, problems occur of not using "power" correctly</a:t>
            </a:r>
          </a:p>
          <a:p>
            <a:pPr>
              <a:lnSpc>
                <a:spcPct val="100000"/>
              </a:lnSpc>
            </a:pPr>
            <a:r>
              <a:rPr lang="en-US" dirty="0"/>
              <a:t>There are three types of power: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Implicit Power 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The power which goes with your job</a:t>
            </a:r>
            <a:r>
              <a:rPr lang="bg-BG" dirty="0"/>
              <a:t>.</a:t>
            </a:r>
            <a:endParaRPr lang="en-US" dirty="0"/>
          </a:p>
          <a:p>
            <a:pPr lvl="2">
              <a:lnSpc>
                <a:spcPct val="100000"/>
              </a:lnSpc>
            </a:pPr>
            <a:r>
              <a:rPr lang="en-US" dirty="0"/>
              <a:t>You are the CEO – if you say something, people will do it, because you are in charge</a:t>
            </a:r>
            <a:r>
              <a:rPr lang="bg-BG" dirty="0"/>
              <a:t>.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Granted Power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Everybody approaches you as the leader even though you are not formally one</a:t>
            </a:r>
            <a:r>
              <a:rPr lang="bg-BG" dirty="0"/>
              <a:t>.</a:t>
            </a:r>
            <a:endParaRPr lang="en-US" dirty="0"/>
          </a:p>
          <a:p>
            <a:pPr lvl="2">
              <a:lnSpc>
                <a:spcPct val="100000"/>
              </a:lnSpc>
            </a:pPr>
            <a:r>
              <a:rPr lang="en-US" dirty="0"/>
              <a:t>You grew as a lead naturally. The team granted you the power to be their superior.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Personal Power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The ability to absorb "punches" and recover</a:t>
            </a:r>
            <a:r>
              <a:rPr lang="bg-BG" dirty="0"/>
              <a:t>.</a:t>
            </a:r>
            <a:endParaRPr lang="en-US" dirty="0"/>
          </a:p>
          <a:p>
            <a:pPr lvl="2">
              <a:lnSpc>
                <a:spcPct val="100000"/>
              </a:lnSpc>
            </a:pPr>
            <a:r>
              <a:rPr lang="en-US" dirty="0"/>
              <a:t>Stand back to your feet after a disaster</a:t>
            </a:r>
            <a:r>
              <a:rPr lang="bg-BG" dirty="0"/>
              <a:t>.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Every problem creates a power imbalance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pitfall for new architects</a:t>
            </a:r>
          </a:p>
        </p:txBody>
      </p:sp>
    </p:spTree>
    <p:extLst>
      <p:ext uri="{BB962C8B-B14F-4D97-AF65-F5344CB8AC3E}">
        <p14:creationId xmlns:p14="http://schemas.microsoft.com/office/powerpoint/2010/main" val="1236879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Code It Up initiative: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Aims to provide detailed knowledge on advanced software development topics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Aimed at people with at least 1 year of programming experience (mostly C#)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Sort of acquired by </a:t>
            </a:r>
            <a:r>
              <a:rPr lang="en-US" dirty="0" err="1"/>
              <a:t>SoftUni</a:t>
            </a:r>
            <a:r>
              <a:rPr lang="en-US" dirty="0"/>
              <a:t> last year</a:t>
            </a:r>
          </a:p>
          <a:p>
            <a:pPr>
              <a:lnSpc>
                <a:spcPct val="100000"/>
              </a:lnSpc>
            </a:pPr>
            <a:r>
              <a:rPr lang="en-US" dirty="0"/>
              <a:t>Code It Up Online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Free live-streamed online events (2+ hours long)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Led by me – mainly .NET, architecture, and infrastructure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We have 6 more lectures before the initiative ends</a:t>
            </a:r>
          </a:p>
          <a:p>
            <a:pPr>
              <a:lnSpc>
                <a:spcPct val="100000"/>
              </a:lnSpc>
            </a:pPr>
            <a:r>
              <a:rPr lang="en-US" dirty="0"/>
              <a:t>Code It Up Workshop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Paid events containing theory &amp; practical exercises for the attendees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 more paid lecture planned for now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it up </a:t>
            </a:r>
          </a:p>
        </p:txBody>
      </p:sp>
    </p:spTree>
    <p:extLst>
      <p:ext uri="{BB962C8B-B14F-4D97-AF65-F5344CB8AC3E}">
        <p14:creationId xmlns:p14="http://schemas.microsoft.com/office/powerpoint/2010/main" val="60180353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Every problem creates a power imbalance</a:t>
            </a:r>
          </a:p>
          <a:p>
            <a:pPr>
              <a:lnSpc>
                <a:spcPct val="100000"/>
              </a:lnSpc>
            </a:pPr>
            <a:r>
              <a:rPr lang="en-US" dirty="0"/>
              <a:t>Here are the most common issues: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Lead Developer loses trust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Functional requirements are invalid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planning is too optimistic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architect role holds no power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pitfall for new architects</a:t>
            </a:r>
          </a:p>
        </p:txBody>
      </p:sp>
    </p:spTree>
    <p:extLst>
      <p:ext uri="{BB962C8B-B14F-4D97-AF65-F5344CB8AC3E}">
        <p14:creationId xmlns:p14="http://schemas.microsoft.com/office/powerpoint/2010/main" val="229889750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Solution Architect is being robbed of his implicit power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He or she wants his/her design</a:t>
            </a:r>
          </a:p>
          <a:p>
            <a:pPr>
              <a:lnSpc>
                <a:spcPct val="100000"/>
              </a:lnSpc>
            </a:pPr>
            <a:r>
              <a:rPr lang="en-US" dirty="0"/>
              <a:t>The Lead Developer is being robbed of his granted power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He or she wants to change the design but does not have the power</a:t>
            </a:r>
          </a:p>
          <a:p>
            <a:pPr>
              <a:lnSpc>
                <a:spcPct val="100000"/>
              </a:lnSpc>
            </a:pPr>
            <a:r>
              <a:rPr lang="en-US" dirty="0"/>
              <a:t>Developers are also affected by this problem</a:t>
            </a:r>
          </a:p>
          <a:p>
            <a:pPr>
              <a:lnSpc>
                <a:spcPct val="100000"/>
              </a:lnSpc>
            </a:pPr>
            <a:r>
              <a:rPr lang="en-US" dirty="0"/>
              <a:t>Endless discussions and implementation starts to deviate from architecture</a:t>
            </a:r>
          </a:p>
          <a:p>
            <a:pPr>
              <a:lnSpc>
                <a:spcPct val="100000"/>
              </a:lnSpc>
            </a:pPr>
            <a:r>
              <a:rPr lang="en-US" dirty="0"/>
              <a:t>The Solution Architect's job is to make the Lead Developer succeed!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Empower your Lead Developer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Always present a united front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Be open to feedback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Change architecture if needed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 developer loses trust</a:t>
            </a:r>
          </a:p>
        </p:txBody>
      </p:sp>
    </p:spTree>
    <p:extLst>
      <p:ext uri="{BB962C8B-B14F-4D97-AF65-F5344CB8AC3E}">
        <p14:creationId xmlns:p14="http://schemas.microsoft.com/office/powerpoint/2010/main" val="420414210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It is very difficult to realize this problem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symptom is usually an unmotivated functional analyst</a:t>
            </a:r>
          </a:p>
          <a:p>
            <a:pPr>
              <a:lnSpc>
                <a:spcPct val="100000"/>
              </a:lnSpc>
            </a:pPr>
            <a:r>
              <a:rPr lang="en-US" dirty="0"/>
              <a:t>But the Solution Architect will be the one who is responsible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Executives do not understand the difference between functionality and technology</a:t>
            </a:r>
          </a:p>
          <a:p>
            <a:pPr>
              <a:lnSpc>
                <a:spcPct val="100000"/>
              </a:lnSpc>
            </a:pPr>
            <a:r>
              <a:rPr lang="en-US" dirty="0"/>
              <a:t>The analyst is being robbed from his personal power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He is doing a bad job, realizes it, but passes it to the Solution Architect anyway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There might be a conflict between the User Representatives and the Functional Analyst</a:t>
            </a:r>
          </a:p>
          <a:p>
            <a:pPr>
              <a:lnSpc>
                <a:spcPct val="100000"/>
              </a:lnSpc>
            </a:pPr>
            <a:r>
              <a:rPr lang="en-US" dirty="0"/>
              <a:t>Solution: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Find the reason – why the Functional Analyst is not doing his job correctly?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Try to restore the personal power of the Functional Analyst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Escalate up if needed – talk to the CTO or CEO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Requirements Are Invalid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14892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Project Manager is responsible for this problem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And is usually unaware of it</a:t>
            </a:r>
          </a:p>
          <a:p>
            <a:pPr>
              <a:lnSpc>
                <a:spcPct val="100000"/>
              </a:lnSpc>
            </a:pPr>
            <a:r>
              <a:rPr lang="en-US" dirty="0"/>
              <a:t>The QA is being robbed of his personal power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"We are in a hurry, no time for testing!"</a:t>
            </a:r>
          </a:p>
          <a:p>
            <a:pPr>
              <a:lnSpc>
                <a:spcPct val="100000"/>
              </a:lnSpc>
            </a:pPr>
            <a:r>
              <a:rPr lang="en-US" dirty="0"/>
              <a:t>The Lead Developer is being robbed of his personal power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"There is no time for mentoring, training and reviews, just keep pushing code!"</a:t>
            </a:r>
          </a:p>
          <a:p>
            <a:pPr>
              <a:lnSpc>
                <a:spcPct val="100000"/>
              </a:lnSpc>
            </a:pPr>
            <a:r>
              <a:rPr lang="en-US" dirty="0"/>
              <a:t>Solution: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Bring the Project Manager in on the dev team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Find the reason! Optimistic PM? Naïve Lead Developer? Slow Developers?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Coach Lead Developer, Restructure Developers, Readjust schedule, Alter planning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Planning Is Too Optimistic</a:t>
            </a:r>
          </a:p>
        </p:txBody>
      </p:sp>
    </p:spTree>
    <p:extLst>
      <p:ext uri="{BB962C8B-B14F-4D97-AF65-F5344CB8AC3E}">
        <p14:creationId xmlns:p14="http://schemas.microsoft.com/office/powerpoint/2010/main" val="57224255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Project Manager and Functional Analyst see the Software Architect as </a:t>
            </a:r>
            <a:br>
              <a:rPr lang="en-US" dirty="0"/>
            </a:br>
            <a:r>
              <a:rPr lang="en-US" dirty="0"/>
              <a:t>a producer of documentation</a:t>
            </a:r>
          </a:p>
          <a:p>
            <a:pPr>
              <a:lnSpc>
                <a:spcPct val="100000"/>
              </a:lnSpc>
            </a:pPr>
            <a:r>
              <a:rPr lang="en-US" dirty="0"/>
              <a:t>The Software Architect is being robbed of implicit power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 communication and no leadership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organization does not understand what an architect should do</a:t>
            </a:r>
          </a:p>
          <a:p>
            <a:pPr>
              <a:lnSpc>
                <a:spcPct val="100000"/>
              </a:lnSpc>
            </a:pPr>
            <a:r>
              <a:rPr lang="en-US" dirty="0"/>
              <a:t>The project will most probably fail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"We are in a hurry, no time for testing!"</a:t>
            </a:r>
          </a:p>
          <a:p>
            <a:pPr>
              <a:lnSpc>
                <a:spcPct val="100000"/>
              </a:lnSpc>
            </a:pPr>
            <a:r>
              <a:rPr lang="en-US" dirty="0"/>
              <a:t>Solution: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Educate the C-section, be a change-maker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Team up with Project Management, QA, Functional Analyst, and Lead Developer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Become the owner of the entire process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Leave if the organization is unwilling to change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Architect Role Holds No Power</a:t>
            </a:r>
          </a:p>
        </p:txBody>
      </p:sp>
    </p:spTree>
    <p:extLst>
      <p:ext uri="{BB962C8B-B14F-4D97-AF65-F5344CB8AC3E}">
        <p14:creationId xmlns:p14="http://schemas.microsoft.com/office/powerpoint/2010/main" val="50665917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Every architect should understand the business very well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Weaknesses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Strengths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Competition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Growth strategy</a:t>
            </a:r>
          </a:p>
          <a:p>
            <a:pPr>
              <a:lnSpc>
                <a:spcPct val="100000"/>
              </a:lnSpc>
            </a:pPr>
            <a:r>
              <a:rPr lang="en-US" dirty="0"/>
              <a:t>Every architect should understand the system goals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Goals are not requirements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They are not "what the system should do"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Goals describe the effect on the organization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They are usually described by a client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Think about the big picture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Work for your client's clients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Architects should understand the business</a:t>
            </a:r>
          </a:p>
        </p:txBody>
      </p:sp>
    </p:spTree>
    <p:extLst>
      <p:ext uri="{BB962C8B-B14F-4D97-AF65-F5344CB8AC3E}">
        <p14:creationId xmlns:p14="http://schemas.microsoft.com/office/powerpoint/2010/main" val="320461066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HR system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Organization – product-oriented company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Goal – streamline the recruitment process</a:t>
            </a:r>
          </a:p>
          <a:p>
            <a:pPr>
              <a:lnSpc>
                <a:spcPct val="100000"/>
              </a:lnSpc>
            </a:pPr>
            <a:r>
              <a:rPr lang="en-US" dirty="0"/>
              <a:t>Reporting &amp; mapping criminal incidents system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Organization – large city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Goals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Improve police response time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Attract new residents</a:t>
            </a:r>
          </a:p>
          <a:p>
            <a:pPr>
              <a:lnSpc>
                <a:spcPct val="100000"/>
              </a:lnSpc>
            </a:pPr>
            <a:r>
              <a:rPr lang="en-US" dirty="0"/>
              <a:t>Mobile flash sales system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Organization – small startup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Goals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Generate quick revenue stream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Attract investors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goals examples</a:t>
            </a:r>
          </a:p>
        </p:txBody>
      </p:sp>
    </p:spTree>
    <p:extLst>
      <p:ext uri="{BB962C8B-B14F-4D97-AF65-F5344CB8AC3E}">
        <p14:creationId xmlns:p14="http://schemas.microsoft.com/office/powerpoint/2010/main" val="47476410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With Project Managers – they care about project success and budgets:</a:t>
            </a:r>
          </a:p>
          <a:p>
            <a:pPr>
              <a:lnSpc>
                <a:spcPct val="100000"/>
              </a:lnSpc>
            </a:pPr>
            <a:r>
              <a:rPr lang="en-US" dirty="0"/>
              <a:t>Avoid: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Use: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Architects should watch their language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1D9BF1E-57C5-4C39-8B8B-164E2F66CA6F}"/>
              </a:ext>
            </a:extLst>
          </p:cNvPr>
          <p:cNvSpPr>
            <a:spLocks noGrp="1"/>
          </p:cNvSpPr>
          <p:nvPr/>
        </p:nvSpPr>
        <p:spPr>
          <a:xfrm>
            <a:off x="1141413" y="2750558"/>
            <a:ext cx="9235394" cy="7721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1" dirty="0"/>
              <a:t>"This is the latest and greatest pattern, and we'll be the first </a:t>
            </a:r>
            <a:br>
              <a:rPr lang="en-US" sz="1800" b="0" i="1" dirty="0"/>
            </a:br>
            <a:r>
              <a:rPr lang="en-US" sz="1800" b="0" i="1" dirty="0"/>
              <a:t>to test it out! We can write a blog post about it!"</a:t>
            </a:r>
            <a:endParaRPr lang="en-GB" sz="1800" b="0" i="1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448ADA2A-F92F-4FF8-B116-9A04D34B03D0}"/>
              </a:ext>
            </a:extLst>
          </p:cNvPr>
          <p:cNvSpPr>
            <a:spLocks noGrp="1"/>
          </p:cNvSpPr>
          <p:nvPr/>
        </p:nvSpPr>
        <p:spPr>
          <a:xfrm>
            <a:off x="1141413" y="4247866"/>
            <a:ext cx="9235394" cy="7721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1" dirty="0"/>
              <a:t>"This new technology can help us write the code twice as fast, so </a:t>
            </a:r>
            <a:br>
              <a:rPr lang="en-US" sz="1800" b="0" i="1" dirty="0"/>
            </a:br>
            <a:r>
              <a:rPr lang="en-US" sz="1800" b="0" i="1" dirty="0"/>
              <a:t>we can cut our schedule and budget accordingly!"</a:t>
            </a:r>
            <a:endParaRPr lang="en-GB" sz="1800" b="0" i="1" dirty="0"/>
          </a:p>
        </p:txBody>
      </p:sp>
    </p:spTree>
    <p:extLst>
      <p:ext uri="{BB962C8B-B14F-4D97-AF65-F5344CB8AC3E}">
        <p14:creationId xmlns:p14="http://schemas.microsoft.com/office/powerpoint/2010/main" val="94627962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With Lead Developer – they care about code and technology:</a:t>
            </a:r>
          </a:p>
          <a:p>
            <a:pPr>
              <a:lnSpc>
                <a:spcPct val="100000"/>
              </a:lnSpc>
            </a:pPr>
            <a:r>
              <a:rPr lang="en-US" dirty="0"/>
              <a:t>Use: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Architects should watch their language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448ADA2A-F92F-4FF8-B116-9A04D34B03D0}"/>
              </a:ext>
            </a:extLst>
          </p:cNvPr>
          <p:cNvSpPr>
            <a:spLocks noGrp="1"/>
          </p:cNvSpPr>
          <p:nvPr/>
        </p:nvSpPr>
        <p:spPr>
          <a:xfrm>
            <a:off x="1141413" y="2805065"/>
            <a:ext cx="9235394" cy="7721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1" dirty="0"/>
              <a:t>"Have you heard about the latest React version? </a:t>
            </a:r>
            <a:br>
              <a:rPr lang="en-US" sz="1800" b="0" i="1" dirty="0"/>
            </a:br>
            <a:r>
              <a:rPr lang="en-US" sz="1800" b="0" i="1" dirty="0"/>
              <a:t>We’re going to use it!"</a:t>
            </a:r>
            <a:endParaRPr lang="en-GB" sz="1800" b="0" i="1" dirty="0"/>
          </a:p>
        </p:txBody>
      </p:sp>
    </p:spTree>
    <p:extLst>
      <p:ext uri="{BB962C8B-B14F-4D97-AF65-F5344CB8AC3E}">
        <p14:creationId xmlns:p14="http://schemas.microsoft.com/office/powerpoint/2010/main" val="103266542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With CEO/CTO – they care about financial bottom line:</a:t>
            </a:r>
          </a:p>
          <a:p>
            <a:pPr>
              <a:lnSpc>
                <a:spcPct val="100000"/>
              </a:lnSpc>
            </a:pPr>
            <a:r>
              <a:rPr lang="en-US" dirty="0"/>
              <a:t>Avoid: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Use: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Architects should watch their language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1D9BF1E-57C5-4C39-8B8B-164E2F66CA6F}"/>
              </a:ext>
            </a:extLst>
          </p:cNvPr>
          <p:cNvSpPr>
            <a:spLocks noGrp="1"/>
          </p:cNvSpPr>
          <p:nvPr/>
        </p:nvSpPr>
        <p:spPr>
          <a:xfrm>
            <a:off x="1141413" y="2703369"/>
            <a:ext cx="9235394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1" dirty="0"/>
              <a:t>"Any technical buzzwords/mumbo-jumbo…"</a:t>
            </a:r>
            <a:endParaRPr lang="en-GB" sz="1800" b="0" i="1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448ADA2A-F92F-4FF8-B116-9A04D34B03D0}"/>
              </a:ext>
            </a:extLst>
          </p:cNvPr>
          <p:cNvSpPr>
            <a:spLocks noGrp="1"/>
          </p:cNvSpPr>
          <p:nvPr/>
        </p:nvSpPr>
        <p:spPr>
          <a:xfrm>
            <a:off x="1141413" y="3697171"/>
            <a:ext cx="9235394" cy="10491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1" dirty="0"/>
              <a:t>"The architecture I've designed will ensure the continuity of </a:t>
            </a:r>
            <a:br>
              <a:rPr lang="en-US" sz="1800" b="0" i="1" dirty="0"/>
            </a:br>
            <a:r>
              <a:rPr lang="en-US" sz="1800" b="0" i="1" dirty="0"/>
              <a:t>the business, and will be able to cope with the high loads expected </a:t>
            </a:r>
            <a:br>
              <a:rPr lang="en-US" sz="1800" b="0" i="1" dirty="0"/>
            </a:br>
            <a:r>
              <a:rPr lang="en-US" sz="1800" b="0" i="1" dirty="0"/>
              <a:t>during Black Friday sales!"</a:t>
            </a:r>
            <a:endParaRPr lang="en-GB" sz="1800" b="0" i="1" dirty="0"/>
          </a:p>
        </p:txBody>
      </p:sp>
    </p:spTree>
    <p:extLst>
      <p:ext uri="{BB962C8B-B14F-4D97-AF65-F5344CB8AC3E}">
        <p14:creationId xmlns:p14="http://schemas.microsoft.com/office/powerpoint/2010/main" val="1385343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You can be extremely helpful to the initiative</a:t>
            </a:r>
          </a:p>
          <a:p>
            <a:pPr>
              <a:lnSpc>
                <a:spcPct val="100000"/>
              </a:lnSpc>
            </a:pPr>
            <a:r>
              <a:rPr lang="en-US" dirty="0"/>
              <a:t>Just share a story on Facebook or Instagram during the lecture</a:t>
            </a:r>
          </a:p>
          <a:p>
            <a:pPr>
              <a:lnSpc>
                <a:spcPct val="100000"/>
              </a:lnSpc>
            </a:pPr>
            <a:r>
              <a:rPr lang="en-US" dirty="0"/>
              <a:t>Make sure you tag me so that I can reshare your post - </a:t>
            </a:r>
            <a:r>
              <a:rPr lang="en-US" b="1" dirty="0"/>
              <a:t>@</a:t>
            </a:r>
            <a:r>
              <a:rPr lang="en-US" b="1" dirty="0" err="1"/>
              <a:t>ivaylokenov</a:t>
            </a:r>
            <a:endParaRPr lang="en-US" b="1" dirty="0"/>
          </a:p>
          <a:p>
            <a:pPr>
              <a:lnSpc>
                <a:spcPct val="100000"/>
              </a:lnSpc>
            </a:pPr>
            <a:r>
              <a:rPr lang="en-US" dirty="0"/>
              <a:t>Bonus – add the </a:t>
            </a:r>
            <a:r>
              <a:rPr lang="en-US" b="1" dirty="0"/>
              <a:t>#</a:t>
            </a:r>
            <a:r>
              <a:rPr lang="en-US" b="1" dirty="0" err="1"/>
              <a:t>codeitup</a:t>
            </a:r>
            <a:r>
              <a:rPr lang="en-US" b="1" dirty="0"/>
              <a:t> </a:t>
            </a:r>
            <a:r>
              <a:rPr lang="en-US" dirty="0"/>
              <a:t>hashtag</a:t>
            </a:r>
          </a:p>
          <a:p>
            <a:pPr>
              <a:lnSpc>
                <a:spcPct val="100000"/>
              </a:lnSpc>
            </a:pPr>
            <a:r>
              <a:rPr lang="en-US" dirty="0"/>
              <a:t>Thank you! You rock!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Thankful if you share</a:t>
            </a:r>
            <a:r>
              <a:rPr lang="bg-BG" dirty="0"/>
              <a:t> </a:t>
            </a:r>
            <a:r>
              <a:rPr lang="en-US" dirty="0"/>
              <a:t>a story</a:t>
            </a:r>
          </a:p>
        </p:txBody>
      </p:sp>
    </p:spTree>
    <p:extLst>
      <p:ext uri="{BB962C8B-B14F-4D97-AF65-F5344CB8AC3E}">
        <p14:creationId xmlns:p14="http://schemas.microsoft.com/office/powerpoint/2010/main" val="330284126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Listening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Sounds easy, but it is not. Consider the person you are talking to!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Never think you know all about technology! I learnt new tricks from this series too!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Assume you are not the smartest person in the room!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Collective wisdom is better than individual one!</a:t>
            </a:r>
          </a:p>
          <a:p>
            <a:pPr>
              <a:lnSpc>
                <a:spcPct val="100000"/>
              </a:lnSpc>
            </a:pPr>
            <a:r>
              <a:rPr lang="en-US" dirty="0"/>
              <a:t>Dealing with criticism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Your work is going to be criticized! You will be asked to explain the logic behind your decisions!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Don't attack back! It will put you in a bad position!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Consider the reasons: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Genuine questions – provide facts and logic. It is OK to say "Good question, let me think about it!"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Mocking you – think about the "why" here, but never get offended. It is not you, it's probably them!</a:t>
            </a:r>
          </a:p>
          <a:p>
            <a:pPr lvl="2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 skill required</a:t>
            </a:r>
          </a:p>
        </p:txBody>
      </p:sp>
    </p:spTree>
    <p:extLst>
      <p:ext uri="{BB962C8B-B14F-4D97-AF65-F5344CB8AC3E}">
        <p14:creationId xmlns:p14="http://schemas.microsoft.com/office/powerpoint/2010/main" val="5304203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Be smart, not right!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For example – you are presenting your architecture in front of the CTO and senior experts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And somebody questions your design in a calm and professional manner: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"I believe the stateless pattern is useless here. It will hinder the performance!"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know you are right, but do not attack back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Your goal is to get an approval of the architecture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So, don't do the thing to make you feel right. Don’t say: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"You are wrong. The system is under heavy load. The stateless pattern will help us with that!"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Instead, answer smartly to get everyone's approval: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"That's a great point. We actually had a lot of thinking about</a:t>
            </a:r>
            <a:br>
              <a:rPr lang="en-US" dirty="0"/>
            </a:br>
            <a:r>
              <a:rPr lang="en-US" dirty="0"/>
              <a:t>this specific issue, and we believe this is the better option. </a:t>
            </a:r>
            <a:br>
              <a:rPr lang="en-US" dirty="0"/>
            </a:br>
            <a:r>
              <a:rPr lang="en-US" dirty="0"/>
              <a:t>Let's have a further meeting to discuss it in more detail?"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This way you got more respect and avoided a long and boring</a:t>
            </a:r>
            <a:br>
              <a:rPr lang="en-US" dirty="0"/>
            </a:br>
            <a:r>
              <a:rPr lang="en-US" dirty="0"/>
              <a:t>technical argument (and most probably the meeting afterwards)</a:t>
            </a:r>
          </a:p>
          <a:p>
            <a:pPr lvl="2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 skill required</a:t>
            </a:r>
          </a:p>
        </p:txBody>
      </p:sp>
    </p:spTree>
    <p:extLst>
      <p:ext uri="{BB962C8B-B14F-4D97-AF65-F5344CB8AC3E}">
        <p14:creationId xmlns:p14="http://schemas.microsoft.com/office/powerpoint/2010/main" val="195111536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Deal with organizational politics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We all want patterns and code, but you must cope with the politics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For example, the CTO of the project doesn't want to do microservices: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"It's new, untested, and immature pattern. It is too risky!"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 matter the case studies we provide him, he refuses to accept microservices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So instead of searching for technical solutions, try to understand the situation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turns out the CTO is going to be replaced soon and he is just rejecting everything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So, a better approach is to prepare the future CTO and discuss the patterns with him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Being aware of organizational politics, but never be part of them!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It may give you short-term leverage, but in the long-term, it will hurt you badly!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 skill required</a:t>
            </a:r>
          </a:p>
        </p:txBody>
      </p:sp>
    </p:spTree>
    <p:extLst>
      <p:ext uri="{BB962C8B-B14F-4D97-AF65-F5344CB8AC3E}">
        <p14:creationId xmlns:p14="http://schemas.microsoft.com/office/powerpoint/2010/main" val="7213109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Public speaking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Architects have no formal authority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They do not take the final decision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Therefore, you can influence using speaking skills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You will be part of many meetings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must be able to stand in front of an audience and present your solution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Here are the main concepts: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Define a clear goal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Know your audience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Be confident or pretend it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Don't read the content from slides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Maintain eye contact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Take a course on public speaking. It is very important skill!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 skill required</a:t>
            </a:r>
          </a:p>
        </p:txBody>
      </p:sp>
    </p:spTree>
    <p:extLst>
      <p:ext uri="{BB962C8B-B14F-4D97-AF65-F5344CB8AC3E}">
        <p14:creationId xmlns:p14="http://schemas.microsoft.com/office/powerpoint/2010/main" val="426827908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Constant learning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development world changes in a blink of an eye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Always keep learning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lot of frameworks get completely forgotten in months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Consider jQuery or Grunt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Some of you may have never used it!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Angular is also dying right now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There are better alternative – React, Vue, the new kid Svelte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may not like that, but keep adapting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You do not have to know the tools in detail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That's the developer's job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You should know when and why to use a tool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Main source – blogs, books and webinars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 skill required</a:t>
            </a:r>
          </a:p>
        </p:txBody>
      </p:sp>
    </p:spTree>
    <p:extLst>
      <p:ext uri="{BB962C8B-B14F-4D97-AF65-F5344CB8AC3E}">
        <p14:creationId xmlns:p14="http://schemas.microsoft.com/office/powerpoint/2010/main" val="99298291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Find your personality traits</a:t>
            </a:r>
          </a:p>
          <a:p>
            <a:pPr>
              <a:lnSpc>
                <a:spcPct val="100000"/>
              </a:lnSpc>
            </a:pPr>
            <a:r>
              <a:rPr lang="en-US" dirty="0"/>
              <a:t>There is a good test for that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16 Personalities - </a:t>
            </a:r>
            <a:r>
              <a:rPr lang="en-GB" b="0" i="0" u="none" strike="noStrike" dirty="0">
                <a:solidFill>
                  <a:srgbClr val="007791"/>
                </a:solidFill>
                <a:effectLst/>
                <a:latin typeface="sf pro text"/>
                <a:hlinkClick r:id="rId2"/>
              </a:rPr>
              <a:t>https://www.16personalities.com/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Great architect is that it requires somewhat incompatible personality traits</a:t>
            </a:r>
          </a:p>
          <a:p>
            <a:pPr>
              <a:lnSpc>
                <a:spcPct val="100000"/>
              </a:lnSpc>
            </a:pPr>
            <a:r>
              <a:rPr lang="en-US" dirty="0"/>
              <a:t>You need very strong intuition, insight, and vision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Introvert-Analytical personalities are quite strong in that area</a:t>
            </a:r>
          </a:p>
          <a:p>
            <a:pPr>
              <a:lnSpc>
                <a:spcPct val="100000"/>
              </a:lnSpc>
            </a:pPr>
            <a:r>
              <a:rPr lang="en-US" dirty="0"/>
              <a:t>But you're also going to need strong communication and leadership skills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This requires an Extrovert-Feeling personality</a:t>
            </a:r>
          </a:p>
          <a:p>
            <a:pPr>
              <a:lnSpc>
                <a:spcPct val="100000"/>
              </a:lnSpc>
            </a:pPr>
            <a:r>
              <a:rPr lang="en-US" dirty="0"/>
              <a:t>Find your weaknesses in the 4 architect skills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Insight, Leadership, Vision, and Communication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 Yourself</a:t>
            </a:r>
          </a:p>
        </p:txBody>
      </p:sp>
    </p:spTree>
    <p:extLst>
      <p:ext uri="{BB962C8B-B14F-4D97-AF65-F5344CB8AC3E}">
        <p14:creationId xmlns:p14="http://schemas.microsoft.com/office/powerpoint/2010/main" val="92704565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My test results in Assertive Commander (and lately Architect)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Like Steve Jobs, Gordon Ramsay, Jim Carrey, Dr. Strange, and others</a:t>
            </a:r>
          </a:p>
          <a:p>
            <a:pPr>
              <a:lnSpc>
                <a:spcPct val="100000"/>
              </a:lnSpc>
            </a:pPr>
            <a:r>
              <a:rPr lang="en-US" dirty="0"/>
              <a:t>I love good challenges and achievements</a:t>
            </a:r>
          </a:p>
          <a:p>
            <a:pPr>
              <a:lnSpc>
                <a:spcPct val="100000"/>
              </a:lnSpc>
            </a:pPr>
            <a:r>
              <a:rPr lang="en-US" dirty="0"/>
              <a:t>I have ruthless level of rationality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But I overwhelm the more sensitive people</a:t>
            </a:r>
          </a:p>
          <a:p>
            <a:pPr>
              <a:lnSpc>
                <a:spcPct val="100000"/>
              </a:lnSpc>
            </a:pPr>
            <a:r>
              <a:rPr lang="en-US" dirty="0"/>
              <a:t>Strength – efficient, energetic, self-confident, strategic, inspiring</a:t>
            </a:r>
          </a:p>
          <a:p>
            <a:pPr>
              <a:lnSpc>
                <a:spcPct val="100000"/>
              </a:lnSpc>
            </a:pPr>
            <a:r>
              <a:rPr lang="en-US" dirty="0"/>
              <a:t>Weaknesses – stubborn, impatient, intolerant, arrogant, emotionless</a:t>
            </a:r>
          </a:p>
          <a:p>
            <a:pPr>
              <a:lnSpc>
                <a:spcPct val="100000"/>
              </a:lnSpc>
            </a:pPr>
            <a:r>
              <a:rPr lang="en-US" dirty="0"/>
              <a:t>Perfect career path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Executive positions or entrepreneurship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 crave responsibility, growth, and opportunity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Remember the back story?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assessment</a:t>
            </a:r>
          </a:p>
        </p:txBody>
      </p:sp>
    </p:spTree>
    <p:extLst>
      <p:ext uri="{BB962C8B-B14F-4D97-AF65-F5344CB8AC3E}">
        <p14:creationId xmlns:p14="http://schemas.microsoft.com/office/powerpoint/2010/main" val="325725188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Bad communication habits: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Criticism – do not criticize without valid arguments and background knowledge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Contempt – do not underestimate people and their abilities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Defensiveness – do not attach yourself to your own solutions and designs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Stonewalling – being stubborn about everything you do not believe in</a:t>
            </a:r>
          </a:p>
          <a:p>
            <a:pPr>
              <a:lnSpc>
                <a:spcPct val="100000"/>
              </a:lnSpc>
            </a:pPr>
            <a:r>
              <a:rPr lang="en-US" dirty="0"/>
              <a:t>Remember that you want to inspire and motivate the people around you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can only accomplish this with healthy, powerful, and uplifting communication</a:t>
            </a:r>
          </a:p>
          <a:p>
            <a:pPr>
              <a:lnSpc>
                <a:spcPct val="100000"/>
              </a:lnSpc>
            </a:pPr>
            <a:r>
              <a:rPr lang="en-US" dirty="0"/>
              <a:t>Think how you can improve yourself!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 Yourself - Communication </a:t>
            </a:r>
          </a:p>
        </p:txBody>
      </p:sp>
    </p:spTree>
    <p:extLst>
      <p:ext uri="{BB962C8B-B14F-4D97-AF65-F5344CB8AC3E}">
        <p14:creationId xmlns:p14="http://schemas.microsoft.com/office/powerpoint/2010/main" val="324389104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Leadership is tricky business. You need: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Socio-Political Power – how you present yourself unconsciously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Positional Power – what is current position in a group or organization (paid or unpaid)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Informal Power – what power the other people give you "by default"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Historical Power – growing up, childhood and teen years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Personal Power – make friends, cope with challenges, bounce back from setbacks</a:t>
            </a:r>
          </a:p>
          <a:p>
            <a:pPr>
              <a:lnSpc>
                <a:spcPct val="100000"/>
              </a:lnSpc>
            </a:pPr>
            <a:r>
              <a:rPr lang="en-US" dirty="0"/>
              <a:t>Think how you can improve yourself!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 Yourself - Leadership </a:t>
            </a:r>
          </a:p>
        </p:txBody>
      </p:sp>
    </p:spTree>
    <p:extLst>
      <p:ext uri="{BB962C8B-B14F-4D97-AF65-F5344CB8AC3E}">
        <p14:creationId xmlns:p14="http://schemas.microsoft.com/office/powerpoint/2010/main" val="2795833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ABOUT The Series Of Events</a:t>
            </a:r>
          </a:p>
        </p:txBody>
      </p:sp>
    </p:spTree>
    <p:extLst>
      <p:ext uri="{BB962C8B-B14F-4D97-AF65-F5344CB8AC3E}">
        <p14:creationId xmlns:p14="http://schemas.microsoft.com/office/powerpoint/2010/main" val="29985850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32544</TotalTime>
  <Words>5382</Words>
  <Application>Microsoft Office PowerPoint</Application>
  <PresentationFormat>Widescreen</PresentationFormat>
  <Paragraphs>793</Paragraphs>
  <Slides>88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88</vt:i4>
      </vt:variant>
    </vt:vector>
  </HeadingPairs>
  <TitlesOfParts>
    <vt:vector size="95" baseType="lpstr">
      <vt:lpstr>Arial</vt:lpstr>
      <vt:lpstr>Calibri</vt:lpstr>
      <vt:lpstr>Consolas</vt:lpstr>
      <vt:lpstr>sf pro text</vt:lpstr>
      <vt:lpstr>Tw Cen MT</vt:lpstr>
      <vt:lpstr>Wingdings</vt:lpstr>
      <vt:lpstr>Circuit</vt:lpstr>
      <vt:lpstr>Software Architecture Part 7</vt:lpstr>
      <vt:lpstr>For LIVE questions</vt:lpstr>
      <vt:lpstr>Live stream troubleshooting</vt:lpstr>
      <vt:lpstr>The Presenter</vt:lpstr>
      <vt:lpstr>Sponsors</vt:lpstr>
      <vt:lpstr>ABOUT CODE IT UP</vt:lpstr>
      <vt:lpstr>Code it up </vt:lpstr>
      <vt:lpstr>Thankful if you share a story</vt:lpstr>
      <vt:lpstr>ABOUT The Series Of Events</vt:lpstr>
      <vt:lpstr>About This SERIES Of Code It Up Events</vt:lpstr>
      <vt:lpstr>The Content Of The Series – A Free Course</vt:lpstr>
      <vt:lpstr>in The previous parts</vt:lpstr>
      <vt:lpstr>in this part</vt:lpstr>
      <vt:lpstr>About this topic</vt:lpstr>
      <vt:lpstr>INDEAVR – The EVENT’s DIAMOND SPONSOR</vt:lpstr>
      <vt:lpstr>Data management Patterns</vt:lpstr>
      <vt:lpstr>Data management patterns</vt:lpstr>
      <vt:lpstr>Event Sourcing</vt:lpstr>
      <vt:lpstr>Event Sourcing</vt:lpstr>
      <vt:lpstr>Valet Key</vt:lpstr>
      <vt:lpstr>Implementation Patterns</vt:lpstr>
      <vt:lpstr>Implementation patterns</vt:lpstr>
      <vt:lpstr>Ambassador</vt:lpstr>
      <vt:lpstr>Pipes and filters</vt:lpstr>
      <vt:lpstr>Pipes and filters</vt:lpstr>
      <vt:lpstr>Pipes and filters</vt:lpstr>
      <vt:lpstr>Sidecar</vt:lpstr>
      <vt:lpstr>Strangler fig</vt:lpstr>
      <vt:lpstr>Messaging Patterns</vt:lpstr>
      <vt:lpstr>Messaging Patterns</vt:lpstr>
      <vt:lpstr>Claim Check</vt:lpstr>
      <vt:lpstr>Popular Antipatterns</vt:lpstr>
      <vt:lpstr>Popular Antipatterns</vt:lpstr>
      <vt:lpstr>Popular Antipatterns</vt:lpstr>
      <vt:lpstr>BEFORE WE CONTINUE…</vt:lpstr>
      <vt:lpstr>The architect and the team</vt:lpstr>
      <vt:lpstr>Principles Of Software Development</vt:lpstr>
      <vt:lpstr>main Roles In Software Development</vt:lpstr>
      <vt:lpstr>Required skills by everybody in the team</vt:lpstr>
      <vt:lpstr>Responsibilities Of The Functional Analyst</vt:lpstr>
      <vt:lpstr>Skills Of The Functional Analyst</vt:lpstr>
      <vt:lpstr>If you want to be Functional Analyst</vt:lpstr>
      <vt:lpstr>Responsibilities Of The Lead Developer</vt:lpstr>
      <vt:lpstr>Skills Of The Lead Developer</vt:lpstr>
      <vt:lpstr>If you want to be Lead Developer</vt:lpstr>
      <vt:lpstr>Responsibilities Of The Solution Architect</vt:lpstr>
      <vt:lpstr>Skills Of The Solution Architect</vt:lpstr>
      <vt:lpstr>If you want to be Solution Architect</vt:lpstr>
      <vt:lpstr>Types of architects in the IT world</vt:lpstr>
      <vt:lpstr>Ideal world vs real-life</vt:lpstr>
      <vt:lpstr>Organizational chart example 1</vt:lpstr>
      <vt:lpstr>Organizational chart example 2</vt:lpstr>
      <vt:lpstr>Organizational chart example 3</vt:lpstr>
      <vt:lpstr>The typical ways to become architect</vt:lpstr>
      <vt:lpstr>If you get the role</vt:lpstr>
      <vt:lpstr>Assess youR team</vt:lpstr>
      <vt:lpstr>My Team assessment</vt:lpstr>
      <vt:lpstr>What makes a great architect?</vt:lpstr>
      <vt:lpstr>Example Job descriptions </vt:lpstr>
      <vt:lpstr>Example Real-world responsibilities</vt:lpstr>
      <vt:lpstr>Example Requirements</vt:lpstr>
      <vt:lpstr>Responsibilities of a great architect</vt:lpstr>
      <vt:lpstr>Insight</vt:lpstr>
      <vt:lpstr>Leadership</vt:lpstr>
      <vt:lpstr>Communication</vt:lpstr>
      <vt:lpstr>Vision</vt:lpstr>
      <vt:lpstr>Personality traits to cultivate</vt:lpstr>
      <vt:lpstr>Personality traits to cultivate</vt:lpstr>
      <vt:lpstr>Common pitfall for new architects</vt:lpstr>
      <vt:lpstr>Common pitfall for new architects</vt:lpstr>
      <vt:lpstr>The lead developer loses trust</vt:lpstr>
      <vt:lpstr>Functional Requirements Are Invalid</vt:lpstr>
      <vt:lpstr>The Planning Is Too Optimistic</vt:lpstr>
      <vt:lpstr>The Architect Role Holds No Power</vt:lpstr>
      <vt:lpstr>Architects should understand the business</vt:lpstr>
      <vt:lpstr>System goals examples</vt:lpstr>
      <vt:lpstr>Architects should watch their language</vt:lpstr>
      <vt:lpstr>Architects should watch their language</vt:lpstr>
      <vt:lpstr>Architects should watch their language</vt:lpstr>
      <vt:lpstr>Soft skill required</vt:lpstr>
      <vt:lpstr>Soft skill required</vt:lpstr>
      <vt:lpstr>Soft skill required</vt:lpstr>
      <vt:lpstr>Soft skill required</vt:lpstr>
      <vt:lpstr>Soft skill required</vt:lpstr>
      <vt:lpstr>Assess Yourself</vt:lpstr>
      <vt:lpstr>My assessment</vt:lpstr>
      <vt:lpstr>Assess Yourself - Communication </vt:lpstr>
      <vt:lpstr>Assess Yourself - Leadership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Core</dc:title>
  <dc:creator>Ivaylo Kenov</dc:creator>
  <cp:lastModifiedBy>Yordanov, Yordan (Varna) BGR</cp:lastModifiedBy>
  <cp:revision>3120</cp:revision>
  <dcterms:created xsi:type="dcterms:W3CDTF">2017-03-28T09:08:48Z</dcterms:created>
  <dcterms:modified xsi:type="dcterms:W3CDTF">2022-08-22T13:30:12Z</dcterms:modified>
</cp:coreProperties>
</file>