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38"/>
  </p:notesMasterIdLst>
  <p:sldIdLst>
    <p:sldId id="741" r:id="rId2"/>
    <p:sldId id="742" r:id="rId3"/>
    <p:sldId id="745" r:id="rId4"/>
    <p:sldId id="743" r:id="rId5"/>
    <p:sldId id="746" r:id="rId6"/>
    <p:sldId id="748" r:id="rId7"/>
    <p:sldId id="750" r:id="rId8"/>
    <p:sldId id="747" r:id="rId9"/>
    <p:sldId id="749" r:id="rId10"/>
    <p:sldId id="751" r:id="rId11"/>
    <p:sldId id="754" r:id="rId12"/>
    <p:sldId id="755" r:id="rId13"/>
    <p:sldId id="758" r:id="rId14"/>
    <p:sldId id="759" r:id="rId15"/>
    <p:sldId id="760" r:id="rId16"/>
    <p:sldId id="764" r:id="rId17"/>
    <p:sldId id="765" r:id="rId18"/>
    <p:sldId id="768" r:id="rId19"/>
    <p:sldId id="769" r:id="rId20"/>
    <p:sldId id="770" r:id="rId21"/>
    <p:sldId id="771" r:id="rId22"/>
    <p:sldId id="772" r:id="rId23"/>
    <p:sldId id="773" r:id="rId24"/>
    <p:sldId id="781" r:id="rId25"/>
    <p:sldId id="782" r:id="rId26"/>
    <p:sldId id="878" r:id="rId27"/>
    <p:sldId id="783" r:id="rId28"/>
    <p:sldId id="784" r:id="rId29"/>
    <p:sldId id="785" r:id="rId30"/>
    <p:sldId id="786" r:id="rId31"/>
    <p:sldId id="788" r:id="rId32"/>
    <p:sldId id="789" r:id="rId33"/>
    <p:sldId id="790" r:id="rId34"/>
    <p:sldId id="791" r:id="rId35"/>
    <p:sldId id="792" r:id="rId36"/>
    <p:sldId id="793" r:id="rId37"/>
    <p:sldId id="794" r:id="rId38"/>
    <p:sldId id="795" r:id="rId39"/>
    <p:sldId id="796" r:id="rId40"/>
    <p:sldId id="797" r:id="rId41"/>
    <p:sldId id="806" r:id="rId42"/>
    <p:sldId id="801" r:id="rId43"/>
    <p:sldId id="802" r:id="rId44"/>
    <p:sldId id="804" r:id="rId45"/>
    <p:sldId id="807" r:id="rId46"/>
    <p:sldId id="808" r:id="rId47"/>
    <p:sldId id="809" r:id="rId48"/>
    <p:sldId id="810" r:id="rId49"/>
    <p:sldId id="811" r:id="rId50"/>
    <p:sldId id="812" r:id="rId51"/>
    <p:sldId id="813" r:id="rId52"/>
    <p:sldId id="800" r:id="rId53"/>
    <p:sldId id="879" r:id="rId54"/>
    <p:sldId id="880" r:id="rId55"/>
    <p:sldId id="881" r:id="rId56"/>
    <p:sldId id="814" r:id="rId57"/>
    <p:sldId id="882" r:id="rId58"/>
    <p:sldId id="815" r:id="rId59"/>
    <p:sldId id="816" r:id="rId60"/>
    <p:sldId id="817" r:id="rId61"/>
    <p:sldId id="883" r:id="rId62"/>
    <p:sldId id="884" r:id="rId63"/>
    <p:sldId id="885" r:id="rId64"/>
    <p:sldId id="886" r:id="rId65"/>
    <p:sldId id="818" r:id="rId66"/>
    <p:sldId id="819" r:id="rId67"/>
    <p:sldId id="820" r:id="rId68"/>
    <p:sldId id="821" r:id="rId69"/>
    <p:sldId id="822" r:id="rId70"/>
    <p:sldId id="877" r:id="rId71"/>
    <p:sldId id="887" r:id="rId72"/>
    <p:sldId id="888" r:id="rId73"/>
    <p:sldId id="824" r:id="rId74"/>
    <p:sldId id="823" r:id="rId75"/>
    <p:sldId id="825" r:id="rId76"/>
    <p:sldId id="826" r:id="rId77"/>
    <p:sldId id="827" r:id="rId78"/>
    <p:sldId id="828" r:id="rId79"/>
    <p:sldId id="829" r:id="rId80"/>
    <p:sldId id="830" r:id="rId81"/>
    <p:sldId id="849" r:id="rId82"/>
    <p:sldId id="889" r:id="rId83"/>
    <p:sldId id="890" r:id="rId84"/>
    <p:sldId id="891" r:id="rId85"/>
    <p:sldId id="892" r:id="rId86"/>
    <p:sldId id="893" r:id="rId87"/>
    <p:sldId id="894" r:id="rId88"/>
    <p:sldId id="895" r:id="rId89"/>
    <p:sldId id="896" r:id="rId90"/>
    <p:sldId id="897" r:id="rId91"/>
    <p:sldId id="898" r:id="rId92"/>
    <p:sldId id="899" r:id="rId93"/>
    <p:sldId id="847" r:id="rId94"/>
    <p:sldId id="848" r:id="rId95"/>
    <p:sldId id="901" r:id="rId96"/>
    <p:sldId id="902" r:id="rId97"/>
    <p:sldId id="903" r:id="rId98"/>
    <p:sldId id="905" r:id="rId99"/>
    <p:sldId id="906" r:id="rId100"/>
    <p:sldId id="907" r:id="rId101"/>
    <p:sldId id="908" r:id="rId102"/>
    <p:sldId id="909" r:id="rId103"/>
    <p:sldId id="910" r:id="rId104"/>
    <p:sldId id="911" r:id="rId105"/>
    <p:sldId id="912" r:id="rId106"/>
    <p:sldId id="913" r:id="rId107"/>
    <p:sldId id="955" r:id="rId108"/>
    <p:sldId id="956" r:id="rId109"/>
    <p:sldId id="915" r:id="rId110"/>
    <p:sldId id="916" r:id="rId111"/>
    <p:sldId id="917" r:id="rId112"/>
    <p:sldId id="918" r:id="rId113"/>
    <p:sldId id="919" r:id="rId114"/>
    <p:sldId id="920" r:id="rId115"/>
    <p:sldId id="921" r:id="rId116"/>
    <p:sldId id="922" r:id="rId117"/>
    <p:sldId id="923" r:id="rId118"/>
    <p:sldId id="924" r:id="rId119"/>
    <p:sldId id="925" r:id="rId120"/>
    <p:sldId id="926" r:id="rId121"/>
    <p:sldId id="927" r:id="rId122"/>
    <p:sldId id="928" r:id="rId123"/>
    <p:sldId id="929" r:id="rId124"/>
    <p:sldId id="930" r:id="rId125"/>
    <p:sldId id="931" r:id="rId126"/>
    <p:sldId id="932" r:id="rId127"/>
    <p:sldId id="933" r:id="rId128"/>
    <p:sldId id="646" r:id="rId129"/>
    <p:sldId id="945" r:id="rId130"/>
    <p:sldId id="946" r:id="rId131"/>
    <p:sldId id="947" r:id="rId132"/>
    <p:sldId id="949" r:id="rId133"/>
    <p:sldId id="948" r:id="rId134"/>
    <p:sldId id="951" r:id="rId135"/>
    <p:sldId id="952" r:id="rId136"/>
    <p:sldId id="953" r:id="rId1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471C-5CEB-41C5-B26F-30EBC0FE28CB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3D755-76CD-42F0-8D5E-2EA7AF43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34B6E3E-06F4-4326-ABDB-61EE022A2F5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5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9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46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5316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66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39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78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16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4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4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5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1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6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9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2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0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B6E3E-06F4-4326-ABDB-61EE022A2F5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0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hyperlink" Target="https://martinfowler.com/eaaDev/EventSourcing.html" TargetMode="Externa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ucid.co/product/lucidchart" TargetMode="External"/><Relationship Id="rId2" Type="http://schemas.openxmlformats.org/officeDocument/2006/relationships/hyperlink" Target="https://draw.io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a sample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272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Architecture design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23974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Of course, the client expects 100% uptime</a:t>
            </a:r>
          </a:p>
          <a:p>
            <a:pPr>
              <a:lnSpc>
                <a:spcPct val="100000"/>
              </a:lnSpc>
            </a:pPr>
            <a:r>
              <a:rPr lang="en-US" dirty="0"/>
              <a:t>But that is not possible in even the most advanced data centers </a:t>
            </a:r>
          </a:p>
          <a:p>
            <a:pPr>
              <a:lnSpc>
                <a:spcPct val="100000"/>
              </a:lnSpc>
            </a:pPr>
            <a:r>
              <a:rPr lang="en-US" dirty="0"/>
              <a:t>There are a lot of factors and we do not have control over them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Hardware, virtualization, network, database servers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 such cases – make sure you communicate with the proper people</a:t>
            </a:r>
          </a:p>
          <a:p>
            <a:pPr>
              <a:lnSpc>
                <a:spcPct val="100000"/>
              </a:lnSpc>
            </a:pPr>
            <a:r>
              <a:rPr lang="en-US" dirty="0"/>
              <a:t>When talking with the client, you can define three levels of software SLA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Silver, Gold, Platinum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decide the differences but the best one is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Fully stateless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Easily scaled out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Logging &amp; monitoring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have live data here, so we choose the Platinum level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Service level agreement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395325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Functional: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Receive status updates from IoT devices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Store the updates for future usage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Allow the users to query the updates</a:t>
            </a:r>
          </a:p>
          <a:p>
            <a:pPr>
              <a:lnSpc>
                <a:spcPct val="100000"/>
              </a:lnSpc>
            </a:pPr>
            <a:r>
              <a:rPr lang="en-US" dirty="0"/>
              <a:t>Non-functional: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 volume: 54 GB annually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Load: 540 concurrent requests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Message loss: 0.1%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Total users: 2 000 000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SLA: Platinum level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Requirements conclusion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98526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Modules are based on the requirements</a:t>
            </a:r>
          </a:p>
          <a:p>
            <a:pPr>
              <a:lnSpc>
                <a:spcPct val="100000"/>
              </a:lnSpc>
            </a:pPr>
            <a:r>
              <a:rPr lang="en-US" dirty="0"/>
              <a:t>We have two separate tasks working with separate entities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Receiving and storing status updates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Querying these status updates</a:t>
            </a:r>
          </a:p>
          <a:p>
            <a:pPr>
              <a:lnSpc>
                <a:spcPct val="100000"/>
              </a:lnSpc>
            </a:pPr>
            <a:r>
              <a:rPr lang="en-US" dirty="0"/>
              <a:t>We can distinguish two different modules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Receiver – to receive the messages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It will work on heavy load, so we need to make sure it will not have a thread starvation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Info Provider – to provide information to the end-users</a:t>
            </a:r>
          </a:p>
          <a:p>
            <a:pPr>
              <a:lnSpc>
                <a:spcPct val="100000"/>
              </a:lnSpc>
            </a:pPr>
            <a:r>
              <a:rPr lang="en-US" dirty="0"/>
              <a:t>But there is a question here…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 we directly store the messages in a raw format?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Or do we validate them first?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Mapping baseline Modules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769647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We ask the client, and the answer is: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There are 4 types of devices and formats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3 of them are JSON-based and one of them is a plain string (needs parsing)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Validation is required</a:t>
            </a:r>
          </a:p>
          <a:p>
            <a:pPr>
              <a:lnSpc>
                <a:spcPct val="100000"/>
              </a:lnSpc>
            </a:pPr>
            <a:r>
              <a:rPr lang="en-US" dirty="0"/>
              <a:t>We now know the receiver has the following tasks: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Receive the message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Validate the message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Parse the message and convert it to a unified format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Store the message</a:t>
            </a:r>
          </a:p>
          <a:p>
            <a:pPr>
              <a:lnSpc>
                <a:spcPct val="100000"/>
              </a:lnSpc>
            </a:pPr>
            <a:r>
              <a:rPr lang="en-US" dirty="0"/>
              <a:t>But the receiver is under heavy load, its request </a:t>
            </a:r>
            <a:br>
              <a:rPr lang="en-US" dirty="0"/>
            </a:br>
            <a:r>
              <a:rPr lang="en-US" dirty="0"/>
              <a:t>processing should be as fast as possible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Mapping baseline Modules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757952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parsing task is super important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will make our data independent from its source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will have easier queries for the dashboard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Having unified format is a good solution when data is from multiple sources</a:t>
            </a:r>
          </a:p>
          <a:p>
            <a:pPr>
              <a:lnSpc>
                <a:spcPct val="100000"/>
              </a:lnSpc>
            </a:pPr>
            <a:r>
              <a:rPr lang="en-US" dirty="0"/>
              <a:t>So, we decide to leave the receiver do just that – receive</a:t>
            </a:r>
          </a:p>
          <a:p>
            <a:pPr>
              <a:lnSpc>
                <a:spcPct val="100000"/>
              </a:lnSpc>
            </a:pPr>
            <a:r>
              <a:rPr lang="en-US" dirty="0"/>
              <a:t>For the other tasks – we need additional modules</a:t>
            </a:r>
          </a:p>
          <a:p>
            <a:pPr>
              <a:lnSpc>
                <a:spcPct val="100000"/>
              </a:lnSpc>
            </a:pPr>
            <a:r>
              <a:rPr lang="en-US" dirty="0"/>
              <a:t>We can add a Validation module to our architecture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who should do the parsing? It is a good question…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Since validation and parsing always go hand in hand, we can do them in a single module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There is no justification to split the tasks in different modules for this scenario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Because they will require maintenance 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Mapping baseline Modules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539905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To summarize, we defined the following modules: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Receiver – receives messages and dispatches them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Handler – validates, parses and stores messages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Info Provider – gives us the option to query the messages</a:t>
            </a:r>
          </a:p>
          <a:p>
            <a:pPr>
              <a:lnSpc>
                <a:spcPct val="100000"/>
              </a:lnSpc>
            </a:pPr>
            <a:r>
              <a:rPr lang="en-US" dirty="0"/>
              <a:t>We can now add one more system-wide module: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Logging – the central logging service for all the other ones</a:t>
            </a:r>
          </a:p>
          <a:p>
            <a:pPr>
              <a:lnSpc>
                <a:spcPct val="100000"/>
              </a:lnSpc>
            </a:pPr>
            <a:r>
              <a:rPr lang="en-US" dirty="0"/>
              <a:t>Finally, we need a Data Store module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should be shared between the Handler and the Info Provider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Mapping baseline Modules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991630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Our service modules look like this: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What kind of messaging is the right one between each one of them?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Choosing messaging methods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D2125F-9E94-46D3-AA04-51486B385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376" y="2397992"/>
            <a:ext cx="5160071" cy="30462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620699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Let us begin with the Receiver: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receives messages from the IoT devices but how?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ask the client for device specification and we see that the IoT </a:t>
            </a:r>
            <a:br>
              <a:rPr lang="en-US" dirty="0"/>
            </a:br>
            <a:r>
              <a:rPr lang="en-US" dirty="0"/>
              <a:t>devices use HTTP POST requests – REST API then</a:t>
            </a:r>
          </a:p>
          <a:p>
            <a:pPr>
              <a:lnSpc>
                <a:spcPct val="100000"/>
              </a:lnSpc>
            </a:pPr>
            <a:r>
              <a:rPr lang="en-US" dirty="0"/>
              <a:t>But here is the tricky part. How to send the data to the Handler?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should be done as quickly as possible to relieve the load of the receiver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obvious mechanism here is a message queue	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Provides us order of execution and reliability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we use REST, we will block the working thread – it will be waiting for a response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Additionally, we will have to handle errors and glitches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Hurting the performance by a lot!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fire and forget approach is perfect!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Choosing messaging methods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561663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Popular queue options: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Self developed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Never developer your own message queue except in single-process applications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RabbitMQ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General purpose message broker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Easy to setup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Easy to use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Kafka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Stream processing platform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Perfect for data-intensive applications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Very complex installation and setup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Choosing messaging methods</a:t>
            </a:r>
            <a:endParaRPr lang="pt-BR" dirty="0"/>
          </a:p>
        </p:txBody>
      </p:sp>
      <p:pic>
        <p:nvPicPr>
          <p:cNvPr id="1026" name="Picture 2" descr="Dabbling around Rabbit MQ persistence, durability &amp; message routing | by  Kousik Nath | Medium">
            <a:extLst>
              <a:ext uri="{FF2B5EF4-FFF2-40B4-BE49-F238E27FC236}">
                <a16:creationId xmlns:a16="http://schemas.microsoft.com/office/drawing/2014/main" id="{7C5476CE-A6FC-49A7-A4FC-B8CE73DD5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454" y="3035704"/>
            <a:ext cx="2537957" cy="9451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afka Training in Brighton | Apache Kafka Training | FinTech Alliance">
            <a:extLst>
              <a:ext uri="{FF2B5EF4-FFF2-40B4-BE49-F238E27FC236}">
                <a16:creationId xmlns:a16="http://schemas.microsoft.com/office/drawing/2014/main" id="{432BC56B-6222-4F2F-A384-B882866A9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453" y="4441650"/>
            <a:ext cx="2537958" cy="12689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96135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What about Info Provider?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That one is easy – the answer is lies within the end-user requirements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are they using the system?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Via a web browser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And web browsers use HTTP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Info Provider will implement a REST API for the end-users </a:t>
            </a:r>
          </a:p>
          <a:p>
            <a:pPr>
              <a:lnSpc>
                <a:spcPct val="100000"/>
              </a:lnSpc>
            </a:pPr>
            <a:r>
              <a:rPr lang="en-US" dirty="0"/>
              <a:t>Last, but not least – the Logging service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have large amounts of records – REST API will hurt the performance a lot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could use file polling, but this solution is not cloud compliant and it is hard to control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can use a database or a queue. Which one is better?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 this situation – a queue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Just because the database will be used as a queue in this scenario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Choosing messaging methods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9473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Components are modular building </a:t>
            </a:r>
            <a:br>
              <a:rPr lang="en-US" dirty="0"/>
            </a:br>
            <a:r>
              <a:rPr lang="en-US" dirty="0"/>
              <a:t>blocks of software </a:t>
            </a:r>
          </a:p>
          <a:p>
            <a:pPr>
              <a:lnSpc>
                <a:spcPct val="100000"/>
              </a:lnSpc>
            </a:pPr>
            <a:r>
              <a:rPr lang="en-US" dirty="0"/>
              <a:t>Grouped into areas of concern</a:t>
            </a:r>
          </a:p>
          <a:p>
            <a:pPr>
              <a:lnSpc>
                <a:spcPct val="100000"/>
              </a:lnSpc>
            </a:pPr>
            <a:r>
              <a:rPr lang="en-US" dirty="0"/>
              <a:t>Clearly described interfaces </a:t>
            </a:r>
          </a:p>
          <a:p>
            <a:pPr>
              <a:lnSpc>
                <a:spcPct val="100000"/>
              </a:lnSpc>
            </a:pPr>
            <a:r>
              <a:rPr lang="en-US" dirty="0"/>
              <a:t>Containers provide additional services</a:t>
            </a:r>
          </a:p>
          <a:p>
            <a:pPr>
              <a:lnSpc>
                <a:spcPct val="100000"/>
              </a:lnSpc>
            </a:pPr>
            <a:r>
              <a:rPr lang="en-US" dirty="0"/>
              <a:t>Pros: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Easy deployment &amp; Allows 3rd party tools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Promotes modularity &amp; Few unanticipated interactions</a:t>
            </a:r>
          </a:p>
          <a:p>
            <a:pPr>
              <a:lnSpc>
                <a:spcPct val="100000"/>
              </a:lnSpc>
            </a:pPr>
            <a:r>
              <a:rPr lang="en-US" dirty="0"/>
              <a:t>Cons: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Coarse building blocks &amp; Can be expensive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Initialization may be slow &amp; Harder to develop &amp; maintain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Component-based Pattern</a:t>
            </a:r>
            <a:r>
              <a:rPr lang="bg-BG" dirty="0"/>
              <a:t> - </a:t>
            </a:r>
            <a:r>
              <a:rPr lang="en-US" dirty="0"/>
              <a:t>Structural</a:t>
            </a:r>
            <a:r>
              <a:rPr lang="bg-BG" dirty="0"/>
              <a:t> 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025D07-1564-473F-A9CA-E6F002B98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611" y="1712549"/>
            <a:ext cx="4114800" cy="2800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057496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Choosing messaging methods</a:t>
            </a:r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28C3F8-5252-4BC9-8A59-6AD763F4F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876" y="2097088"/>
            <a:ext cx="6416247" cy="36613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794665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Our architecture is now ready!</a:t>
            </a:r>
          </a:p>
          <a:p>
            <a:pPr>
              <a:lnSpc>
                <a:spcPct val="100000"/>
              </a:lnSpc>
            </a:pPr>
            <a:r>
              <a:rPr lang="en-US" dirty="0"/>
              <a:t>Just make sure the client's IT support understands the queue mechanisms!</a:t>
            </a:r>
          </a:p>
          <a:p>
            <a:pPr>
              <a:lnSpc>
                <a:spcPct val="100000"/>
              </a:lnSpc>
            </a:pPr>
            <a:r>
              <a:rPr lang="en-US" dirty="0"/>
              <a:t>Our next task is to design the Logging service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super important, and it should be treated as a first-class citizen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Besides that – the other services need it</a:t>
            </a:r>
          </a:p>
          <a:p>
            <a:pPr>
              <a:lnSpc>
                <a:spcPct val="100000"/>
              </a:lnSpc>
            </a:pPr>
            <a:r>
              <a:rPr lang="en-US" dirty="0"/>
              <a:t>These are the steps: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Design the application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Design the technology stack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Design the architecture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Designing the logging service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133413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What are the tasks of the Logging service?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Read log records from the queue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Handle the log records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Save in log data store</a:t>
            </a:r>
          </a:p>
          <a:p>
            <a:pPr>
              <a:lnSpc>
                <a:spcPct val="100000"/>
              </a:lnSpc>
            </a:pPr>
            <a:r>
              <a:rPr lang="en-US" dirty="0"/>
              <a:t>The Logging service is not based on HTTP, so we do not need a web application</a:t>
            </a:r>
          </a:p>
          <a:p>
            <a:pPr>
              <a:lnSpc>
                <a:spcPct val="100000"/>
              </a:lnSpc>
            </a:pPr>
            <a:r>
              <a:rPr lang="en-US" dirty="0"/>
              <a:t>It is not a mobile or desktop application… But is it a console one?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Console is a good fit for long-running applications with limited UI</a:t>
            </a:r>
          </a:p>
          <a:p>
            <a:pPr>
              <a:lnSpc>
                <a:spcPct val="100000"/>
              </a:lnSpc>
            </a:pPr>
            <a:r>
              <a:rPr lang="en-US" dirty="0"/>
              <a:t>What about a service? Well, service is also a good fit</a:t>
            </a:r>
          </a:p>
          <a:p>
            <a:pPr>
              <a:lnSpc>
                <a:spcPct val="100000"/>
              </a:lnSpc>
            </a:pPr>
            <a:r>
              <a:rPr lang="en-US" dirty="0"/>
              <a:t>The choice is between a console or a service application</a:t>
            </a:r>
          </a:p>
          <a:p>
            <a:pPr>
              <a:lnSpc>
                <a:spcPct val="100000"/>
              </a:lnSpc>
            </a:pPr>
            <a:r>
              <a:rPr lang="en-US" dirty="0"/>
              <a:t>It depends on personal taste, so both are fine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Designing the logging service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908435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Let us design the technology stack</a:t>
            </a:r>
          </a:p>
          <a:p>
            <a:pPr>
              <a:lnSpc>
                <a:spcPct val="100000"/>
              </a:lnSpc>
            </a:pPr>
            <a:r>
              <a:rPr lang="en-US" dirty="0"/>
              <a:t>Module's code and the data store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 queue's API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Store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technologies provide a solution to these stacks, so we consider</a:t>
            </a:r>
            <a:br>
              <a:rPr lang="en-US" dirty="0"/>
            </a:br>
            <a:r>
              <a:rPr lang="en-US" dirty="0"/>
              <a:t>our developers' skills - .NET Core and SQL Server, for example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Any combination will work here – Java and MySQL, Python and PostgreSQL, etc.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operations with lots of writes and less updates, we may consider a </a:t>
            </a:r>
            <a:br>
              <a:rPr lang="en-US" dirty="0"/>
            </a:br>
            <a:r>
              <a:rPr lang="en-US" dirty="0"/>
              <a:t>wide column or document database 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Designing the logging service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890389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Let us design the service layers</a:t>
            </a:r>
          </a:p>
          <a:p>
            <a:pPr>
              <a:lnSpc>
                <a:spcPct val="100000"/>
              </a:lnSpc>
            </a:pPr>
            <a:r>
              <a:rPr lang="en-US" dirty="0"/>
              <a:t>Does the classical 3-tier architecture fit?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UI/Service interface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Business logic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 access</a:t>
            </a:r>
          </a:p>
          <a:p>
            <a:pPr>
              <a:lnSpc>
                <a:spcPct val="100000"/>
              </a:lnSpc>
            </a:pPr>
            <a:r>
              <a:rPr lang="en-US" dirty="0"/>
              <a:t>It fits, but we do not have UI here, so let's change it a bit: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Polling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Business logic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 access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Designing the logging service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618511-4689-4BC4-BF0D-782D66854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4176" y="1712549"/>
            <a:ext cx="2463235" cy="27024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110848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We need to specify the responsibilities: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Polling – polls the queue every few seconds for new log records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Business logic – all new log records are sent here for validation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 access – if everything is ok with the log records, this layer saves them to the database</a:t>
            </a:r>
          </a:p>
          <a:p>
            <a:pPr>
              <a:lnSpc>
                <a:spcPct val="100000"/>
              </a:lnSpc>
            </a:pPr>
            <a:r>
              <a:rPr lang="en-US" dirty="0"/>
              <a:t>Other developer instructions: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dependency injection – </a:t>
            </a:r>
            <a:r>
              <a:rPr lang="en-US" dirty="0" err="1"/>
              <a:t>Microsoft.Extensions.DependencyInjection</a:t>
            </a:r>
            <a:r>
              <a:rPr lang="en-US" dirty="0"/>
              <a:t> for our .NET case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ORM for data access – Entity Framework Core for our .NET case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Designing the logging service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810678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What are the tasks of the Receiver service?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Receives messages from the IoT devices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Sends messages to the queue for the Handler</a:t>
            </a:r>
          </a:p>
          <a:p>
            <a:pPr>
              <a:lnSpc>
                <a:spcPct val="100000"/>
              </a:lnSpc>
            </a:pPr>
            <a:r>
              <a:rPr lang="en-US" dirty="0"/>
              <a:t>What kind of application is this service? It is an easy one – web application</a:t>
            </a:r>
          </a:p>
          <a:p>
            <a:pPr>
              <a:lnSpc>
                <a:spcPct val="100000"/>
              </a:lnSpc>
            </a:pPr>
            <a:r>
              <a:rPr lang="en-US" dirty="0"/>
              <a:t>What is the technology stack?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we chose .NET Core for the Logging service, we need a very good reason</a:t>
            </a:r>
            <a:br>
              <a:rPr lang="en-US" dirty="0"/>
            </a:br>
            <a:r>
              <a:rPr lang="en-US" dirty="0"/>
              <a:t>to use another stack as it can create a lot of headaches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question here is - does .NET Core support REST API?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Yes, it was built for that!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As a bonus point – we receive superb performance!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There is no reason to change the technology!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Designing the Receiver service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850746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Let us design the service layers</a:t>
            </a:r>
          </a:p>
          <a:p>
            <a:pPr>
              <a:lnSpc>
                <a:spcPct val="100000"/>
              </a:lnSpc>
            </a:pPr>
            <a:r>
              <a:rPr lang="en-US" dirty="0"/>
              <a:t>Does the classical 3-tier architecture fit?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UI/Service interface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Business logic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 access</a:t>
            </a:r>
          </a:p>
          <a:p>
            <a:pPr>
              <a:lnSpc>
                <a:spcPct val="100000"/>
              </a:lnSpc>
            </a:pPr>
            <a:r>
              <a:rPr lang="en-US" dirty="0"/>
              <a:t>It fits, but we do not have a data store, so let's change it a bit: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Service interface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Business logic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Queue handler</a:t>
            </a:r>
          </a:p>
          <a:p>
            <a:pPr>
              <a:lnSpc>
                <a:spcPct val="100000"/>
              </a:lnSpc>
            </a:pPr>
            <a:r>
              <a:rPr lang="en-US" dirty="0"/>
              <a:t>With these two examples you can see why the layered architecture </a:t>
            </a:r>
            <a:br>
              <a:rPr lang="en-US" dirty="0"/>
            </a:br>
            <a:r>
              <a:rPr lang="en-US" dirty="0"/>
              <a:t>is so flexible!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Just work with interface contracts and you are great!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Designing the receiver service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73B0D4-630E-4C9C-8396-2E44DDF44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2057" y="1712550"/>
            <a:ext cx="2395354" cy="1981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75339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There is one more thing here</a:t>
            </a:r>
          </a:p>
          <a:p>
            <a:pPr>
              <a:lnSpc>
                <a:spcPct val="100000"/>
              </a:lnSpc>
            </a:pPr>
            <a:r>
              <a:rPr lang="en-US" dirty="0"/>
              <a:t>We need a cross-cutting concern – logging!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should receive logs from every single layer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Remember exception handling for the various separations?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Designing the receiver service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E411EB-989F-4711-B77B-7302944F9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031" y="3759272"/>
            <a:ext cx="3417937" cy="22074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54896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Let us look back at our non-functional requirements for validation</a:t>
            </a:r>
          </a:p>
          <a:p>
            <a:pPr>
              <a:lnSpc>
                <a:spcPct val="100000"/>
              </a:lnSpc>
            </a:pPr>
            <a:r>
              <a:rPr lang="en-US" dirty="0"/>
              <a:t>Two of the non-functional requirements are relevant here</a:t>
            </a:r>
          </a:p>
          <a:p>
            <a:pPr>
              <a:lnSpc>
                <a:spcPct val="100000"/>
              </a:lnSpc>
            </a:pPr>
            <a:r>
              <a:rPr lang="en-US" dirty="0"/>
              <a:t>Load is 500 concurrent messages. Are we compliant?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Yes! Our service is stateless, simple, and easily scaled out in front of a load balancer</a:t>
            </a:r>
          </a:p>
          <a:p>
            <a:pPr>
              <a:lnSpc>
                <a:spcPct val="100000"/>
              </a:lnSpc>
            </a:pPr>
            <a:r>
              <a:rPr lang="en-US" dirty="0"/>
              <a:t>Message lost is 0.1%. Are we compliant?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Yes! Our service is super simple and uses a reliable REST API protocol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 a side note – for a better uptime, we should consider a cloud technology</a:t>
            </a:r>
          </a:p>
          <a:p>
            <a:pPr>
              <a:lnSpc>
                <a:spcPct val="100000"/>
              </a:lnSpc>
            </a:pPr>
            <a:r>
              <a:rPr lang="en-US" dirty="0"/>
              <a:t>This service is done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can add additional developer instructions about</a:t>
            </a:r>
            <a:br>
              <a:rPr lang="en-US" dirty="0"/>
            </a:br>
            <a:r>
              <a:rPr lang="en-US" dirty="0"/>
              <a:t>library usage, for example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Designing the receiver service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2073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Uses classes </a:t>
            </a:r>
          </a:p>
          <a:p>
            <a:pPr>
              <a:lnSpc>
                <a:spcPct val="100000"/>
              </a:lnSpc>
            </a:pPr>
            <a:r>
              <a:rPr lang="en-US" dirty="0"/>
              <a:t>Grouped into areas of concern </a:t>
            </a:r>
          </a:p>
          <a:p>
            <a:pPr>
              <a:lnSpc>
                <a:spcPct val="100000"/>
              </a:lnSpc>
            </a:pPr>
            <a:r>
              <a:rPr lang="en-US" dirty="0"/>
              <a:t>Describes public members </a:t>
            </a:r>
          </a:p>
          <a:p>
            <a:pPr>
              <a:lnSpc>
                <a:spcPct val="100000"/>
              </a:lnSpc>
            </a:pPr>
            <a:r>
              <a:rPr lang="en-US" dirty="0"/>
              <a:t>Uses inheritance, composition, </a:t>
            </a:r>
            <a:br>
              <a:rPr lang="en-US" dirty="0"/>
            </a:br>
            <a:r>
              <a:rPr lang="en-US" dirty="0"/>
              <a:t>aggregation, and associations </a:t>
            </a:r>
          </a:p>
          <a:p>
            <a:pPr>
              <a:lnSpc>
                <a:spcPct val="100000"/>
              </a:lnSpc>
            </a:pPr>
            <a:r>
              <a:rPr lang="en-US" dirty="0"/>
              <a:t>Pros: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Easy to understand &amp; Promotes reuse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Easy to test &amp; debug &amp; Highly cohesive </a:t>
            </a:r>
          </a:p>
          <a:p>
            <a:pPr>
              <a:lnSpc>
                <a:spcPct val="100000"/>
              </a:lnSpc>
            </a:pPr>
            <a:r>
              <a:rPr lang="en-US" dirty="0"/>
              <a:t>Cons: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Inheritance hard to get right &amp; Useful only if you do not have a Lead Developer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Many unanticipated communications &amp; Too detailed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Object-Oriented Pattern </a:t>
            </a:r>
            <a:r>
              <a:rPr lang="bg-BG" dirty="0"/>
              <a:t>- </a:t>
            </a:r>
            <a:r>
              <a:rPr lang="en-US" dirty="0"/>
              <a:t>Structural</a:t>
            </a:r>
            <a:r>
              <a:rPr lang="bg-BG" dirty="0"/>
              <a:t> 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29D5C6-66B8-4CFC-8F89-617BF376C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511" y="1712549"/>
            <a:ext cx="4152900" cy="2619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637438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What are the tasks of the Handler service?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Polls messages from a queue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Validates messages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Parses messages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Stores messages in data store</a:t>
            </a:r>
          </a:p>
          <a:p>
            <a:pPr>
              <a:lnSpc>
                <a:spcPct val="100000"/>
              </a:lnSpc>
            </a:pPr>
            <a:r>
              <a:rPr lang="en-US" dirty="0"/>
              <a:t>What is the application type?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HTTP and UI are required</a:t>
            </a:r>
          </a:p>
          <a:p>
            <a:pPr>
              <a:lnSpc>
                <a:spcPct val="100000"/>
              </a:lnSpc>
            </a:pPr>
            <a:r>
              <a:rPr lang="en-US" dirty="0"/>
              <a:t>A good choice is a service application</a:t>
            </a:r>
          </a:p>
          <a:p>
            <a:pPr>
              <a:lnSpc>
                <a:spcPct val="100000"/>
              </a:lnSpc>
            </a:pPr>
            <a:r>
              <a:rPr lang="en-US" dirty="0"/>
              <a:t>There are no special requirements so we can use the same technologies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.NET Core and SQL Server in our 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Designing the Handler service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5177060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Let us design the service layers</a:t>
            </a:r>
          </a:p>
          <a:p>
            <a:pPr>
              <a:lnSpc>
                <a:spcPct val="100000"/>
              </a:lnSpc>
            </a:pPr>
            <a:r>
              <a:rPr lang="en-US" dirty="0"/>
              <a:t>As with the Logging service, we do not need a </a:t>
            </a:r>
            <a:br>
              <a:rPr lang="en-US" dirty="0"/>
            </a:br>
            <a:r>
              <a:rPr lang="en-US" dirty="0"/>
              <a:t>service interface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So, our first layer will be named Polling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Because it polls data from the queue</a:t>
            </a:r>
          </a:p>
          <a:p>
            <a:pPr>
              <a:lnSpc>
                <a:spcPct val="100000"/>
              </a:lnSpc>
            </a:pPr>
            <a:r>
              <a:rPr lang="en-US" dirty="0"/>
              <a:t>For the Business Logic layer, we can add a plugin</a:t>
            </a:r>
            <a:br>
              <a:rPr lang="en-US" dirty="0"/>
            </a:br>
            <a:r>
              <a:rPr lang="en-US" dirty="0"/>
              <a:t>mechanism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 easily add validation and parsing logic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new devices with new formats are added in the future</a:t>
            </a:r>
          </a:p>
          <a:p>
            <a:pPr>
              <a:lnSpc>
                <a:spcPct val="100000"/>
              </a:lnSpc>
            </a:pPr>
            <a:r>
              <a:rPr lang="en-US" dirty="0"/>
              <a:t>Of course, we need a cross-cutting concern - logging	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Designing the Handler service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E3517A-4462-4B09-8265-98770FE3C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5091" y="1712549"/>
            <a:ext cx="2642320" cy="23533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170933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What are the tasks of the Info Provider service?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Allows end-users to query the data store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service is responsible only for data retrieval (it does not display the data)</a:t>
            </a:r>
          </a:p>
          <a:p>
            <a:pPr>
              <a:lnSpc>
                <a:spcPct val="100000"/>
              </a:lnSpc>
            </a:pPr>
            <a:r>
              <a:rPr lang="en-US" dirty="0"/>
              <a:t>The application type is easy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web application with REST API</a:t>
            </a:r>
          </a:p>
          <a:p>
            <a:pPr>
              <a:lnSpc>
                <a:spcPct val="100000"/>
              </a:lnSpc>
            </a:pPr>
            <a:r>
              <a:rPr lang="en-US" dirty="0"/>
              <a:t>There are no special requirements so we can use the same technologies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.NET Core in our 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Designing the Info provider service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554154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Let us design the service layers</a:t>
            </a:r>
          </a:p>
          <a:p>
            <a:pPr>
              <a:lnSpc>
                <a:spcPct val="100000"/>
              </a:lnSpc>
            </a:pPr>
            <a:r>
              <a:rPr lang="en-US" dirty="0"/>
              <a:t>Does the classical 3-tier architecture fit?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UI/Service interface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Business logic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 access</a:t>
            </a:r>
          </a:p>
          <a:p>
            <a:pPr>
              <a:lnSpc>
                <a:spcPct val="100000"/>
              </a:lnSpc>
            </a:pPr>
            <a:r>
              <a:rPr lang="en-US" dirty="0"/>
              <a:t>Yes, it fits perfectly, just add logging!</a:t>
            </a:r>
          </a:p>
          <a:p>
            <a:pPr>
              <a:lnSpc>
                <a:spcPct val="100000"/>
              </a:lnSpc>
            </a:pPr>
            <a:r>
              <a:rPr lang="en-US" dirty="0"/>
              <a:t>But that is not all, we need to design the API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did not do it in the Receiver service, because the method</a:t>
            </a:r>
            <a:br>
              <a:rPr lang="en-US" dirty="0"/>
            </a:br>
            <a:r>
              <a:rPr lang="en-US" dirty="0"/>
              <a:t>was dictated by the devices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Designing the Info provider service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36386A-53B3-4E6B-B928-0F07D7963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230" y="1712550"/>
            <a:ext cx="2875181" cy="25573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445432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After discussing with the client, the end-users need the following: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Current status of their entire house and for specific devices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Past events for their entire house and for specific devices </a:t>
            </a:r>
          </a:p>
          <a:p>
            <a:pPr>
              <a:lnSpc>
                <a:spcPct val="100000"/>
              </a:lnSpc>
            </a:pPr>
            <a:r>
              <a:rPr lang="en-US" dirty="0"/>
              <a:t>Required functionality: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Get all the updates for a specific house’s devices for a given time range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Get the updates for a specific device for a given time range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Get the current status of all the devices in a specific house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Get the current status of a specific device</a:t>
            </a:r>
          </a:p>
          <a:p>
            <a:pPr>
              <a:lnSpc>
                <a:spcPct val="100000"/>
              </a:lnSpc>
            </a:pPr>
            <a:r>
              <a:rPr lang="en-US" dirty="0"/>
              <a:t>The three main factors for our API are: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Path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Status code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Designing the Info provider service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091187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sample functionality will be: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Get all the </a:t>
            </a:r>
            <a:r>
              <a:rPr lang="en-US" b="1" dirty="0"/>
              <a:t>updates</a:t>
            </a:r>
            <a:r>
              <a:rPr lang="en-US" dirty="0"/>
              <a:t> for a specific </a:t>
            </a:r>
            <a:r>
              <a:rPr lang="en-US" b="1" dirty="0"/>
              <a:t>house</a:t>
            </a:r>
            <a:r>
              <a:rPr lang="en-US" dirty="0"/>
              <a:t>’s devices for a given </a:t>
            </a:r>
            <a:r>
              <a:rPr lang="en-US" b="1" dirty="0"/>
              <a:t>time range</a:t>
            </a:r>
          </a:p>
          <a:p>
            <a:pPr lvl="1">
              <a:lnSpc>
                <a:spcPct val="100000"/>
              </a:lnSpc>
            </a:pPr>
            <a:endParaRPr lang="en-US" b="1" dirty="0"/>
          </a:p>
          <a:p>
            <a:pPr lvl="1">
              <a:lnSpc>
                <a:spcPct val="100000"/>
              </a:lnSpc>
            </a:pPr>
            <a:endParaRPr lang="en-US" b="1" dirty="0"/>
          </a:p>
          <a:p>
            <a:pPr lvl="1">
              <a:lnSpc>
                <a:spcPct val="100000"/>
              </a:lnSpc>
            </a:pPr>
            <a:r>
              <a:rPr lang="en-US" dirty="0"/>
              <a:t>The time range is not part of the path because it is not an entity</a:t>
            </a:r>
          </a:p>
          <a:p>
            <a:pPr>
              <a:lnSpc>
                <a:spcPct val="100000"/>
              </a:lnSpc>
            </a:pPr>
            <a:r>
              <a:rPr lang="en-US" dirty="0"/>
              <a:t>The status codes should be: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200 OK, if the data is successfully returned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404 Not Found, if the </a:t>
            </a:r>
            <a:r>
              <a:rPr lang="en-US" i="1" dirty="0"/>
              <a:t>"</a:t>
            </a:r>
            <a:r>
              <a:rPr lang="en-US" i="1" dirty="0" err="1"/>
              <a:t>houseId</a:t>
            </a:r>
            <a:r>
              <a:rPr lang="en-US" i="1" dirty="0"/>
              <a:t>" </a:t>
            </a:r>
            <a:r>
              <a:rPr lang="en-US" dirty="0"/>
              <a:t>could not be found</a:t>
            </a:r>
          </a:p>
          <a:p>
            <a:pPr>
              <a:lnSpc>
                <a:spcPct val="100000"/>
              </a:lnSpc>
            </a:pPr>
            <a:r>
              <a:rPr lang="en-US" dirty="0"/>
              <a:t>The response content should contain all the necessary </a:t>
            </a:r>
            <a:br>
              <a:rPr lang="en-US" dirty="0"/>
            </a:br>
            <a:r>
              <a:rPr lang="en-US" dirty="0"/>
              <a:t>information for the clients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Designing the Info provider service</a:t>
            </a:r>
            <a:endParaRPr lang="pt-B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E0EB7F7-5F53-4AA2-93AD-4FD6B3520D70}"/>
              </a:ext>
            </a:extLst>
          </p:cNvPr>
          <p:cNvSpPr>
            <a:spLocks noGrp="1"/>
          </p:cNvSpPr>
          <p:nvPr/>
        </p:nvSpPr>
        <p:spPr>
          <a:xfrm>
            <a:off x="1141413" y="2685184"/>
            <a:ext cx="9235394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1" dirty="0"/>
              <a:t>GET /</a:t>
            </a:r>
            <a:r>
              <a:rPr lang="en-US" sz="1800" b="0" i="1" dirty="0" err="1"/>
              <a:t>api</a:t>
            </a:r>
            <a:r>
              <a:rPr lang="en-US" sz="1800" b="0" i="1" dirty="0"/>
              <a:t>/</a:t>
            </a:r>
            <a:r>
              <a:rPr lang="en-US" sz="1800" i="1" dirty="0"/>
              <a:t>house</a:t>
            </a:r>
            <a:r>
              <a:rPr lang="en-US" sz="1800" b="0" i="1" dirty="0"/>
              <a:t>/</a:t>
            </a:r>
            <a:r>
              <a:rPr lang="en-US" sz="1800" b="0" i="1" dirty="0" err="1"/>
              <a:t>houseId</a:t>
            </a:r>
            <a:r>
              <a:rPr lang="en-US" sz="1800" b="0" i="1" dirty="0"/>
              <a:t>/</a:t>
            </a:r>
            <a:r>
              <a:rPr lang="en-US" sz="1800" i="1" dirty="0"/>
              <a:t>devices</a:t>
            </a:r>
            <a:r>
              <a:rPr lang="en-US" sz="1800" b="0" i="1" dirty="0"/>
              <a:t>/</a:t>
            </a:r>
            <a:r>
              <a:rPr lang="en-US" sz="1800" i="1" dirty="0" err="1"/>
              <a:t>updates</a:t>
            </a:r>
            <a:r>
              <a:rPr lang="en-US" sz="1800" b="0" i="1" dirty="0" err="1"/>
              <a:t>?from</a:t>
            </a:r>
            <a:r>
              <a:rPr lang="en-US" sz="1800" b="0" i="1" dirty="0"/>
              <a:t>=</a:t>
            </a:r>
            <a:r>
              <a:rPr lang="en-US" sz="1800" b="0" i="1" dirty="0" err="1"/>
              <a:t>from&amp;to</a:t>
            </a:r>
            <a:r>
              <a:rPr lang="en-US" sz="1800" b="0" i="1" dirty="0"/>
              <a:t>=to</a:t>
            </a:r>
            <a:endParaRPr lang="en-GB" sz="1800" b="0" i="1" dirty="0"/>
          </a:p>
        </p:txBody>
      </p:sp>
    </p:spTree>
    <p:extLst>
      <p:ext uri="{BB962C8B-B14F-4D97-AF65-F5344CB8AC3E}">
        <p14:creationId xmlns:p14="http://schemas.microsoft.com/office/powerpoint/2010/main" val="388136476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Designing the Info provider service</a:t>
            </a:r>
            <a:endParaRPr lang="pt-B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6D1C5D-D60F-44FC-A084-88E22EF68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128" y="2097088"/>
            <a:ext cx="9666568" cy="40491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04732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We need to write an architecture document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Background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Requirements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Overall architecture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Module drill down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Executive summary</a:t>
            </a:r>
          </a:p>
          <a:p>
            <a:pPr>
              <a:lnSpc>
                <a:spcPct val="100000"/>
              </a:lnSpc>
            </a:pPr>
            <a:r>
              <a:rPr lang="en-US" dirty="0"/>
              <a:t>There is one provided in this workshop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Contains everything we discussed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may use it as a template, if you like</a:t>
            </a:r>
          </a:p>
          <a:p>
            <a:pPr>
              <a:lnSpc>
                <a:spcPct val="100000"/>
              </a:lnSpc>
            </a:pPr>
            <a:r>
              <a:rPr lang="en-US" dirty="0"/>
              <a:t>We are done with this project! Great job!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Writing the architecture document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3794874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what’s next?</a:t>
            </a:r>
          </a:p>
        </p:txBody>
      </p:sp>
    </p:spTree>
    <p:extLst>
      <p:ext uri="{BB962C8B-B14F-4D97-AF65-F5344CB8AC3E}">
        <p14:creationId xmlns:p14="http://schemas.microsoft.com/office/powerpoint/2010/main" val="174572459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microservices pattern is quite popular today</a:t>
            </a:r>
          </a:p>
          <a:p>
            <a:pPr>
              <a:lnSpc>
                <a:spcPct val="100000"/>
              </a:lnSpc>
            </a:pPr>
            <a:r>
              <a:rPr lang="en-US" dirty="0"/>
              <a:t>Basically, microservices mean logically distributed data</a:t>
            </a:r>
          </a:p>
          <a:p>
            <a:pPr>
              <a:lnSpc>
                <a:spcPct val="100000"/>
              </a:lnSpc>
            </a:pPr>
            <a:r>
              <a:rPr lang="en-US" dirty="0"/>
              <a:t>It comes with a lot of challenges and technical difficulties</a:t>
            </a:r>
          </a:p>
          <a:p>
            <a:pPr>
              <a:lnSpc>
                <a:spcPct val="100000"/>
              </a:lnSpc>
            </a:pPr>
            <a:r>
              <a:rPr lang="en-US" dirty="0"/>
              <a:t>It is a huge trend but do not board that train in a hurry</a:t>
            </a:r>
          </a:p>
          <a:p>
            <a:pPr>
              <a:lnSpc>
                <a:spcPct val="100000"/>
              </a:lnSpc>
            </a:pPr>
            <a:r>
              <a:rPr lang="en-US" dirty="0"/>
              <a:t>The big companies use microservices because they need them</a:t>
            </a:r>
          </a:p>
          <a:p>
            <a:pPr>
              <a:lnSpc>
                <a:spcPct val="100000"/>
              </a:lnSpc>
            </a:pPr>
            <a:r>
              <a:rPr lang="en-US" dirty="0"/>
              <a:t>Consider various other solutions first</a:t>
            </a:r>
          </a:p>
          <a:p>
            <a:pPr>
              <a:lnSpc>
                <a:spcPct val="100000"/>
              </a:lnSpc>
            </a:pPr>
            <a:r>
              <a:rPr lang="en-US" dirty="0"/>
              <a:t>And the best approach is to start with a domain-driven designed</a:t>
            </a:r>
            <a:br>
              <a:rPr lang="en-US" dirty="0"/>
            </a:br>
            <a:r>
              <a:rPr lang="en-US" dirty="0"/>
              <a:t>solution and extract microservices later when you need them</a:t>
            </a:r>
          </a:p>
          <a:p>
            <a:pPr>
              <a:lnSpc>
                <a:spcPct val="100000"/>
              </a:lnSpc>
            </a:pPr>
            <a:r>
              <a:rPr lang="en-US" dirty="0"/>
              <a:t>There is a bonus video in this workshop about microservices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Microservices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194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Discrete business services </a:t>
            </a:r>
          </a:p>
          <a:p>
            <a:pPr>
              <a:lnSpc>
                <a:spcPct val="100000"/>
              </a:lnSpc>
            </a:pPr>
            <a:r>
              <a:rPr lang="en-US" dirty="0"/>
              <a:t>Use network to communicate </a:t>
            </a:r>
          </a:p>
          <a:p>
            <a:pPr>
              <a:lnSpc>
                <a:spcPct val="100000"/>
              </a:lnSpc>
            </a:pPr>
            <a:r>
              <a:rPr lang="en-US" dirty="0"/>
              <a:t>HTTP, XML, SOAP, Binary… </a:t>
            </a:r>
          </a:p>
          <a:p>
            <a:pPr>
              <a:lnSpc>
                <a:spcPct val="100000"/>
              </a:lnSpc>
            </a:pPr>
            <a:r>
              <a:rPr lang="en-US" dirty="0"/>
              <a:t>Pros: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Business domain alignment &amp; High abstraction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Discoverable, resilient, Allows 3rd party libraries &amp; Cross-platform </a:t>
            </a:r>
          </a:p>
          <a:p>
            <a:pPr>
              <a:lnSpc>
                <a:spcPct val="100000"/>
              </a:lnSpc>
            </a:pPr>
            <a:r>
              <a:rPr lang="en-US" dirty="0"/>
              <a:t>Cons: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Clients must handle slow, offline network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Coarse interfaces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May harm performance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Security issues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Service-Oriented Pattern </a:t>
            </a:r>
            <a:r>
              <a:rPr lang="bg-BG" dirty="0"/>
              <a:t>- </a:t>
            </a:r>
            <a:r>
              <a:rPr lang="en-US" dirty="0"/>
              <a:t>Service</a:t>
            </a:r>
            <a:r>
              <a:rPr lang="bg-BG" dirty="0"/>
              <a:t> 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D5B90C-EFAE-48E1-8C2C-3F7700BA7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561" y="1712549"/>
            <a:ext cx="4133850" cy="2095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9705282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 monolithic architecture: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single exception may crash the whole process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Updates impact all the components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Limited to one dev platform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Unoptimized compute resources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With microservices: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service runs in its own process and does not impact</a:t>
            </a:r>
            <a:br>
              <a:rPr lang="en-US" dirty="0"/>
            </a:br>
            <a:r>
              <a:rPr lang="en-US" dirty="0"/>
              <a:t>other services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service can be updated separately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service can be implemented using different </a:t>
            </a:r>
            <a:br>
              <a:rPr lang="en-US" dirty="0"/>
            </a:br>
            <a:r>
              <a:rPr lang="en-US" dirty="0"/>
              <a:t>platform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service can be optimized separately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Microservices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36DF42-0ADB-4B1E-A25A-CFFAE7568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041" y="1712549"/>
            <a:ext cx="3417370" cy="41336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439630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Additional complexity: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Complex monitoring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Complex architecture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Complex testing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Complex deployment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Complex data consistency </a:t>
            </a:r>
          </a:p>
          <a:p>
            <a:pPr>
              <a:lnSpc>
                <a:spcPct val="100000"/>
              </a:lnSpc>
            </a:pPr>
            <a:r>
              <a:rPr lang="en-US" dirty="0"/>
              <a:t>You need eventual consistency</a:t>
            </a:r>
            <a:br>
              <a:rPr lang="en-US" dirty="0"/>
            </a:br>
            <a:r>
              <a:rPr lang="en-US" dirty="0"/>
              <a:t>patterns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Like the Outbox pattern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There is a bonus video about it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Microservices</a:t>
            </a:r>
            <a:endParaRPr lang="pt-BR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2B2E596-1049-44BC-91A0-B19C666D6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487" y="1712549"/>
            <a:ext cx="5348924" cy="325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19673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Instead of updating entities, you save the update event and what was changed </a:t>
            </a:r>
          </a:p>
          <a:p>
            <a:pPr>
              <a:lnSpc>
                <a:spcPct val="100000"/>
              </a:lnSpc>
            </a:pPr>
            <a:r>
              <a:rPr lang="en-US" dirty="0"/>
              <a:t>Pros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Tracing – you can track everything quite easily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 Model – super simple, no complex entities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Performance – changing state is add a small record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Reporting – a lot of business reports require data history </a:t>
            </a:r>
          </a:p>
          <a:p>
            <a:pPr>
              <a:lnSpc>
                <a:spcPct val="100000"/>
              </a:lnSpc>
            </a:pPr>
            <a:r>
              <a:rPr lang="en-US" dirty="0"/>
              <a:t>Cons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unified view of entities – it takes time to build some visualizations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Storage – a lot of storage is required for all the data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Event sourcing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6646036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Mostly implemented where data history matters </a:t>
            </a:r>
          </a:p>
          <a:p>
            <a:pPr>
              <a:lnSpc>
                <a:spcPct val="100000"/>
              </a:lnSpc>
            </a:pPr>
            <a:r>
              <a:rPr lang="en-US" dirty="0"/>
              <a:t>Think about your bank account statement – you see events, not entities</a:t>
            </a:r>
          </a:p>
          <a:p>
            <a:pPr>
              <a:lnSpc>
                <a:spcPct val="100000"/>
              </a:lnSpc>
            </a:pPr>
            <a:r>
              <a:rPr lang="en-US" dirty="0"/>
              <a:t>Learn more about event sourcing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https://martinfowler.com/eaaDev/EventSourcing.html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Event sourcing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81FF55-68C8-4162-9ABA-76B8844B6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979" y="1782891"/>
            <a:ext cx="6348866" cy="26587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3438639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Stands for Command Query </a:t>
            </a:r>
            <a:br>
              <a:rPr lang="en-US" dirty="0"/>
            </a:br>
            <a:r>
              <a:rPr lang="en-US" dirty="0"/>
              <a:t>Responsibility Segregation</a:t>
            </a:r>
          </a:p>
          <a:p>
            <a:pPr>
              <a:lnSpc>
                <a:spcPct val="100000"/>
              </a:lnSpc>
            </a:pPr>
            <a:r>
              <a:rPr lang="en-US" dirty="0"/>
              <a:t>It means that we write data to </a:t>
            </a:r>
            <a:br>
              <a:rPr lang="en-US" dirty="0"/>
            </a:br>
            <a:r>
              <a:rPr lang="en-US" dirty="0"/>
              <a:t>one database</a:t>
            </a:r>
          </a:p>
          <a:p>
            <a:pPr>
              <a:lnSpc>
                <a:spcPct val="100000"/>
              </a:lnSpc>
            </a:pPr>
            <a:r>
              <a:rPr lang="en-US" dirty="0"/>
              <a:t>We read data from another</a:t>
            </a:r>
          </a:p>
          <a:p>
            <a:pPr>
              <a:lnSpc>
                <a:spcPct val="100000"/>
              </a:lnSpc>
            </a:pPr>
            <a:r>
              <a:rPr lang="en-US" dirty="0"/>
              <a:t>And there is a process to synchronize </a:t>
            </a:r>
            <a:br>
              <a:rPr lang="en-US" dirty="0"/>
            </a:br>
            <a:r>
              <a:rPr lang="en-US" dirty="0"/>
              <a:t>the two databases</a:t>
            </a:r>
          </a:p>
          <a:p>
            <a:pPr>
              <a:lnSpc>
                <a:spcPct val="100000"/>
              </a:lnSpc>
            </a:pPr>
            <a:r>
              <a:rPr lang="en-US" dirty="0"/>
              <a:t>Sounds strange at first, but it complements very well the </a:t>
            </a:r>
            <a:br>
              <a:rPr lang="en-US" dirty="0"/>
            </a:br>
            <a:r>
              <a:rPr lang="en-US" dirty="0"/>
              <a:t>Event Sourcing pattern</a:t>
            </a:r>
          </a:p>
          <a:p>
            <a:pPr>
              <a:lnSpc>
                <a:spcPct val="100000"/>
              </a:lnSpc>
            </a:pPr>
            <a:r>
              <a:rPr lang="en-US" dirty="0"/>
              <a:t>Useful with high frequency updates that require near </a:t>
            </a:r>
            <a:br>
              <a:rPr lang="en-US" dirty="0"/>
            </a:br>
            <a:r>
              <a:rPr lang="en-US" dirty="0"/>
              <a:t>real-time query capabilities for the price of complexity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CQRS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3DFFB8-894F-4BB9-B18D-406A0993E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275" y="1712549"/>
            <a:ext cx="4709136" cy="23286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5359350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Another great pattern is using containers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Docker is the most popular approach</a:t>
            </a:r>
          </a:p>
          <a:p>
            <a:pPr>
              <a:lnSpc>
                <a:spcPct val="100000"/>
              </a:lnSpc>
            </a:pPr>
            <a:r>
              <a:rPr lang="en-US" dirty="0"/>
              <a:t>You wrap your application in a read-only image</a:t>
            </a:r>
          </a:p>
          <a:p>
            <a:pPr>
              <a:lnSpc>
                <a:spcPct val="100000"/>
              </a:lnSpc>
            </a:pPr>
            <a:r>
              <a:rPr lang="en-US" dirty="0"/>
              <a:t>It gives you environment consistency and easier deployment</a:t>
            </a:r>
          </a:p>
          <a:p>
            <a:pPr>
              <a:lnSpc>
                <a:spcPct val="100000"/>
              </a:lnSpc>
            </a:pPr>
            <a:r>
              <a:rPr lang="en-US" dirty="0"/>
              <a:t>Containers often need orchestration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Docker Swarm or Kubernetes are great tools </a:t>
            </a:r>
          </a:p>
          <a:p>
            <a:pPr>
              <a:lnSpc>
                <a:spcPct val="100000"/>
              </a:lnSpc>
            </a:pPr>
            <a:r>
              <a:rPr lang="en-US" dirty="0"/>
              <a:t>There is </a:t>
            </a:r>
            <a:r>
              <a:rPr lang="en-US"/>
              <a:t>a video </a:t>
            </a:r>
            <a:r>
              <a:rPr lang="en-US" dirty="0"/>
              <a:t>lecture about Docker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Containers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9426071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Emerged with the clouds</a:t>
            </a:r>
          </a:p>
          <a:p>
            <a:pPr>
              <a:lnSpc>
                <a:spcPct val="100000"/>
              </a:lnSpc>
            </a:pPr>
            <a:r>
              <a:rPr lang="en-US" dirty="0"/>
              <a:t>You may exclude the back-end development </a:t>
            </a:r>
          </a:p>
          <a:p>
            <a:pPr>
              <a:lnSpc>
                <a:spcPct val="100000"/>
              </a:lnSpc>
            </a:pPr>
            <a:r>
              <a:rPr lang="en-US" dirty="0"/>
              <a:t>And rely on deployed functions in the cloud</a:t>
            </a:r>
          </a:p>
          <a:p>
            <a:pPr>
              <a:lnSpc>
                <a:spcPct val="100000"/>
              </a:lnSpc>
            </a:pPr>
            <a:r>
              <a:rPr lang="en-US" dirty="0"/>
              <a:t>Allows easier scaling and implementation without an architecture</a:t>
            </a:r>
          </a:p>
          <a:p>
            <a:pPr>
              <a:lnSpc>
                <a:spcPct val="100000"/>
              </a:lnSpc>
            </a:pPr>
            <a:r>
              <a:rPr lang="en-US" dirty="0"/>
              <a:t>It is more difficult to debug</a:t>
            </a:r>
          </a:p>
          <a:p>
            <a:pPr>
              <a:lnSpc>
                <a:spcPct val="100000"/>
              </a:lnSpc>
            </a:pPr>
            <a:r>
              <a:rPr lang="en-US" dirty="0"/>
              <a:t>Azure Functions and AWS Lambda are great providers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Serverless computing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8035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Services calling services </a:t>
            </a:r>
          </a:p>
          <a:p>
            <a:pPr>
              <a:lnSpc>
                <a:spcPct val="100000"/>
              </a:lnSpc>
            </a:pPr>
            <a:r>
              <a:rPr lang="en-US" dirty="0"/>
              <a:t>Can use fast private network and RPC</a:t>
            </a:r>
          </a:p>
          <a:p>
            <a:pPr>
              <a:lnSpc>
                <a:spcPct val="100000"/>
              </a:lnSpc>
            </a:pPr>
            <a:r>
              <a:rPr lang="en-US" dirty="0"/>
              <a:t>Deployed on multiple servers </a:t>
            </a:r>
          </a:p>
          <a:p>
            <a:pPr>
              <a:lnSpc>
                <a:spcPct val="100000"/>
              </a:lnSpc>
            </a:pPr>
            <a:r>
              <a:rPr lang="en-US" dirty="0"/>
              <a:t>Pros: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Modular &amp; Reduced abstraction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Discoverable, resilient &amp; Less coarse interfaces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use fast network</a:t>
            </a:r>
          </a:p>
          <a:p>
            <a:pPr>
              <a:lnSpc>
                <a:spcPct val="100000"/>
              </a:lnSpc>
            </a:pPr>
            <a:r>
              <a:rPr lang="en-US" dirty="0"/>
              <a:t>Cons: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Must cope with slow, offline network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More unanticipated communications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Hard to do transactions &amp; Hard to test, debug, deploy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Microservice Pattern </a:t>
            </a:r>
            <a:r>
              <a:rPr lang="bg-BG" dirty="0"/>
              <a:t>- </a:t>
            </a:r>
            <a:r>
              <a:rPr lang="en-US" dirty="0"/>
              <a:t>Service</a:t>
            </a:r>
            <a:r>
              <a:rPr lang="bg-BG" dirty="0"/>
              <a:t> 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08EAAC-CFF4-434D-B755-871AF859A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404" y="1712549"/>
            <a:ext cx="3746007" cy="33473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7351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Services connected to shared data bus </a:t>
            </a:r>
          </a:p>
          <a:p>
            <a:pPr>
              <a:lnSpc>
                <a:spcPct val="100000"/>
              </a:lnSpc>
            </a:pPr>
            <a:r>
              <a:rPr lang="en-US" dirty="0"/>
              <a:t>Uses messages for communication </a:t>
            </a:r>
          </a:p>
          <a:p>
            <a:pPr>
              <a:lnSpc>
                <a:spcPct val="100000"/>
              </a:lnSpc>
            </a:pPr>
            <a:r>
              <a:rPr lang="en-US" dirty="0"/>
              <a:t>Supports discovery, failover </a:t>
            </a:r>
          </a:p>
          <a:p>
            <a:pPr>
              <a:lnSpc>
                <a:spcPct val="100000"/>
              </a:lnSpc>
            </a:pPr>
            <a:r>
              <a:rPr lang="en-US" dirty="0"/>
              <a:t>Pros: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Easy to extend &amp; Simple communication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Very flexible &amp; Easy to scale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Easy discovery, failover </a:t>
            </a:r>
          </a:p>
          <a:p>
            <a:pPr>
              <a:lnSpc>
                <a:spcPct val="100000"/>
              </a:lnSpc>
            </a:pPr>
            <a:r>
              <a:rPr lang="en-US" dirty="0"/>
              <a:t>Cons: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Bus = single point of failure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Coarse communications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be slow &amp; Hard to test, debug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Message Bus Pattern </a:t>
            </a:r>
            <a:r>
              <a:rPr lang="bg-BG" dirty="0"/>
              <a:t>- </a:t>
            </a:r>
            <a:r>
              <a:rPr lang="en-US" dirty="0"/>
              <a:t>Service</a:t>
            </a:r>
            <a:r>
              <a:rPr lang="bg-BG" dirty="0"/>
              <a:t> 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3006CF-BF47-4F4F-9BE6-FDF4A83E5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855" y="1712549"/>
            <a:ext cx="3667556" cy="32723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0963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software architecture is just a mixture of patterns</a:t>
            </a:r>
          </a:p>
          <a:p>
            <a:pPr>
              <a:lnSpc>
                <a:spcPct val="100000"/>
              </a:lnSpc>
            </a:pPr>
            <a:r>
              <a:rPr lang="en-US" dirty="0"/>
              <a:t>You can safely nest architectural design pattern inside of each other</a:t>
            </a:r>
          </a:p>
          <a:p>
            <a:pPr>
              <a:lnSpc>
                <a:spcPct val="100000"/>
              </a:lnSpc>
            </a:pPr>
            <a:r>
              <a:rPr lang="en-US" dirty="0"/>
              <a:t>For example: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Microservices with components inside them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Microservices with a layered pattern inside them</a:t>
            </a:r>
          </a:p>
          <a:p>
            <a:pPr>
              <a:lnSpc>
                <a:spcPct val="100000"/>
              </a:lnSpc>
            </a:pPr>
            <a:r>
              <a:rPr lang="en-US" dirty="0"/>
              <a:t>Create your own hybrid patterns and use them in your design</a:t>
            </a:r>
          </a:p>
          <a:p>
            <a:pPr>
              <a:lnSpc>
                <a:spcPct val="100000"/>
              </a:lnSpc>
            </a:pPr>
            <a:r>
              <a:rPr lang="en-US" dirty="0"/>
              <a:t>If the pattern works for you, implement it!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Mixing of patterns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8189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We already chosen an application type and the technology stack</a:t>
            </a:r>
          </a:p>
          <a:p>
            <a:pPr>
              <a:lnSpc>
                <a:spcPct val="100000"/>
              </a:lnSpc>
            </a:pPr>
            <a:r>
              <a:rPr lang="en-US" dirty="0"/>
              <a:t>We need to pick architectural pattern and draw a diagram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1a. Choose an architectural design pattern. A great place to start is the layered pattern.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1b. Create a diagram with presentation, service, business, data and systemwide layers.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1c. Choose a pattern for the presentation layer. MVC? MVVM? Components?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2a. Consider authentication, caching, communication, configuration, logging, exceptions and validation.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2b. Consider all third-party tools to help you with these cross-cutting concerns.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3a. This is our first baseline architecture. Think about the components in the layers.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3b. Create diagrams for each layer and describe their public interfaces.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3c. Make sure you keep it simple at this stage. You can go into more detail in later cycles.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4. Design the business domain entities. Create a class diagram and define their public properties.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Questions for the learning system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8993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Choosing the right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006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Good starting point </a:t>
            </a:r>
          </a:p>
          <a:p>
            <a:pPr>
              <a:lnSpc>
                <a:spcPct val="100000"/>
              </a:lnSpc>
            </a:pPr>
            <a:r>
              <a:rPr lang="en-US" dirty="0"/>
              <a:t>Create 3 layers: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UI / Presentation – visualization concerns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Business – business logic and domain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 – data access layer</a:t>
            </a:r>
          </a:p>
          <a:p>
            <a:pPr>
              <a:lnSpc>
                <a:spcPct val="100000"/>
              </a:lnSpc>
            </a:pPr>
            <a:r>
              <a:rPr lang="en-US" dirty="0"/>
              <a:t>If you expect a long-term project, you may choose </a:t>
            </a:r>
            <a:br>
              <a:rPr lang="en-US" dirty="0"/>
            </a:br>
            <a:r>
              <a:rPr lang="en-US" dirty="0"/>
              <a:t>Domain-Driven Design with Clean Architecture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Presentation – visualization concerns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Application – business logic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Infrastructure – infrastructure details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Domain – business entities</a:t>
            </a:r>
          </a:p>
          <a:p>
            <a:pPr>
              <a:lnSpc>
                <a:spcPct val="100000"/>
              </a:lnSpc>
            </a:pPr>
            <a:r>
              <a:rPr lang="en-US" dirty="0"/>
              <a:t>Add a Service layer if you plan to expose an API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The Layered Pattern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29349C-956A-46D3-8365-594F92727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035" y="1712549"/>
            <a:ext cx="3158376" cy="29663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8662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Here are our business requirements from the Functional Analyst: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Learning system</a:t>
            </a:r>
            <a:endParaRPr lang="pt-B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6D283-C9E2-4966-A886-ECD742AE20D7}"/>
              </a:ext>
            </a:extLst>
          </p:cNvPr>
          <p:cNvSpPr>
            <a:spLocks noGrp="1"/>
          </p:cNvSpPr>
          <p:nvPr/>
        </p:nvSpPr>
        <p:spPr>
          <a:xfrm>
            <a:off x="1247548" y="2354014"/>
            <a:ext cx="9235394" cy="39729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1" dirty="0"/>
              <a:t>A </a:t>
            </a:r>
            <a:r>
              <a:rPr lang="en-US" sz="1800" i="1" dirty="0"/>
              <a:t>student</a:t>
            </a:r>
            <a:r>
              <a:rPr lang="en-US" sz="1800" b="0" i="1" dirty="0"/>
              <a:t> visits the solution and </a:t>
            </a:r>
            <a:r>
              <a:rPr lang="en-US" sz="1800" i="1" dirty="0"/>
              <a:t>logs in</a:t>
            </a:r>
            <a:r>
              <a:rPr lang="en-US" sz="1800" b="0" i="1" dirty="0"/>
              <a:t>. He or she is presented with a </a:t>
            </a:r>
            <a:r>
              <a:rPr lang="en-US" sz="1800" i="1" dirty="0"/>
              <a:t>list of courses</a:t>
            </a:r>
            <a:r>
              <a:rPr lang="en-US" sz="1800" b="0" i="1" dirty="0"/>
              <a:t>. When a student clicks a course, he or she is taken </a:t>
            </a:r>
            <a:br>
              <a:rPr lang="en-US" sz="1800" b="0" i="1" dirty="0"/>
            </a:br>
            <a:r>
              <a:rPr lang="en-US" sz="1800" b="0" i="1" dirty="0"/>
              <a:t>directly to the last visited lecture in that course. The lecture detail page has 3 panels and shows the </a:t>
            </a:r>
            <a:r>
              <a:rPr lang="en-US" sz="1800" i="1" dirty="0"/>
              <a:t>curriculum</a:t>
            </a:r>
            <a:r>
              <a:rPr lang="en-US" sz="1800" b="0" i="1" dirty="0"/>
              <a:t> on the left, the </a:t>
            </a:r>
            <a:r>
              <a:rPr lang="en-US" sz="1800" i="1" dirty="0"/>
              <a:t>lecture </a:t>
            </a:r>
            <a:br>
              <a:rPr lang="en-US" sz="1800" i="1" dirty="0"/>
            </a:br>
            <a:r>
              <a:rPr lang="en-US" sz="1800" i="1" dirty="0"/>
              <a:t>contents</a:t>
            </a:r>
            <a:r>
              <a:rPr lang="en-US" sz="1800" b="0" i="1" dirty="0"/>
              <a:t> in the middle, and a </a:t>
            </a:r>
            <a:r>
              <a:rPr lang="en-US" sz="1800" i="1" dirty="0"/>
              <a:t>Q &amp; A panel </a:t>
            </a:r>
            <a:r>
              <a:rPr lang="en-US" sz="1800" b="0" i="1" dirty="0"/>
              <a:t>on the right. The student can use the curriculum to navigate to different lectures and </a:t>
            </a:r>
            <a:r>
              <a:rPr lang="en-US" sz="1800" i="1" dirty="0"/>
              <a:t>submit </a:t>
            </a:r>
            <a:br>
              <a:rPr lang="en-US" sz="1800" i="1" dirty="0"/>
            </a:br>
            <a:r>
              <a:rPr lang="en-US" sz="1800" i="1" dirty="0"/>
              <a:t>questions </a:t>
            </a:r>
            <a:r>
              <a:rPr lang="en-US" sz="1800" b="0" i="1" dirty="0"/>
              <a:t>to the instructor in the Q &amp; A panel. </a:t>
            </a:r>
          </a:p>
          <a:p>
            <a:r>
              <a:rPr lang="en-US" sz="1800" b="0" i="1" dirty="0"/>
              <a:t>An </a:t>
            </a:r>
            <a:r>
              <a:rPr lang="en-US" sz="1800" i="1" dirty="0"/>
              <a:t>instructor</a:t>
            </a:r>
            <a:r>
              <a:rPr lang="en-US" sz="1800" b="0" i="1" dirty="0"/>
              <a:t> visits the solution and logs in. He or she is presented </a:t>
            </a:r>
            <a:br>
              <a:rPr lang="en-US" sz="1800" b="0" i="1" dirty="0"/>
            </a:br>
            <a:r>
              <a:rPr lang="en-US" sz="1800" b="0" i="1" dirty="0"/>
              <a:t>with a </a:t>
            </a:r>
            <a:r>
              <a:rPr lang="en-US" sz="1800" i="1" dirty="0"/>
              <a:t>list of courses</a:t>
            </a:r>
            <a:r>
              <a:rPr lang="en-US" sz="1800" b="0" i="1" dirty="0"/>
              <a:t>. When the instructor clicks on a course, he or </a:t>
            </a:r>
            <a:br>
              <a:rPr lang="en-US" sz="1800" b="0" i="1" dirty="0"/>
            </a:br>
            <a:r>
              <a:rPr lang="en-US" sz="1800" b="0" i="1" dirty="0"/>
              <a:t>she is taken directly to a </a:t>
            </a:r>
            <a:r>
              <a:rPr lang="en-US" sz="1800" i="1" dirty="0"/>
              <a:t>course management </a:t>
            </a:r>
            <a:r>
              <a:rPr lang="en-US" sz="1800" b="0" i="1" dirty="0"/>
              <a:t>page. The page shows all </a:t>
            </a:r>
            <a:br>
              <a:rPr lang="en-US" sz="1800" b="0" i="1" dirty="0"/>
            </a:br>
            <a:r>
              <a:rPr lang="en-US" sz="1800" i="1" dirty="0"/>
              <a:t>questions</a:t>
            </a:r>
            <a:r>
              <a:rPr lang="en-US" sz="1800" b="0" i="1" dirty="0"/>
              <a:t> in the course, with the unanswered questions highlighted. By clicking on a question, the instructor navigates to a new page where he or she can </a:t>
            </a:r>
            <a:r>
              <a:rPr lang="en-US" sz="1800" i="1" dirty="0"/>
              <a:t>answer the question</a:t>
            </a:r>
            <a:r>
              <a:rPr lang="en-US" sz="1800" b="0" i="1" dirty="0"/>
              <a:t>.</a:t>
            </a:r>
            <a:endParaRPr lang="en-GB" sz="1800" b="0" i="1" dirty="0"/>
          </a:p>
        </p:txBody>
      </p:sp>
    </p:spTree>
    <p:extLst>
      <p:ext uri="{BB962C8B-B14F-4D97-AF65-F5344CB8AC3E}">
        <p14:creationId xmlns:p14="http://schemas.microsoft.com/office/powerpoint/2010/main" val="3882162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Use Components for: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Containers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Reuse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3rd parties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Declarative rendering</a:t>
            </a:r>
          </a:p>
          <a:p>
            <a:pPr lvl="2">
              <a:lnSpc>
                <a:spcPct val="100000"/>
              </a:lnSpc>
            </a:pPr>
            <a:r>
              <a:rPr lang="en-GB" dirty="0"/>
              <a:t>Like WordPress – with widgets</a:t>
            </a:r>
          </a:p>
          <a:p>
            <a:pPr lvl="2">
              <a:lnSpc>
                <a:spcPct val="100000"/>
              </a:lnSpc>
            </a:pPr>
            <a:r>
              <a:rPr lang="en-GB" dirty="0"/>
              <a:t>Or with visual designer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Lots of dynamic interactions</a:t>
            </a:r>
          </a:p>
          <a:p>
            <a:pPr>
              <a:lnSpc>
                <a:spcPct val="100000"/>
              </a:lnSpc>
            </a:pPr>
            <a:r>
              <a:rPr lang="en-GB" dirty="0"/>
              <a:t>Use MVC for lots of UI pages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Or MVVM if the technology support data binding</a:t>
            </a:r>
          </a:p>
          <a:p>
            <a:pPr>
              <a:lnSpc>
                <a:spcPct val="100000"/>
              </a:lnSpc>
            </a:pPr>
            <a:r>
              <a:rPr lang="en-GB" dirty="0"/>
              <a:t>Remove this layer, if you designing an API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Without any UI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The Presentation Layer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287BC4-3782-46B8-8F44-7236A43F1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0770" y="1712550"/>
            <a:ext cx="3266641" cy="30483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9118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Use Components: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Modular functionality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Plugin support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Business entity abstraction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For each entity – create a component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Declarative configuration: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Visual workflows – like a flow chart for the business rules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Business rules – collection of if/then/else rules</a:t>
            </a:r>
          </a:p>
          <a:p>
            <a:pPr>
              <a:lnSpc>
                <a:spcPct val="100000"/>
              </a:lnSpc>
            </a:pPr>
            <a:r>
              <a:rPr lang="en-US" dirty="0"/>
              <a:t>If you don’t need the above, use an </a:t>
            </a:r>
            <a:br>
              <a:rPr lang="en-US" dirty="0"/>
            </a:br>
            <a:r>
              <a:rPr lang="en-US" dirty="0"/>
              <a:t>object-oriented architecture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The Business Layer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C0E028-41DE-472F-A9C0-7C0B76170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482" y="1712549"/>
            <a:ext cx="3321929" cy="33366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4410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Use Components: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Handling diverse data sources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SQL Server, Redis, MongoDB, etc.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Increased abstraction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Declarative configuration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Easily replace connection string, data storages</a:t>
            </a:r>
            <a:br>
              <a:rPr lang="en-US" dirty="0"/>
            </a:br>
            <a:r>
              <a:rPr lang="en-US" dirty="0"/>
              <a:t>and other mechanisms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The Data Layer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ED21A4-1EA6-402B-865D-25832AC7D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122" y="1712549"/>
            <a:ext cx="3085289" cy="31071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31269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Use Components: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Contract management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Containers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Declarative configuration</a:t>
            </a:r>
          </a:p>
          <a:p>
            <a:pPr>
              <a:lnSpc>
                <a:spcPct val="100000"/>
              </a:lnSpc>
            </a:pPr>
            <a:r>
              <a:rPr lang="en-US" dirty="0"/>
              <a:t>Choose Microservices if your system is </a:t>
            </a:r>
            <a:br>
              <a:rPr lang="en-US" dirty="0"/>
            </a:br>
            <a:r>
              <a:rPr lang="en-US" dirty="0"/>
              <a:t>composed mostly of interlocking APIs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Never start with Microservices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Always choose a monolithic application with Microservices in mind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Domain-Driven Design and Clean Architecture to separate contexts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Extract microservices when necessary </a:t>
            </a:r>
          </a:p>
          <a:p>
            <a:pPr>
              <a:lnSpc>
                <a:spcPct val="100000"/>
              </a:lnSpc>
            </a:pPr>
            <a:r>
              <a:rPr lang="en-US" dirty="0"/>
              <a:t>Choose Message Bus if all services alter state on a common message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The service Layer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EEB128-0ED8-4EEA-A6A7-2C43E1563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586" y="1712549"/>
            <a:ext cx="4314825" cy="2286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0483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GB" dirty="0"/>
              <a:t>Designing Component Architectures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487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Components are SOLID: 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Single Responsibility 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Open/Closed 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err="1"/>
              <a:t>Liskov</a:t>
            </a:r>
            <a:r>
              <a:rPr lang="en-US" dirty="0"/>
              <a:t> Substitution 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Interface Segregation 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Dependency Inversion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Highly cohesive </a:t>
            </a:r>
          </a:p>
          <a:p>
            <a:pPr>
              <a:lnSpc>
                <a:spcPct val="100000"/>
              </a:lnSpc>
            </a:pPr>
            <a:r>
              <a:rPr lang="en-US" dirty="0"/>
              <a:t>Define clear naming rules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Classes, interfaces, methods, variable, constants, etc.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No knowledge of internals of other components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General Guidelines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8639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Design patterns are micro-architecture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Make sure your developers are familiar with them</a:t>
            </a:r>
          </a:p>
          <a:p>
            <a:pPr>
              <a:lnSpc>
                <a:spcPct val="100000"/>
              </a:lnSpc>
            </a:pPr>
            <a:r>
              <a:rPr lang="en-US" dirty="0"/>
              <a:t>Commonly useful design patterns: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Factory – remove the "new is glue" syndrome from your code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Repository – only if you really need it, </a:t>
            </a:r>
            <a:r>
              <a:rPr lang="en-US"/>
              <a:t>may serve </a:t>
            </a:r>
            <a:r>
              <a:rPr lang="en-US" dirty="0"/>
              <a:t>as anti-corruption layer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Façade</a:t>
            </a:r>
            <a:r>
              <a:rPr lang="en-US" dirty="0"/>
              <a:t> – hide complexity in your business logic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Command – encapsulate actions in objects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Strategy – supports open/close principle</a:t>
            </a:r>
          </a:p>
          <a:p>
            <a:pPr>
              <a:lnSpc>
                <a:spcPct val="100000"/>
              </a:lnSpc>
            </a:pPr>
            <a:r>
              <a:rPr lang="en-US" dirty="0"/>
              <a:t>Learn all of them!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use only the ones you need!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Design </a:t>
            </a:r>
            <a:r>
              <a:rPr lang="en-GB" dirty="0"/>
              <a:t>patterns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6359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UI components 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GB" dirty="0"/>
              <a:t>Presentation Logic 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GB" dirty="0"/>
              <a:t>Views 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GB" dirty="0"/>
              <a:t>Controllers 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GB" dirty="0"/>
              <a:t>View Models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GB" dirty="0"/>
              <a:t>Optional: 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GB" dirty="0"/>
              <a:t>Presentation entities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Presentation Layer Components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0A8DD0-96D7-4899-8F5E-942725700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440" y="1712549"/>
            <a:ext cx="3152971" cy="35942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11253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FR" dirty="0"/>
              <a:t>Services </a:t>
            </a:r>
          </a:p>
          <a:p>
            <a:pPr>
              <a:lnSpc>
                <a:spcPct val="100000"/>
              </a:lnSpc>
            </a:pPr>
            <a:r>
              <a:rPr lang="fr-FR" dirty="0"/>
              <a:t>Service Interfaces </a:t>
            </a:r>
          </a:p>
          <a:p>
            <a:pPr>
              <a:lnSpc>
                <a:spcPct val="100000"/>
              </a:lnSpc>
            </a:pPr>
            <a:r>
              <a:rPr lang="fr-FR" dirty="0"/>
              <a:t>Message Types </a:t>
            </a:r>
          </a:p>
          <a:p>
            <a:pPr lvl="1">
              <a:lnSpc>
                <a:spcPct val="100000"/>
              </a:lnSpc>
            </a:pPr>
            <a:r>
              <a:rPr lang="fr-FR" dirty="0"/>
              <a:t>Data Transfer </a:t>
            </a:r>
            <a:r>
              <a:rPr lang="en-US" dirty="0"/>
              <a:t>Objects</a:t>
            </a:r>
            <a:endParaRPr lang="fr-FR" dirty="0"/>
          </a:p>
          <a:p>
            <a:pPr>
              <a:lnSpc>
                <a:spcPct val="100000"/>
              </a:lnSpc>
            </a:pPr>
            <a:r>
              <a:rPr lang="en-GB" dirty="0"/>
              <a:t>Optional: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Message Broker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Service Layer Components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0FCEB0-9861-4166-A8BC-E916D500B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4481" y="1712549"/>
            <a:ext cx="3202929" cy="35942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15757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Business Façade </a:t>
            </a:r>
          </a:p>
          <a:p>
            <a:pPr>
              <a:lnSpc>
                <a:spcPct val="100000"/>
              </a:lnSpc>
            </a:pPr>
            <a:r>
              <a:rPr lang="en-US" dirty="0"/>
              <a:t>Business Logic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Components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Workflows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Business Rules </a:t>
            </a:r>
          </a:p>
          <a:p>
            <a:pPr>
              <a:lnSpc>
                <a:spcPct val="100000"/>
              </a:lnSpc>
            </a:pPr>
            <a:r>
              <a:rPr lang="en-US" dirty="0"/>
              <a:t>Business Entities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Populated through ORM 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Or data objects from data layer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Business Events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Business Layer Components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0ACBAD-0A4E-47F3-BF86-E6E31CF64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081" y="1712549"/>
            <a:ext cx="3247329" cy="36105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7896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And here are our business requirements from the CTO: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Basically, our key attributes are: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Performance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Availability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Scalability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Learning system</a:t>
            </a:r>
            <a:endParaRPr lang="pt-B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6D283-C9E2-4966-A886-ECD742AE20D7}"/>
              </a:ext>
            </a:extLst>
          </p:cNvPr>
          <p:cNvSpPr>
            <a:spLocks noGrp="1"/>
          </p:cNvSpPr>
          <p:nvPr/>
        </p:nvSpPr>
        <p:spPr>
          <a:xfrm>
            <a:off x="1247548" y="2350449"/>
            <a:ext cx="9235394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1" dirty="0"/>
              <a:t>Lectures need to load in 1 second or less. </a:t>
            </a:r>
            <a:r>
              <a:rPr lang="en-US" sz="1800" i="1" dirty="0"/>
              <a:t>Performance is key</a:t>
            </a:r>
            <a:r>
              <a:rPr lang="en-US" sz="1800" b="0" i="1" dirty="0"/>
              <a:t>, our USP is to be the fastest platform in the business, and our students and </a:t>
            </a:r>
            <a:br>
              <a:rPr lang="en-US" sz="1800" b="0" i="1" dirty="0"/>
            </a:br>
            <a:r>
              <a:rPr lang="en-US" sz="1800" b="0" i="1" dirty="0"/>
              <a:t>instructors will abandon our platform if we are too slow. We also </a:t>
            </a:r>
            <a:br>
              <a:rPr lang="bg-BG" sz="1800" b="0" i="1" dirty="0"/>
            </a:br>
            <a:r>
              <a:rPr lang="en-US" sz="1800" b="0" i="1" dirty="0"/>
              <a:t>cannot </a:t>
            </a:r>
            <a:r>
              <a:rPr lang="en-US" sz="1800" i="1" dirty="0"/>
              <a:t>afford to be offline</a:t>
            </a:r>
            <a:r>
              <a:rPr lang="en-US" sz="1800" b="0" i="1" dirty="0"/>
              <a:t>. Every hour we are offline would cost </a:t>
            </a:r>
            <a:br>
              <a:rPr lang="bg-BG" sz="1800" b="0" i="1" dirty="0"/>
            </a:br>
            <a:r>
              <a:rPr lang="en-US" sz="1800" b="0" i="1" dirty="0"/>
              <a:t>our</a:t>
            </a:r>
            <a:r>
              <a:rPr lang="bg-BG" sz="1800" b="0" i="1" dirty="0"/>
              <a:t> </a:t>
            </a:r>
            <a:r>
              <a:rPr lang="en-US" sz="1800" b="0" i="1" dirty="0"/>
              <a:t>business thousands of dollars in lost revenue. And we want to scale to </a:t>
            </a:r>
            <a:r>
              <a:rPr lang="en-US" sz="1800" i="1" dirty="0"/>
              <a:t>millions of students</a:t>
            </a:r>
            <a:r>
              <a:rPr lang="en-US" sz="1800" b="0" i="1" dirty="0"/>
              <a:t>, the platform must be able to accommodate for </a:t>
            </a:r>
            <a:br>
              <a:rPr lang="en-US" sz="1800" b="0" i="1" dirty="0"/>
            </a:br>
            <a:r>
              <a:rPr lang="en-US" sz="1800" b="0" i="1" dirty="0"/>
              <a:t>that with ease.</a:t>
            </a:r>
            <a:endParaRPr lang="en-GB" sz="1800" b="0" i="1" dirty="0"/>
          </a:p>
        </p:txBody>
      </p:sp>
    </p:spTree>
    <p:extLst>
      <p:ext uri="{BB962C8B-B14F-4D97-AF65-F5344CB8AC3E}">
        <p14:creationId xmlns:p14="http://schemas.microsoft.com/office/powerpoint/2010/main" val="12002347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Data Façade </a:t>
            </a:r>
          </a:p>
          <a:p>
            <a:pPr>
              <a:lnSpc>
                <a:spcPct val="100000"/>
              </a:lnSpc>
            </a:pPr>
            <a:r>
              <a:rPr lang="en-GB" dirty="0"/>
              <a:t>Data Source Adapters </a:t>
            </a:r>
          </a:p>
          <a:p>
            <a:pPr>
              <a:lnSpc>
                <a:spcPct val="100000"/>
              </a:lnSpc>
            </a:pPr>
            <a:r>
              <a:rPr lang="en-GB" dirty="0"/>
              <a:t>Service Adapters</a:t>
            </a:r>
          </a:p>
          <a:p>
            <a:pPr>
              <a:lnSpc>
                <a:spcPct val="100000"/>
              </a:lnSpc>
            </a:pPr>
            <a:r>
              <a:rPr lang="en-US" dirty="0"/>
              <a:t>Optional: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 Objects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Command &amp; Query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Data Layer Components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DAECD4-0F9E-4BE9-9E67-E72727348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90" y="1712549"/>
            <a:ext cx="3279421" cy="36893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22875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399" y="2667000"/>
            <a:ext cx="11012905" cy="9037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GB" dirty="0"/>
              <a:t>Designing Service-Oriented Architectures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5736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CRUD operations </a:t>
            </a:r>
          </a:p>
          <a:p>
            <a:pPr>
              <a:lnSpc>
                <a:spcPct val="100000"/>
              </a:lnSpc>
            </a:pPr>
            <a:r>
              <a:rPr lang="en-US" dirty="0"/>
              <a:t>Operates on Entities </a:t>
            </a:r>
          </a:p>
          <a:p>
            <a:pPr>
              <a:lnSpc>
                <a:spcPct val="100000"/>
              </a:lnSpc>
            </a:pPr>
            <a:r>
              <a:rPr lang="en-US" dirty="0"/>
              <a:t>Content negotiation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JSON, XML, HTML, Markdown… </a:t>
            </a:r>
          </a:p>
          <a:p>
            <a:pPr>
              <a:lnSpc>
                <a:spcPct val="100000"/>
              </a:lnSpc>
            </a:pPr>
            <a:r>
              <a:rPr lang="en-US" dirty="0"/>
              <a:t>Low overhead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Using web servers and HTTP</a:t>
            </a:r>
          </a:p>
          <a:p>
            <a:pPr>
              <a:lnSpc>
                <a:spcPct val="100000"/>
              </a:lnSpc>
            </a:pPr>
            <a:r>
              <a:rPr lang="en-US" dirty="0"/>
              <a:t>Request/Response </a:t>
            </a:r>
          </a:p>
          <a:p>
            <a:pPr>
              <a:lnSpc>
                <a:spcPct val="100000"/>
              </a:lnSpc>
            </a:pPr>
            <a:r>
              <a:rPr lang="en-US" dirty="0"/>
              <a:t>No discovery &amp; routing </a:t>
            </a:r>
          </a:p>
          <a:p>
            <a:pPr>
              <a:lnSpc>
                <a:spcPct val="100000"/>
              </a:lnSpc>
            </a:pPr>
            <a:r>
              <a:rPr lang="en-US" dirty="0"/>
              <a:t>Incomplete standard</a:t>
            </a:r>
          </a:p>
          <a:p>
            <a:pPr>
              <a:lnSpc>
                <a:spcPct val="100000"/>
              </a:lnSpc>
            </a:pPr>
            <a:r>
              <a:rPr lang="en-US" dirty="0"/>
              <a:t>Fairly new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Rest service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62957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Any operations </a:t>
            </a:r>
          </a:p>
          <a:p>
            <a:pPr>
              <a:lnSpc>
                <a:spcPct val="100000"/>
              </a:lnSpc>
            </a:pPr>
            <a:r>
              <a:rPr lang="en-US" dirty="0"/>
              <a:t>Not limited to Entities </a:t>
            </a:r>
          </a:p>
          <a:p>
            <a:pPr>
              <a:lnSpc>
                <a:spcPct val="100000"/>
              </a:lnSpc>
            </a:pPr>
            <a:r>
              <a:rPr lang="en-US" dirty="0"/>
              <a:t>XML </a:t>
            </a:r>
          </a:p>
          <a:p>
            <a:pPr>
              <a:lnSpc>
                <a:spcPct val="100000"/>
              </a:lnSpc>
            </a:pPr>
            <a:r>
              <a:rPr lang="en-US" dirty="0"/>
              <a:t>High overhead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More interface layers</a:t>
            </a:r>
          </a:p>
          <a:p>
            <a:pPr>
              <a:lnSpc>
                <a:spcPct val="100000"/>
              </a:lnSpc>
            </a:pPr>
            <a:r>
              <a:rPr lang="en-US" dirty="0"/>
              <a:t>Request/Response, Fire &amp; Forget, Bi-Directional Calls </a:t>
            </a:r>
          </a:p>
          <a:p>
            <a:pPr>
              <a:lnSpc>
                <a:spcPct val="100000"/>
              </a:lnSpc>
            </a:pPr>
            <a:r>
              <a:rPr lang="en-US" dirty="0"/>
              <a:t>Standard discovery &amp; routing </a:t>
            </a:r>
          </a:p>
          <a:p>
            <a:pPr>
              <a:lnSpc>
                <a:spcPct val="100000"/>
              </a:lnSpc>
            </a:pPr>
            <a:r>
              <a:rPr lang="en-US" dirty="0"/>
              <a:t>World standard</a:t>
            </a:r>
          </a:p>
          <a:p>
            <a:pPr>
              <a:lnSpc>
                <a:spcPct val="100000"/>
              </a:lnSpc>
            </a:pPr>
            <a:r>
              <a:rPr lang="en-US" dirty="0"/>
              <a:t>You usually use it with older and legacy systems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SOAP service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48578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Define data &amp; messages </a:t>
            </a:r>
          </a:p>
          <a:p>
            <a:pPr>
              <a:lnSpc>
                <a:spcPct val="100000"/>
              </a:lnSpc>
            </a:pPr>
            <a:r>
              <a:rPr lang="en-US" dirty="0"/>
              <a:t>Define service contracts </a:t>
            </a:r>
          </a:p>
          <a:p>
            <a:pPr>
              <a:lnSpc>
                <a:spcPct val="100000"/>
              </a:lnSpc>
            </a:pPr>
            <a:r>
              <a:rPr lang="en-US" dirty="0"/>
              <a:t>Plan exception handling </a:t>
            </a:r>
          </a:p>
          <a:p>
            <a:pPr>
              <a:lnSpc>
                <a:spcPct val="100000"/>
              </a:lnSpc>
            </a:pPr>
            <a:r>
              <a:rPr lang="en-US" dirty="0"/>
              <a:t>Define how business entities </a:t>
            </a:r>
            <a:br>
              <a:rPr lang="en-US" dirty="0"/>
            </a:br>
            <a:r>
              <a:rPr lang="en-US" dirty="0"/>
              <a:t>are transformed to messages </a:t>
            </a:r>
          </a:p>
          <a:p>
            <a:pPr>
              <a:lnSpc>
                <a:spcPct val="100000"/>
              </a:lnSpc>
            </a:pPr>
            <a:r>
              <a:rPr lang="en-US" dirty="0"/>
              <a:t>Define how business functions </a:t>
            </a:r>
            <a:br>
              <a:rPr lang="en-US" dirty="0"/>
            </a:br>
            <a:r>
              <a:rPr lang="en-US" dirty="0"/>
              <a:t>are abstracted to services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The Service Design Process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756CC9-D707-4192-8807-5F0469FAD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272" y="1712549"/>
            <a:ext cx="4022139" cy="35711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94591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Request/Response, Fire &amp; Forget, or Bi-Directional </a:t>
            </a:r>
          </a:p>
          <a:p>
            <a:pPr>
              <a:lnSpc>
                <a:spcPct val="100000"/>
              </a:lnSpc>
            </a:pPr>
            <a:r>
              <a:rPr lang="en-GB" dirty="0"/>
              <a:t>Command, Query, Document, Entity, Event, Message… </a:t>
            </a:r>
          </a:p>
          <a:p>
            <a:pPr>
              <a:lnSpc>
                <a:spcPct val="100000"/>
              </a:lnSpc>
            </a:pPr>
            <a:r>
              <a:rPr lang="en-GB" dirty="0"/>
              <a:t>Avoid large messages </a:t>
            </a:r>
          </a:p>
          <a:p>
            <a:pPr>
              <a:lnSpc>
                <a:spcPct val="100000"/>
              </a:lnSpc>
            </a:pPr>
            <a:r>
              <a:rPr lang="en-GB" dirty="0"/>
              <a:t>Add expiration &amp; diagnostic info </a:t>
            </a:r>
          </a:p>
          <a:p>
            <a:pPr>
              <a:lnSpc>
                <a:spcPct val="100000"/>
              </a:lnSpc>
            </a:pPr>
            <a:r>
              <a:rPr lang="en-GB" dirty="0"/>
              <a:t>Define in a Class Diagram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Define Service Messages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95603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CRUD or RPC </a:t>
            </a:r>
          </a:p>
          <a:p>
            <a:pPr>
              <a:lnSpc>
                <a:spcPct val="100000"/>
              </a:lnSpc>
            </a:pPr>
            <a:r>
              <a:rPr lang="en-US" dirty="0"/>
              <a:t>Stateful/Stateless </a:t>
            </a:r>
          </a:p>
          <a:p>
            <a:pPr>
              <a:lnSpc>
                <a:spcPct val="100000"/>
              </a:lnSpc>
            </a:pPr>
            <a:r>
              <a:rPr lang="en-US" dirty="0"/>
              <a:t>Transaction Management </a:t>
            </a:r>
          </a:p>
          <a:p>
            <a:pPr>
              <a:lnSpc>
                <a:spcPct val="100000"/>
              </a:lnSpc>
            </a:pPr>
            <a:r>
              <a:rPr lang="en-US" dirty="0"/>
              <a:t>Handle invalid calls: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Timeouts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Duplicate calls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Calls out of order </a:t>
            </a:r>
          </a:p>
          <a:p>
            <a:pPr>
              <a:lnSpc>
                <a:spcPct val="100000"/>
              </a:lnSpc>
            </a:pPr>
            <a:r>
              <a:rPr lang="en-US" dirty="0"/>
              <a:t>Define in a Component Diagram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Define Service Contracts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37205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Only catch what you can handle </a:t>
            </a:r>
          </a:p>
          <a:p>
            <a:pPr>
              <a:lnSpc>
                <a:spcPct val="100000"/>
              </a:lnSpc>
            </a:pPr>
            <a:r>
              <a:rPr lang="en-US" dirty="0"/>
              <a:t>Use meaningful messages: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Business explanation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Technical information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Retry instructions </a:t>
            </a:r>
          </a:p>
          <a:p>
            <a:pPr>
              <a:lnSpc>
                <a:spcPct val="100000"/>
              </a:lnSpc>
            </a:pPr>
            <a:r>
              <a:rPr lang="en-US" dirty="0"/>
              <a:t>Return fault metadata </a:t>
            </a:r>
          </a:p>
          <a:p>
            <a:pPr>
              <a:lnSpc>
                <a:spcPct val="100000"/>
              </a:lnSpc>
            </a:pPr>
            <a:r>
              <a:rPr lang="en-US" dirty="0"/>
              <a:t>Log everything </a:t>
            </a:r>
          </a:p>
          <a:p>
            <a:pPr>
              <a:lnSpc>
                <a:spcPct val="100000"/>
              </a:lnSpc>
            </a:pPr>
            <a:r>
              <a:rPr lang="en-US" dirty="0"/>
              <a:t>Notify exception subscribers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Plan Exception Handling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73690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Transform entities to messages: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Reference Business layer directly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an Object Mapper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an Object-Relational Mapper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a Transform Language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Custom-built </a:t>
            </a:r>
          </a:p>
          <a:p>
            <a:pPr>
              <a:lnSpc>
                <a:spcPct val="100000"/>
              </a:lnSpc>
            </a:pPr>
            <a:r>
              <a:rPr lang="en-US" dirty="0"/>
              <a:t>Considerations: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Narrowing/Widening transforms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Flattening/Elevating transforms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Reversible transforms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Define Business Entity Transforms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97814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Business layer abstractions: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Call the Façade directly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Call Business Components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(Re)Start a Workflow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Log a Business Event</a:t>
            </a:r>
          </a:p>
          <a:p>
            <a:pPr>
              <a:lnSpc>
                <a:spcPct val="100000"/>
              </a:lnSpc>
            </a:pPr>
            <a:r>
              <a:rPr lang="en-US" dirty="0"/>
              <a:t>Considerations: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Long-running workflows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State management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Transactions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Define Business Abstraction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709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We have not learned about architecture patterns yet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So, it's a bit premature to start creating a detailed design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we know about the process and can get started with our initial diagrams</a:t>
            </a:r>
          </a:p>
          <a:p>
            <a:pPr>
              <a:lnSpc>
                <a:spcPct val="100000"/>
              </a:lnSpc>
            </a:pPr>
            <a:r>
              <a:rPr lang="en-US" dirty="0"/>
              <a:t>Our tasks for now are in the first 3 steps of the design process: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1a. What are our objectives? What are our scopes?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1b. Who is the key audience? Any constraints?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2a. What are the key business scenarios? Create a Use Case diagram.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2b. Create an Activity diagrams for the student and the instructor.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3a. Think about the architectural overview. What is the application type?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3b. Decide the technology stack. Back-end? Front-end?</a:t>
            </a:r>
          </a:p>
          <a:p>
            <a:pPr>
              <a:lnSpc>
                <a:spcPct val="100000"/>
              </a:lnSpc>
            </a:pPr>
            <a:r>
              <a:rPr lang="en-US" dirty="0"/>
              <a:t>You can use </a:t>
            </a:r>
            <a:r>
              <a:rPr lang="en-US" dirty="0">
                <a:hlinkClick r:id="rId2"/>
              </a:rPr>
              <a:t>https://draw.io</a:t>
            </a:r>
            <a:r>
              <a:rPr lang="en-US" dirty="0"/>
              <a:t> or </a:t>
            </a:r>
            <a:r>
              <a:rPr lang="en-US" dirty="0">
                <a:hlinkClick r:id="rId3"/>
              </a:rPr>
              <a:t>https://lucid.co/product/lucidchart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for the diagrams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initial design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8500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We can now move within a new cycle and create our first candidate solution</a:t>
            </a:r>
          </a:p>
          <a:p>
            <a:pPr>
              <a:lnSpc>
                <a:spcPct val="100000"/>
              </a:lnSpc>
            </a:pPr>
            <a:r>
              <a:rPr lang="en-US" dirty="0"/>
              <a:t>Objectives and key scenarios stay the same but let's refine the architecture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1a. Are we happy with our layers? Remove or merge layers? Their communication?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1b. Revisit the key issues and the system-wide layer. Are we happy with them? Our third-party tools?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2a. Are we happy with our presentation layer? Do we want to add presentation entities?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2b. Are we happy with our business layer? Choose a mapping strategy.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2c. Are we happy with our data layer and the level of abstraction?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3a. Start filling the service layer. Choose REST or SOAP. Choose exception handling strategy.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3b. Describe service messages. Create a new UML class diagram describing public properties.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3c. Describe the service contracts and their public interfaces.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3d. Decide how the service layer will communicate with the business components.</a:t>
            </a:r>
            <a:br>
              <a:rPr lang="en-US" dirty="0"/>
            </a:br>
            <a:r>
              <a:rPr lang="en-US" dirty="0"/>
              <a:t>3e. Choose a transformation engine.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4. Bonus – forward engineer a skeleton solution.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Questions for the learning system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0254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399" y="2667000"/>
            <a:ext cx="11012905" cy="90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Architecture quality 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1306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Isolated layers and components </a:t>
            </a:r>
          </a:p>
          <a:p>
            <a:pPr>
              <a:lnSpc>
                <a:spcPct val="100000"/>
              </a:lnSpc>
            </a:pPr>
            <a:r>
              <a:rPr lang="en-US" dirty="0"/>
              <a:t>Application lifecycle management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to manage updates</a:t>
            </a:r>
          </a:p>
          <a:p>
            <a:pPr>
              <a:lnSpc>
                <a:spcPct val="100000"/>
              </a:lnSpc>
            </a:pPr>
            <a:r>
              <a:rPr lang="en-US" dirty="0"/>
              <a:t>Healthy team collaboration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Awesome relationship with the Lead Developer</a:t>
            </a:r>
          </a:p>
          <a:p>
            <a:pPr>
              <a:lnSpc>
                <a:spcPct val="100000"/>
              </a:lnSpc>
            </a:pPr>
            <a:r>
              <a:rPr lang="en-US" dirty="0"/>
              <a:t>Design and coding standards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Automate the in your code reviews</a:t>
            </a:r>
          </a:p>
          <a:p>
            <a:pPr>
              <a:lnSpc>
                <a:spcPct val="100000"/>
              </a:lnSpc>
            </a:pPr>
            <a:r>
              <a:rPr lang="en-US" dirty="0"/>
              <a:t>Break away from legacy designs: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Façade pattern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Wrap as service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Rebuild from scratch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Conceptual Integrity – Design time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7097EB-AAF2-4D6F-B27A-0EF320E26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221" y="1712549"/>
            <a:ext cx="4177190" cy="23536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33958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Isolated layers and components </a:t>
            </a:r>
          </a:p>
          <a:p>
            <a:pPr>
              <a:lnSpc>
                <a:spcPct val="100000"/>
              </a:lnSpc>
            </a:pPr>
            <a:r>
              <a:rPr lang="en-US" dirty="0"/>
              <a:t>Structured communication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Follow the same pattern for the whole solution</a:t>
            </a:r>
          </a:p>
          <a:p>
            <a:pPr>
              <a:lnSpc>
                <a:spcPct val="100000"/>
              </a:lnSpc>
            </a:pPr>
            <a:r>
              <a:rPr lang="en-US" dirty="0"/>
              <a:t>Consider a plugin system </a:t>
            </a:r>
          </a:p>
          <a:p>
            <a:pPr>
              <a:lnSpc>
                <a:spcPct val="100000"/>
              </a:lnSpc>
            </a:pPr>
            <a:r>
              <a:rPr lang="en-US" dirty="0"/>
              <a:t>Rely on platform features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Most modern languages have a lot to offer </a:t>
            </a:r>
          </a:p>
          <a:p>
            <a:pPr>
              <a:lnSpc>
                <a:spcPct val="100000"/>
              </a:lnSpc>
            </a:pPr>
            <a:r>
              <a:rPr lang="en-US" dirty="0"/>
              <a:t>Use systemwide layer </a:t>
            </a:r>
          </a:p>
          <a:p>
            <a:pPr>
              <a:lnSpc>
                <a:spcPct val="100000"/>
              </a:lnSpc>
            </a:pPr>
            <a:r>
              <a:rPr lang="en-US" dirty="0"/>
              <a:t>Add unit tests </a:t>
            </a:r>
          </a:p>
          <a:p>
            <a:pPr>
              <a:lnSpc>
                <a:spcPct val="100000"/>
              </a:lnSpc>
            </a:pPr>
            <a:r>
              <a:rPr lang="en-US" dirty="0"/>
              <a:t>Documentation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Maintainability – Design time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290F56-8B1D-4FDD-9A0C-0F7B34E3F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039" y="1712550"/>
            <a:ext cx="3920371" cy="27947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91345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Design for testing </a:t>
            </a:r>
          </a:p>
          <a:p>
            <a:pPr>
              <a:lnSpc>
                <a:spcPct val="100000"/>
              </a:lnSpc>
            </a:pPr>
            <a:r>
              <a:rPr lang="en-US" dirty="0"/>
              <a:t>Allow mocking </a:t>
            </a:r>
          </a:p>
          <a:p>
            <a:pPr>
              <a:lnSpc>
                <a:spcPct val="100000"/>
              </a:lnSpc>
            </a:pPr>
            <a:r>
              <a:rPr lang="en-US" dirty="0"/>
              <a:t>Cover all layers </a:t>
            </a:r>
          </a:p>
          <a:p>
            <a:pPr>
              <a:lnSpc>
                <a:spcPct val="100000"/>
              </a:lnSpc>
            </a:pPr>
            <a:r>
              <a:rPr lang="en-US" dirty="0"/>
              <a:t>Automate case studies </a:t>
            </a:r>
          </a:p>
          <a:p>
            <a:pPr>
              <a:lnSpc>
                <a:spcPct val="100000"/>
              </a:lnSpc>
            </a:pPr>
            <a:r>
              <a:rPr lang="en-US" dirty="0"/>
              <a:t>Test: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Individual components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Entire layers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Collaboration between layers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Load, Security…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Testability – Design time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475098-0711-43AB-AAE9-AE1FBE70F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867" y="1712549"/>
            <a:ext cx="3813543" cy="28132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18790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Tier failover </a:t>
            </a:r>
          </a:p>
          <a:p>
            <a:pPr>
              <a:lnSpc>
                <a:spcPct val="100000"/>
              </a:lnSpc>
            </a:pPr>
            <a:r>
              <a:rPr lang="en-US" dirty="0"/>
              <a:t>Use rate limiter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Limits the number of calls per second </a:t>
            </a:r>
          </a:p>
          <a:p>
            <a:pPr>
              <a:lnSpc>
                <a:spcPct val="100000"/>
              </a:lnSpc>
            </a:pPr>
            <a:r>
              <a:rPr lang="en-US" dirty="0"/>
              <a:t>Short-lived resources locks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Or no locks at all, if that is possible</a:t>
            </a:r>
          </a:p>
          <a:p>
            <a:pPr>
              <a:lnSpc>
                <a:spcPct val="100000"/>
              </a:lnSpc>
            </a:pPr>
            <a:r>
              <a:rPr lang="en-US" dirty="0"/>
              <a:t>Recover from exceptions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 not kill an entire tier with a single exception</a:t>
            </a:r>
          </a:p>
          <a:p>
            <a:pPr>
              <a:lnSpc>
                <a:spcPct val="100000"/>
              </a:lnSpc>
            </a:pPr>
            <a:r>
              <a:rPr lang="en-US" dirty="0"/>
              <a:t>Update-friendly architecture </a:t>
            </a:r>
          </a:p>
          <a:p>
            <a:pPr>
              <a:lnSpc>
                <a:spcPct val="100000"/>
              </a:lnSpc>
            </a:pPr>
            <a:r>
              <a:rPr lang="en-US" dirty="0"/>
              <a:t>Handle network faults: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Offline support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Buffered proxy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Availability – Runtime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FA84FE-1ED4-4A22-A4AD-49C7BC7A8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435" y="1712549"/>
            <a:ext cx="3477976" cy="25823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16483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Data transformation </a:t>
            </a:r>
          </a:p>
          <a:p>
            <a:pPr>
              <a:lnSpc>
                <a:spcPct val="100000"/>
              </a:lnSpc>
            </a:pPr>
            <a:r>
              <a:rPr lang="en-US" dirty="0"/>
              <a:t>Keep systems separate </a:t>
            </a:r>
          </a:p>
          <a:p>
            <a:pPr>
              <a:lnSpc>
                <a:spcPct val="100000"/>
              </a:lnSpc>
            </a:pPr>
            <a:r>
              <a:rPr lang="en-US" dirty="0"/>
              <a:t>Adhere to standard: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SOAP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REST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XML/JSON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Interoperability – Runtime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FB07D7-8789-43A6-A32F-7DC54AA2A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065" y="1720714"/>
            <a:ext cx="3643345" cy="23042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131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Health monitoring, logging, </a:t>
            </a:r>
            <a:br>
              <a:rPr lang="en-GB" dirty="0"/>
            </a:br>
            <a:r>
              <a:rPr lang="en-GB" dirty="0"/>
              <a:t>and diagnostic tracing </a:t>
            </a:r>
          </a:p>
          <a:p>
            <a:pPr>
              <a:lnSpc>
                <a:spcPct val="100000"/>
              </a:lnSpc>
            </a:pPr>
            <a:r>
              <a:rPr lang="en-GB" dirty="0"/>
              <a:t>Consider a plugin or modular system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Much more flexible development</a:t>
            </a:r>
          </a:p>
          <a:p>
            <a:pPr>
              <a:lnSpc>
                <a:spcPct val="100000"/>
              </a:lnSpc>
            </a:pPr>
            <a:r>
              <a:rPr lang="en-GB" dirty="0"/>
              <a:t>Declarative configuration </a:t>
            </a:r>
          </a:p>
          <a:p>
            <a:pPr>
              <a:lnSpc>
                <a:spcPct val="100000"/>
              </a:lnSpc>
            </a:pPr>
            <a:r>
              <a:rPr lang="en-GB" dirty="0"/>
              <a:t>Add diagnostic tools: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Live tracing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Diagnostic notifications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Runtime log inspection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Runtime debugging</a:t>
            </a:r>
          </a:p>
          <a:p>
            <a:pPr lvl="2">
              <a:lnSpc>
                <a:spcPct val="100000"/>
              </a:lnSpc>
            </a:pPr>
            <a:r>
              <a:rPr lang="en-GB" dirty="0"/>
              <a:t>Dangerous so use it only in critical situations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Manageability – Runtime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CBF67C-172F-4461-B286-5E9CD5CE9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1525" y="1712550"/>
            <a:ext cx="3685885" cy="3367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37500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Buffered proxy </a:t>
            </a:r>
          </a:p>
          <a:p>
            <a:pPr>
              <a:lnSpc>
                <a:spcPct val="100000"/>
              </a:lnSpc>
            </a:pPr>
            <a:r>
              <a:rPr lang="en-GB" dirty="0"/>
              <a:t>Async responses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The client gets immediate response </a:t>
            </a:r>
            <a:br>
              <a:rPr lang="en-GB" dirty="0"/>
            </a:br>
            <a:r>
              <a:rPr lang="en-GB" dirty="0"/>
              <a:t>with progress bar </a:t>
            </a:r>
          </a:p>
          <a:p>
            <a:pPr>
              <a:lnSpc>
                <a:spcPct val="100000"/>
              </a:lnSpc>
            </a:pPr>
            <a:r>
              <a:rPr lang="en-GB" dirty="0"/>
              <a:t>Load-balanced tiers </a:t>
            </a:r>
          </a:p>
          <a:p>
            <a:pPr>
              <a:lnSpc>
                <a:spcPct val="100000"/>
              </a:lnSpc>
            </a:pPr>
            <a:r>
              <a:rPr lang="en-GB" dirty="0"/>
              <a:t>Caching </a:t>
            </a:r>
          </a:p>
          <a:p>
            <a:pPr>
              <a:lnSpc>
                <a:spcPct val="100000"/>
              </a:lnSpc>
            </a:pPr>
            <a:r>
              <a:rPr lang="en-GB" dirty="0"/>
              <a:t>Load tests </a:t>
            </a:r>
          </a:p>
          <a:p>
            <a:pPr>
              <a:lnSpc>
                <a:spcPct val="100000"/>
              </a:lnSpc>
            </a:pPr>
            <a:r>
              <a:rPr lang="en-GB" dirty="0"/>
              <a:t>Minimize throughput: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Rate limiting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Design coarse interfaces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Minimize cache misses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Performance – Runtime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0E8AFE-1798-4E7F-A113-3C3633159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215" y="1712548"/>
            <a:ext cx="3781196" cy="32432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85141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Self-healing architecture </a:t>
            </a:r>
          </a:p>
          <a:p>
            <a:pPr>
              <a:lnSpc>
                <a:spcPct val="100000"/>
              </a:lnSpc>
            </a:pPr>
            <a:r>
              <a:rPr lang="en-US" dirty="0"/>
              <a:t>Use store and forward </a:t>
            </a:r>
          </a:p>
          <a:p>
            <a:pPr>
              <a:lnSpc>
                <a:spcPct val="100000"/>
              </a:lnSpc>
            </a:pPr>
            <a:r>
              <a:rPr lang="en-US" dirty="0"/>
              <a:t>Use alternative system if: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Primary system is offline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Primary system is very slow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Primary output is invalid </a:t>
            </a:r>
          </a:p>
          <a:p>
            <a:pPr>
              <a:lnSpc>
                <a:spcPct val="100000"/>
              </a:lnSpc>
            </a:pPr>
            <a:r>
              <a:rPr lang="en-US" dirty="0"/>
              <a:t>Replay messages when external </a:t>
            </a:r>
            <a:br>
              <a:rPr lang="en-US" dirty="0"/>
            </a:br>
            <a:r>
              <a:rPr lang="en-US" dirty="0"/>
              <a:t>resources come back online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Reliability – Runtime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AF4A5F-8784-43AD-9E6C-4832D93FC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443" y="1712549"/>
            <a:ext cx="3698967" cy="28512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532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scope of this architecture contains: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Login screen for both student and instructor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Student interface for listing courses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Watching course lectures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Q &amp; A panel for submitting questions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Instructor interface for listing courses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Course management page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Q &amp; A panel for answering student questions</a:t>
            </a:r>
          </a:p>
          <a:p>
            <a:pPr>
              <a:lnSpc>
                <a:spcPct val="100000"/>
              </a:lnSpc>
            </a:pPr>
            <a:r>
              <a:rPr lang="en-US" dirty="0"/>
              <a:t>Time schedule – 1 week</a:t>
            </a:r>
          </a:p>
          <a:p>
            <a:pPr>
              <a:lnSpc>
                <a:spcPct val="100000"/>
              </a:lnSpc>
            </a:pPr>
            <a:r>
              <a:rPr lang="en-US" dirty="0"/>
              <a:t>Audience – CTO and Developers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can easily include technical stuff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Scope and objectives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37244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Adding computer resources</a:t>
            </a:r>
            <a:br>
              <a:rPr lang="en-US" dirty="0"/>
            </a:br>
            <a:r>
              <a:rPr lang="en-US" dirty="0"/>
              <a:t>without any interruption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Tier scaling: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Scale up – increate resources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Single point of failure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Scale out – duplicate tiers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For stateless applications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 better approach</a:t>
            </a:r>
          </a:p>
          <a:p>
            <a:pPr>
              <a:lnSpc>
                <a:spcPct val="100000"/>
              </a:lnSpc>
            </a:pPr>
            <a:r>
              <a:rPr lang="en-US" dirty="0"/>
              <a:t>Handle load spikes: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Async responses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Store and forward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Allow stale data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Scalability – Runtime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CC4124-60E5-4BEA-A621-AEF1C2BD5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337" y="1712549"/>
            <a:ext cx="4769074" cy="30215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8522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Authenticate &amp; authorize clients </a:t>
            </a:r>
          </a:p>
          <a:p>
            <a:pPr>
              <a:lnSpc>
                <a:spcPct val="100000"/>
              </a:lnSpc>
            </a:pPr>
            <a:r>
              <a:rPr lang="en-US" dirty="0"/>
              <a:t>Validate input &amp; output </a:t>
            </a:r>
          </a:p>
          <a:p>
            <a:pPr>
              <a:lnSpc>
                <a:spcPct val="100000"/>
              </a:lnSpc>
            </a:pPr>
            <a:r>
              <a:rPr lang="en-US" dirty="0"/>
              <a:t>Encrypt sensitive data </a:t>
            </a:r>
          </a:p>
          <a:p>
            <a:pPr>
              <a:lnSpc>
                <a:spcPct val="100000"/>
              </a:lnSpc>
            </a:pPr>
            <a:r>
              <a:rPr lang="en-US" dirty="0"/>
              <a:t>Protect against: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Spoofing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Malicious input &amp; output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Malicious use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 theft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DDoS attacks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Security – Runtime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53A33A-F5F3-4A64-9952-2FE22AF43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771" y="1712549"/>
            <a:ext cx="3405640" cy="30028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83381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399" y="2667000"/>
            <a:ext cx="11012905" cy="90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System-wide considerations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7676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Always think about the big picture</a:t>
            </a:r>
          </a:p>
          <a:p>
            <a:pPr>
              <a:lnSpc>
                <a:spcPct val="100000"/>
              </a:lnSpc>
            </a:pPr>
            <a:r>
              <a:rPr lang="en-US" dirty="0"/>
              <a:t>Consider the following questions: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will the system work under heavy load?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What will happen if the system crashes at this exact moment in the business flow?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complicated can be the update process?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There could be more depending on the specific requirements of the system</a:t>
            </a:r>
          </a:p>
          <a:p>
            <a:pPr>
              <a:lnSpc>
                <a:spcPct val="100000"/>
              </a:lnSpc>
            </a:pPr>
            <a:r>
              <a:rPr lang="en-US" dirty="0"/>
              <a:t>Main concerns for the system architecture are: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Loose coupling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Stateless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Caching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Messaging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Error Handling &amp; Logging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General guidelines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78027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Making sure our services are not tightly coupled to other services</a:t>
            </a:r>
          </a:p>
          <a:p>
            <a:pPr>
              <a:lnSpc>
                <a:spcPct val="100000"/>
              </a:lnSpc>
            </a:pPr>
            <a:r>
              <a:rPr lang="en-US" dirty="0"/>
              <a:t>Every time we change one process, another needs to follow</a:t>
            </a:r>
          </a:p>
          <a:p>
            <a:pPr>
              <a:lnSpc>
                <a:spcPct val="100000"/>
              </a:lnSpc>
            </a:pPr>
            <a:r>
              <a:rPr lang="en-US" dirty="0"/>
              <a:t>A good idea is to be platform independent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 not use Java-specific communication, for example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Because the other service should also be written in Java</a:t>
            </a:r>
          </a:p>
          <a:p>
            <a:pPr>
              <a:lnSpc>
                <a:spcPct val="100000"/>
              </a:lnSpc>
            </a:pPr>
            <a:r>
              <a:rPr lang="en-US" dirty="0"/>
              <a:t>Also, the services should be URL independent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Imagine multiple services like in a typical application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They all communicate with each other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one URL changes – massive issues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Possible solution – yellow pages service used for discoverability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Consul is a great tool for that 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Another solution – a gateway service to route requests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Loose coupling on a system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97230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Super important for scalability and performance</a:t>
            </a:r>
          </a:p>
          <a:p>
            <a:pPr>
              <a:lnSpc>
                <a:spcPct val="100000"/>
              </a:lnSpc>
            </a:pPr>
            <a:r>
              <a:rPr lang="en-US" dirty="0"/>
              <a:t>The application's state should be stored only in two places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data storage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user interface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state is stored in application code</a:t>
            </a:r>
          </a:p>
          <a:p>
            <a:pPr>
              <a:lnSpc>
                <a:spcPct val="100000"/>
              </a:lnSpc>
            </a:pPr>
            <a:r>
              <a:rPr lang="en-US" dirty="0"/>
              <a:t>Typically, the user-specific data is the application state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Make it stateless</a:t>
            </a:r>
          </a:p>
          <a:p>
            <a:pPr>
              <a:lnSpc>
                <a:spcPct val="100000"/>
              </a:lnSpc>
            </a:pPr>
            <a:r>
              <a:rPr lang="en-US" dirty="0"/>
              <a:t>Why it is important?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Scalability - scaling out will be super easy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Redundancy – if one server fails, the other continue to work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Stateless applications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35304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UI pages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Mainly useful for seemingly static information</a:t>
            </a:r>
          </a:p>
          <a:p>
            <a:pPr>
              <a:lnSpc>
                <a:spcPct val="100000"/>
              </a:lnSpc>
            </a:pPr>
            <a:r>
              <a:rPr lang="en-US" dirty="0"/>
              <a:t>UI components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These parts of the page which do not change often</a:t>
            </a:r>
          </a:p>
          <a:p>
            <a:pPr>
              <a:lnSpc>
                <a:spcPct val="100000"/>
              </a:lnSpc>
            </a:pPr>
            <a:r>
              <a:rPr lang="en-US" dirty="0"/>
              <a:t>Service output </a:t>
            </a:r>
          </a:p>
          <a:p>
            <a:pPr>
              <a:lnSpc>
                <a:spcPct val="100000"/>
              </a:lnSpc>
            </a:pPr>
            <a:r>
              <a:rPr lang="en-US" dirty="0"/>
              <a:t>Business Entities </a:t>
            </a:r>
          </a:p>
          <a:p>
            <a:pPr>
              <a:lnSpc>
                <a:spcPct val="100000"/>
              </a:lnSpc>
            </a:pPr>
            <a:r>
              <a:rPr lang="en-US" dirty="0"/>
              <a:t>Business State </a:t>
            </a:r>
          </a:p>
          <a:p>
            <a:pPr>
              <a:lnSpc>
                <a:spcPct val="100000"/>
              </a:lnSpc>
            </a:pPr>
            <a:r>
              <a:rPr lang="en-US" dirty="0"/>
              <a:t>Data query results </a:t>
            </a:r>
          </a:p>
          <a:p>
            <a:pPr>
              <a:lnSpc>
                <a:spcPct val="100000"/>
              </a:lnSpc>
            </a:pPr>
            <a:r>
              <a:rPr lang="en-US" dirty="0"/>
              <a:t>Configuration data </a:t>
            </a:r>
          </a:p>
          <a:p>
            <a:pPr>
              <a:lnSpc>
                <a:spcPct val="100000"/>
              </a:lnSpc>
            </a:pPr>
            <a:r>
              <a:rPr lang="en-US" dirty="0"/>
              <a:t>List data to be cached in each layer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Caching – What To Cache?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AB3E7D-0C7C-4482-9CBD-A60D83BBA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400" y="1712549"/>
            <a:ext cx="3021011" cy="32892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83038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Caching is bringing the data closer to its consumer so that</a:t>
            </a:r>
            <a:br>
              <a:rPr lang="en-US" dirty="0"/>
            </a:br>
            <a:r>
              <a:rPr lang="en-US" dirty="0"/>
              <a:t>its retrieval will be faster</a:t>
            </a:r>
          </a:p>
          <a:p>
            <a:pPr>
              <a:lnSpc>
                <a:spcPct val="100000"/>
              </a:lnSpc>
            </a:pPr>
            <a:r>
              <a:rPr lang="en-US" dirty="0"/>
              <a:t>Cache options: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Client-side cache – using headers to store data in the client's machine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CDNs – using a content-delivery network for static assets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Service cache – caching in the application code</a:t>
            </a:r>
          </a:p>
          <a:p>
            <a:pPr>
              <a:lnSpc>
                <a:spcPct val="100000"/>
              </a:lnSpc>
            </a:pPr>
            <a:r>
              <a:rPr lang="en-US" dirty="0"/>
              <a:t>Cache types: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In-memory cache – size is limited but easily implemented (static concurrent collection)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Distributed cache – data is stored in separate process, slower performance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Caching – definition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19376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Local memory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fastest </a:t>
            </a:r>
          </a:p>
          <a:p>
            <a:pPr>
              <a:lnSpc>
                <a:spcPct val="100000"/>
              </a:lnSpc>
            </a:pPr>
            <a:r>
              <a:rPr lang="en-US" dirty="0"/>
              <a:t>State server </a:t>
            </a:r>
          </a:p>
          <a:p>
            <a:pPr>
              <a:lnSpc>
                <a:spcPct val="100000"/>
              </a:lnSpc>
            </a:pPr>
            <a:r>
              <a:rPr lang="en-US" dirty="0"/>
              <a:t>File system </a:t>
            </a:r>
          </a:p>
          <a:p>
            <a:pPr>
              <a:lnSpc>
                <a:spcPct val="100000"/>
              </a:lnSpc>
            </a:pPr>
            <a:r>
              <a:rPr lang="en-US" dirty="0"/>
              <a:t>Database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slowest</a:t>
            </a:r>
          </a:p>
          <a:p>
            <a:pPr>
              <a:lnSpc>
                <a:spcPct val="100000"/>
              </a:lnSpc>
            </a:pPr>
            <a:r>
              <a:rPr lang="en-US" dirty="0"/>
              <a:t>User standard solutions: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Redis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Memcached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Framework-specific caches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Caching – Where To Cache?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38910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Expiration strategy: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Time-based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Event-based </a:t>
            </a:r>
          </a:p>
          <a:p>
            <a:pPr>
              <a:lnSpc>
                <a:spcPct val="100000"/>
              </a:lnSpc>
            </a:pPr>
            <a:r>
              <a:rPr lang="en-US" dirty="0"/>
              <a:t>Flush strategy: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Manual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Automatic: 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Least Recently Used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Least Frequently Used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Priority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Caching – </a:t>
            </a:r>
            <a:r>
              <a:rPr lang="en-US" dirty="0"/>
              <a:t>How To Manage The Cache</a:t>
            </a:r>
            <a:r>
              <a:rPr lang="en-GB" dirty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529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key scenarios Use case diagram example</a:t>
            </a:r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683D08-B1D3-4FD0-ABC0-368E14BBD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192" y="1883959"/>
            <a:ext cx="6584440" cy="43555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1796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Proactive loading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Static data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Known update frequency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Known size </a:t>
            </a:r>
          </a:p>
          <a:p>
            <a:pPr>
              <a:lnSpc>
                <a:spcPct val="100000"/>
              </a:lnSpc>
            </a:pPr>
            <a:r>
              <a:rPr lang="en-US" dirty="0"/>
              <a:t>Reactive loading 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Volatile data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Unknown lifetime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Large data volume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Fast caching medium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Caching – </a:t>
            </a:r>
            <a:r>
              <a:rPr lang="en-US" dirty="0"/>
              <a:t>How To Fill The Cache?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31904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Messaging is the communication between the various services</a:t>
            </a:r>
          </a:p>
          <a:p>
            <a:pPr>
              <a:lnSpc>
                <a:spcPct val="100000"/>
              </a:lnSpc>
            </a:pPr>
            <a:r>
              <a:rPr lang="en-US" dirty="0"/>
              <a:t>Messaging methods are not exclusive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can mix them easily</a:t>
            </a:r>
          </a:p>
          <a:p>
            <a:pPr>
              <a:lnSpc>
                <a:spcPct val="100000"/>
              </a:lnSpc>
            </a:pPr>
            <a:r>
              <a:rPr lang="en-US" dirty="0"/>
              <a:t>Messaging criteria: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Performance – faster methods are preferred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Size – small or large messages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Execution model – blocking or asynchronous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Feedback – whether the message has failed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Reliability – a message will be received even if there was a problem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Complexity – development effort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Messaging – </a:t>
            </a:r>
            <a:r>
              <a:rPr lang="en-US" dirty="0"/>
              <a:t>definition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1860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standard for HTTP-based systems</a:t>
            </a:r>
          </a:p>
          <a:p>
            <a:pPr>
              <a:lnSpc>
                <a:spcPct val="100000"/>
              </a:lnSpc>
            </a:pPr>
            <a:r>
              <a:rPr lang="en-US" dirty="0"/>
              <a:t>Messaging criteria: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Performance – very fast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Size – same as HTTP limitations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Execution model – request/response – bad for long processes, blocking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Feedback – immediate feedback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Reliability – retry policy should be implemented, the circuit-breaker pattern is great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Complexity – extremely easy</a:t>
            </a:r>
          </a:p>
          <a:p>
            <a:pPr>
              <a:lnSpc>
                <a:spcPct val="100000"/>
              </a:lnSpc>
            </a:pPr>
            <a:r>
              <a:rPr lang="en-US" dirty="0"/>
              <a:t>Useful for traditional web applications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Messaging – </a:t>
            </a:r>
            <a:r>
              <a:rPr lang="en-US" dirty="0"/>
              <a:t>rest API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689764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Using HTTP Web Sockets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Publish/subscribe, push notifications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Socket.io, </a:t>
            </a:r>
            <a:r>
              <a:rPr lang="en-US" dirty="0" err="1"/>
              <a:t>SignalR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Messaging criteria: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Performance – very fast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Size – limited, no more than a few KB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Execution model – web socket connection or long polling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Feedback – fire &amp; forget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Reliability – complex to implement proper reliable solution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Complexity – extremely easy</a:t>
            </a:r>
          </a:p>
          <a:p>
            <a:pPr>
              <a:lnSpc>
                <a:spcPct val="100000"/>
              </a:lnSpc>
            </a:pPr>
            <a:r>
              <a:rPr lang="en-US" dirty="0"/>
              <a:t>Useful for chat, monitoring, and real-time data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Messaging – </a:t>
            </a:r>
            <a:r>
              <a:rPr lang="en-US" dirty="0"/>
              <a:t>real-time communication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6348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Services do not communicate directly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first service pushes to a message queue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second service pulls from the message queue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Messages will be handled once and only once + in order</a:t>
            </a:r>
          </a:p>
          <a:p>
            <a:pPr>
              <a:lnSpc>
                <a:spcPct val="100000"/>
              </a:lnSpc>
            </a:pPr>
            <a:r>
              <a:rPr lang="en-US" dirty="0"/>
              <a:t>Messaging criteria: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Performance – not so good, database persistence involved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Size – unlimited, but keep it small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Execution model – polling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Feedback – excellent feedback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Reliability – very reliable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Complexity – requires training and setup</a:t>
            </a:r>
          </a:p>
          <a:p>
            <a:pPr>
              <a:lnSpc>
                <a:spcPct val="100000"/>
              </a:lnSpc>
            </a:pPr>
            <a:r>
              <a:rPr lang="en-US" dirty="0"/>
              <a:t>Useful for complex systems with lots of data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Messaging – </a:t>
            </a:r>
            <a:r>
              <a:rPr lang="en-US" dirty="0"/>
              <a:t>queue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274135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Allow to propagate </a:t>
            </a:r>
          </a:p>
          <a:p>
            <a:pPr>
              <a:lnSpc>
                <a:spcPct val="100000"/>
              </a:lnSpc>
            </a:pPr>
            <a:r>
              <a:rPr lang="en-US" dirty="0"/>
              <a:t>Catch and Re-throw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Logging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Retains stack trace </a:t>
            </a:r>
          </a:p>
          <a:p>
            <a:pPr>
              <a:lnSpc>
                <a:spcPct val="100000"/>
              </a:lnSpc>
            </a:pPr>
            <a:r>
              <a:rPr lang="en-US" dirty="0"/>
              <a:t>Catch, Wrap, and Throw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Add metadata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Expose consistent exception types </a:t>
            </a:r>
          </a:p>
          <a:p>
            <a:pPr>
              <a:lnSpc>
                <a:spcPct val="100000"/>
              </a:lnSpc>
            </a:pPr>
            <a:r>
              <a:rPr lang="en-US" dirty="0"/>
              <a:t>Catch and Discard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Exceptions – Exception Strategies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705519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Catch, display, and discard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Other layers should never discard exceptions </a:t>
            </a:r>
          </a:p>
          <a:p>
            <a:pPr>
              <a:lnSpc>
                <a:spcPct val="100000"/>
              </a:lnSpc>
            </a:pPr>
            <a:r>
              <a:rPr lang="en-US" dirty="0"/>
              <a:t>Attempt to retry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Automatic 3 retries or manual</a:t>
            </a:r>
          </a:p>
          <a:p>
            <a:pPr>
              <a:lnSpc>
                <a:spcPct val="100000"/>
              </a:lnSpc>
            </a:pPr>
            <a:r>
              <a:rPr lang="en-US" dirty="0"/>
              <a:t>Switch to secondary system </a:t>
            </a:r>
          </a:p>
          <a:p>
            <a:pPr>
              <a:lnSpc>
                <a:spcPct val="100000"/>
              </a:lnSpc>
            </a:pPr>
            <a:r>
              <a:rPr lang="en-US" dirty="0"/>
              <a:t>Alert by Email, SMS, Slack… </a:t>
            </a:r>
          </a:p>
          <a:p>
            <a:pPr>
              <a:lnSpc>
                <a:spcPct val="100000"/>
              </a:lnSpc>
            </a:pPr>
            <a:r>
              <a:rPr lang="en-US" dirty="0"/>
              <a:t>Use meaningful messages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Business explanation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Technical information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Steps to resolve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Exceptions – Presentation Layer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DEDE0E-0C79-42B6-91AC-D1C3B61EC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6328" y="1712548"/>
            <a:ext cx="3141084" cy="35443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093923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Catch and Re-throw </a:t>
            </a:r>
          </a:p>
          <a:p>
            <a:pPr>
              <a:lnSpc>
                <a:spcPct val="100000"/>
              </a:lnSpc>
            </a:pPr>
            <a:r>
              <a:rPr lang="en-US" dirty="0"/>
              <a:t>Attempt to retry </a:t>
            </a:r>
          </a:p>
          <a:p>
            <a:pPr>
              <a:lnSpc>
                <a:spcPct val="100000"/>
              </a:lnSpc>
            </a:pPr>
            <a:r>
              <a:rPr lang="en-US" dirty="0"/>
              <a:t>Switch to secondary system </a:t>
            </a:r>
          </a:p>
          <a:p>
            <a:pPr>
              <a:lnSpc>
                <a:spcPct val="100000"/>
              </a:lnSpc>
            </a:pPr>
            <a:r>
              <a:rPr lang="en-US" dirty="0"/>
              <a:t>Log exception and input message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Exceptions – Service Layer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949C42-3844-4E44-AA12-DFFF193C5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4507" y="1712550"/>
            <a:ext cx="3182903" cy="35860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91474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Catch, Wrap, and Throw </a:t>
            </a:r>
          </a:p>
          <a:p>
            <a:pPr>
              <a:lnSpc>
                <a:spcPct val="100000"/>
              </a:lnSpc>
            </a:pPr>
            <a:r>
              <a:rPr lang="en-US" dirty="0"/>
              <a:t>Use custom exception types </a:t>
            </a:r>
          </a:p>
          <a:p>
            <a:pPr>
              <a:lnSpc>
                <a:spcPct val="100000"/>
              </a:lnSpc>
            </a:pPr>
            <a:r>
              <a:rPr lang="en-US" dirty="0"/>
              <a:t>Provide business context </a:t>
            </a:r>
          </a:p>
          <a:p>
            <a:pPr>
              <a:lnSpc>
                <a:spcPct val="100000"/>
              </a:lnSpc>
            </a:pPr>
            <a:r>
              <a:rPr lang="en-US" dirty="0"/>
              <a:t>Rollback transactions </a:t>
            </a:r>
          </a:p>
          <a:p>
            <a:pPr>
              <a:lnSpc>
                <a:spcPct val="100000"/>
              </a:lnSpc>
            </a:pPr>
            <a:r>
              <a:rPr lang="en-US" dirty="0"/>
              <a:t>Log exception and input arguments </a:t>
            </a:r>
          </a:p>
          <a:p>
            <a:pPr>
              <a:lnSpc>
                <a:spcPct val="100000"/>
              </a:lnSpc>
            </a:pPr>
            <a:r>
              <a:rPr lang="en-US" dirty="0"/>
              <a:t>Broadcast to subscribers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Exceptions – Business Layer 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016782-E8F5-414A-9259-940EC50E0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3029" y="1712549"/>
            <a:ext cx="3144382" cy="35715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029051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Catch and Re-throw </a:t>
            </a:r>
          </a:p>
          <a:p>
            <a:pPr>
              <a:lnSpc>
                <a:spcPct val="100000"/>
              </a:lnSpc>
            </a:pPr>
            <a:r>
              <a:rPr lang="en-US" dirty="0"/>
              <a:t>Log exception and input query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Exceptions – Data Layer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B8A04D-3C6F-4E8B-A62F-67B569740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4531" y="1712549"/>
            <a:ext cx="3202880" cy="36922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5404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key scenarios activity diagram example</a:t>
            </a: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EBEA6C-0FA8-4606-8E49-A03DBC77A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600" y="1868905"/>
            <a:ext cx="3826799" cy="45145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886479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Logging has two purposes: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Track errors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Gather data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Which module is most visited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Performance scenarios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User's flow</a:t>
            </a:r>
          </a:p>
          <a:p>
            <a:pPr>
              <a:lnSpc>
                <a:spcPct val="100000"/>
              </a:lnSpc>
            </a:pPr>
            <a:r>
              <a:rPr lang="en-US" dirty="0"/>
              <a:t>Log storage doesn't really matter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 long it is useful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Database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Event log</a:t>
            </a:r>
          </a:p>
          <a:p>
            <a:pPr>
              <a:lnSpc>
                <a:spcPct val="100000"/>
              </a:lnSpc>
            </a:pPr>
            <a:r>
              <a:rPr lang="en-US" dirty="0"/>
              <a:t>Good architectures always includes logging and monitoring!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Logging - definition</a:t>
            </a:r>
            <a:endParaRPr lang="pt-B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1DE298-80FD-4848-8D2E-A02FCA00C39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076769" y="1712549"/>
            <a:ext cx="2970642" cy="22120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123644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Use a central logging service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Same log format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Same log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Same log location</a:t>
            </a:r>
          </a:p>
          <a:p>
            <a:pPr>
              <a:lnSpc>
                <a:spcPct val="100000"/>
              </a:lnSpc>
            </a:pPr>
            <a:r>
              <a:rPr lang="en-US" dirty="0"/>
              <a:t>Implementation: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Expose an API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Watch specific folders for log files and collect them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Tools like Logstash are perfect for that</a:t>
            </a:r>
          </a:p>
          <a:p>
            <a:pPr>
              <a:lnSpc>
                <a:spcPct val="100000"/>
              </a:lnSpc>
            </a:pPr>
            <a:r>
              <a:rPr lang="en-US" dirty="0"/>
              <a:t>Use Correlation ID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you have multiple services in a flow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Make sure you can link different log entries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can easily track a complete flow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Logging – best practices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308465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concepts we covered in this section are super important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They should be part of every single system out there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They allow you to have a fast, secure, reliable, and maintainable solution</a:t>
            </a:r>
          </a:p>
          <a:p>
            <a:pPr>
              <a:lnSpc>
                <a:spcPct val="100000"/>
              </a:lnSpc>
            </a:pPr>
            <a:r>
              <a:rPr lang="en-US" dirty="0"/>
              <a:t>Make all choices as informative and early as possible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Many concepts are difficult to replace once made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Changing a REST API with a message queue is not an easy and cheap task</a:t>
            </a:r>
          </a:p>
          <a:p>
            <a:pPr>
              <a:lnSpc>
                <a:spcPct val="100000"/>
              </a:lnSpc>
            </a:pPr>
            <a:r>
              <a:rPr lang="en-US" dirty="0"/>
              <a:t>These concepts are not exclusive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Although they are the most important ones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lot of research should be done for every single system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tool is a golden hammer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System-wide attributes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028399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399" y="2667000"/>
            <a:ext cx="11012905" cy="90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Deployment considerations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69441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Deployment Models</a:t>
            </a:r>
            <a:endParaRPr lang="pt-B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A9E9F4-4DF8-4149-908A-8623D237E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127" y="2097088"/>
            <a:ext cx="7956569" cy="36083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097911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Minimize blocking calls: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Async calls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One-way calls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Buffering </a:t>
            </a:r>
          </a:p>
          <a:p>
            <a:pPr>
              <a:lnSpc>
                <a:spcPct val="100000"/>
              </a:lnSpc>
            </a:pPr>
            <a:r>
              <a:rPr lang="en-US" dirty="0"/>
              <a:t>Use distributed transactions </a:t>
            </a:r>
          </a:p>
          <a:p>
            <a:pPr>
              <a:lnSpc>
                <a:spcPct val="100000"/>
              </a:lnSpc>
            </a:pPr>
            <a:r>
              <a:rPr lang="en-US" dirty="0"/>
              <a:t>Use coarse-grained interfaces </a:t>
            </a:r>
          </a:p>
          <a:p>
            <a:pPr>
              <a:lnSpc>
                <a:spcPct val="100000"/>
              </a:lnSpc>
            </a:pPr>
            <a:r>
              <a:rPr lang="en-US" dirty="0"/>
              <a:t>Manage state: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Stateless design – highly scalable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Stateful design – supports workflows but doesn’t scale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Shared state server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Distributed Deployment Guidelines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037226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Business/data layers scale out </a:t>
            </a:r>
          </a:p>
          <a:p>
            <a:pPr>
              <a:lnSpc>
                <a:spcPct val="100000"/>
              </a:lnSpc>
            </a:pPr>
            <a:r>
              <a:rPr lang="en-US" dirty="0"/>
              <a:t>Can detect failed tiers </a:t>
            </a:r>
          </a:p>
          <a:p>
            <a:pPr>
              <a:lnSpc>
                <a:spcPct val="100000"/>
              </a:lnSpc>
            </a:pPr>
            <a:r>
              <a:rPr lang="en-US" dirty="0"/>
              <a:t>Stateless design preferred</a:t>
            </a:r>
          </a:p>
          <a:p>
            <a:pPr>
              <a:lnSpc>
                <a:spcPct val="100000"/>
              </a:lnSpc>
            </a:pPr>
            <a:r>
              <a:rPr lang="en-US" dirty="0"/>
              <a:t>Stateful design requirements: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Shared state server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Session affinity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Deploy For Performance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953E66-FE63-4A02-AA05-6109E8964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616" y="1712550"/>
            <a:ext cx="3374795" cy="38146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01998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Secondary tier takes over </a:t>
            </a:r>
            <a:br>
              <a:rPr lang="en-US" dirty="0"/>
            </a:br>
            <a:r>
              <a:rPr lang="en-US" dirty="0"/>
              <a:t>when primary tier fails </a:t>
            </a:r>
          </a:p>
          <a:p>
            <a:pPr>
              <a:lnSpc>
                <a:spcPct val="100000"/>
              </a:lnSpc>
            </a:pPr>
            <a:r>
              <a:rPr lang="en-US" dirty="0"/>
              <a:t>Requires way more hardware </a:t>
            </a:r>
          </a:p>
          <a:p>
            <a:pPr>
              <a:lnSpc>
                <a:spcPct val="100000"/>
              </a:lnSpc>
            </a:pPr>
            <a:r>
              <a:rPr lang="en-US" dirty="0"/>
              <a:t>Synchronization considerations: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Sync when secondary tier activates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Or allow stale data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Deploy For Reliability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9FB95E-23C3-4189-9CB1-F018F0BBC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722" y="1712549"/>
            <a:ext cx="3335689" cy="37738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245587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Data replicated on multiple tiers </a:t>
            </a:r>
          </a:p>
          <a:p>
            <a:pPr>
              <a:lnSpc>
                <a:spcPct val="100000"/>
              </a:lnSpc>
            </a:pPr>
            <a:r>
              <a:rPr lang="en-US" dirty="0"/>
              <a:t>Replication breaks consistency and atomicity </a:t>
            </a:r>
          </a:p>
          <a:p>
            <a:pPr>
              <a:lnSpc>
                <a:spcPct val="100000"/>
              </a:lnSpc>
            </a:pPr>
            <a:r>
              <a:rPr lang="en-US" dirty="0"/>
              <a:t>Consistency considerations: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Delayed sync in background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Or allow stale data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Or partition data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Deploy For Scalability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B77A1B-5858-4946-8BE1-048776FDE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5657" y="1712550"/>
            <a:ext cx="3371754" cy="31860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271113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Scale Up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Easy with VMs or containers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limited results</a:t>
            </a:r>
          </a:p>
          <a:p>
            <a:pPr>
              <a:lnSpc>
                <a:spcPct val="100000"/>
              </a:lnSpc>
            </a:pPr>
            <a:r>
              <a:rPr lang="en-US" dirty="0"/>
              <a:t>Scale Out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Requires layered design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Requires partitioned data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Potentially unlimited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Scale Up And Scale Out</a:t>
            </a:r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C14809-F3E0-4607-B16F-E00F67E3A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337" y="1712549"/>
            <a:ext cx="4769074" cy="30215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8508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We are building the solution from scratch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choose technologies based on our and the developer skills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There is no need to introduce an unfamiliar stack – it will increase the expenses of the project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you are still building the team – you can experiment a bit more</a:t>
            </a:r>
          </a:p>
          <a:p>
            <a:pPr>
              <a:lnSpc>
                <a:spcPct val="100000"/>
              </a:lnSpc>
            </a:pPr>
            <a:r>
              <a:rPr lang="en-US" dirty="0"/>
              <a:t>I am proficient with .NET and JavaScript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my team is consisting of very skilled .NET developers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My technology stack will be Microsoft oriented</a:t>
            </a:r>
          </a:p>
          <a:p>
            <a:pPr>
              <a:lnSpc>
                <a:spcPct val="100000"/>
              </a:lnSpc>
            </a:pPr>
            <a:r>
              <a:rPr lang="en-US" dirty="0"/>
              <a:t>We want millions of students and huge availability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 premises servers will require huge maintainability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are going to use a public cloud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Azure is the perfect choice for Microsoft technology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consider the other options as well – they may be cheaper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Technology constraints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238848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We still haven't thought about performance, availability, and scalability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1a. What is our tiering strategy? Scaling up or scaling out?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1b. What is our redundancy and failover strategy?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1c. Write down a load test and validate the scalability? What can we do to improve it?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2a. Is our business layer stateless? What is our state management policy?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2b. Think about all the data in our system. Where can we introduce caching?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2c. Where are we going to store the cache? How are we going to warm it up?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2d. Think about the exception policy for each layer. Consider a third-party logging tool?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3. Do you think you can easily debug problems in your solution? If no, redesign it.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Questions for the learning system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84193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399" y="2667000"/>
            <a:ext cx="11012905" cy="90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The architecture document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1587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Table of contents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requirements of the system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Functional and non-functional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technology stack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architecture diagrams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many more sections</a:t>
            </a:r>
          </a:p>
          <a:p>
            <a:pPr>
              <a:lnSpc>
                <a:spcPct val="100000"/>
              </a:lnSpc>
            </a:pPr>
            <a:r>
              <a:rPr lang="en-US" dirty="0"/>
              <a:t>Do not start development without this document!</a:t>
            </a:r>
          </a:p>
          <a:p>
            <a:pPr>
              <a:lnSpc>
                <a:spcPct val="100000"/>
              </a:lnSpc>
            </a:pPr>
            <a:r>
              <a:rPr lang="en-US" dirty="0"/>
              <a:t>Audience – almost everyone involved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Project manager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CTO / CEO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Developers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QAs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Definition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988438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Management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The requirements reflecting the essence of the system 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Executive summary describing best practices and modern patterns 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Architecture should be geared towards business goals 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Management’s sections appear first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Development team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Technology stack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Modules, services, communication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Other technical details</a:t>
            </a:r>
          </a:p>
          <a:p>
            <a:pPr>
              <a:lnSpc>
                <a:spcPct val="100000"/>
              </a:lnSpc>
            </a:pPr>
            <a:r>
              <a:rPr lang="en-GB" dirty="0"/>
              <a:t>QA team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Testing infrastructure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Servers, testing tools, coding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audience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451714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format of the document is subject to hot debates</a:t>
            </a:r>
          </a:p>
          <a:p>
            <a:pPr>
              <a:lnSpc>
                <a:spcPct val="100000"/>
              </a:lnSpc>
            </a:pPr>
            <a:r>
              <a:rPr lang="en-US" dirty="0"/>
              <a:t>There are standards but nothing is set in stone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can use UML, but it is not necessary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Sometimes you may skip it, if the audience is not familiar with it</a:t>
            </a:r>
          </a:p>
          <a:p>
            <a:pPr>
              <a:lnSpc>
                <a:spcPct val="100000"/>
              </a:lnSpc>
            </a:pPr>
            <a:r>
              <a:rPr lang="en-US" dirty="0"/>
              <a:t>Keep it as simple as possible</a:t>
            </a:r>
          </a:p>
          <a:p>
            <a:pPr>
              <a:lnSpc>
                <a:spcPct val="100000"/>
              </a:lnSpc>
            </a:pPr>
            <a:r>
              <a:rPr lang="en-US" dirty="0"/>
              <a:t>Use plain and simple English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Keep the technical details for the developers</a:t>
            </a:r>
          </a:p>
          <a:p>
            <a:pPr>
              <a:lnSpc>
                <a:spcPct val="100000"/>
              </a:lnSpc>
            </a:pPr>
            <a:r>
              <a:rPr lang="en-US" dirty="0"/>
              <a:t>Get into the minds of your readers</a:t>
            </a:r>
          </a:p>
          <a:p>
            <a:pPr>
              <a:lnSpc>
                <a:spcPct val="100000"/>
              </a:lnSpc>
            </a:pPr>
            <a:r>
              <a:rPr lang="en-US" dirty="0"/>
              <a:t>Visualize using software you are comfortable with</a:t>
            </a:r>
            <a:endParaRPr lang="en-GB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Format of the document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936595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Background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role of system from a business perspective</a:t>
            </a:r>
          </a:p>
          <a:p>
            <a:pPr>
              <a:lnSpc>
                <a:spcPct val="100000"/>
              </a:lnSpc>
            </a:pPr>
            <a:r>
              <a:rPr lang="en-GB" dirty="0"/>
              <a:t>Requirements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These dictate the whole architecture</a:t>
            </a:r>
          </a:p>
          <a:p>
            <a:pPr>
              <a:lnSpc>
                <a:spcPct val="100000"/>
              </a:lnSpc>
            </a:pPr>
            <a:r>
              <a:rPr lang="en-GB" dirty="0"/>
              <a:t>Executive Summary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High-level overview of the solution – for non-technical readers</a:t>
            </a:r>
          </a:p>
          <a:p>
            <a:pPr>
              <a:lnSpc>
                <a:spcPct val="100000"/>
              </a:lnSpc>
            </a:pPr>
            <a:r>
              <a:rPr lang="en-GB" dirty="0"/>
              <a:t>Architecture Overview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The technical big picture of the solution</a:t>
            </a:r>
          </a:p>
          <a:p>
            <a:pPr>
              <a:lnSpc>
                <a:spcPct val="100000"/>
              </a:lnSpc>
            </a:pPr>
            <a:r>
              <a:rPr lang="en-GB" dirty="0"/>
              <a:t>Module Drill-Down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The core of the document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Detailed and practical instructions for implementing the architecture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Main structure of the document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68406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Describes the system from a business point of view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System's role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For example – solution for the HR team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Reasons for replacing an old system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For example – too much maintenance and old technologies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Expected business impact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For example – increasing HR productivity by at least 20%</a:t>
            </a:r>
          </a:p>
          <a:p>
            <a:pPr>
              <a:lnSpc>
                <a:spcPct val="100000"/>
              </a:lnSpc>
            </a:pPr>
            <a:r>
              <a:rPr lang="en-US" dirty="0"/>
              <a:t>Validates the architect's point of view of the system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Maximum 1 page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there is an error, you can easily correct 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next sections build upon this one</a:t>
            </a:r>
          </a:p>
          <a:p>
            <a:pPr>
              <a:lnSpc>
                <a:spcPct val="100000"/>
              </a:lnSpc>
            </a:pPr>
            <a:r>
              <a:rPr lang="en-US" dirty="0"/>
              <a:t>Boosts your confidence in front of the management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Therefore, you do not use any technical words here</a:t>
            </a:r>
            <a:endParaRPr lang="en-GB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Background section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507117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This section should again be maximum 1 page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Keep it brief</a:t>
            </a:r>
          </a:p>
          <a:p>
            <a:pPr>
              <a:lnSpc>
                <a:spcPct val="100000"/>
              </a:lnSpc>
            </a:pPr>
            <a:r>
              <a:rPr lang="en-US" dirty="0"/>
              <a:t>Use bulleted lists for describing the requirements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Functional – what should the system do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Non-functional – what should the system deal with</a:t>
            </a:r>
          </a:p>
          <a:p>
            <a:pPr>
              <a:lnSpc>
                <a:spcPct val="100000"/>
              </a:lnSpc>
            </a:pPr>
            <a:r>
              <a:rPr lang="en-GB" dirty="0"/>
              <a:t>Validates your understanding of the requirements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Whatever you design, it will solve the actual problem of the customer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The architecture is designed against well-defined requirements</a:t>
            </a:r>
          </a:p>
          <a:p>
            <a:pPr>
              <a:lnSpc>
                <a:spcPct val="100000"/>
              </a:lnSpc>
            </a:pPr>
            <a:r>
              <a:rPr lang="en-GB" dirty="0"/>
              <a:t>It is a high-level overview of the requirements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Do not take the job of a functional analyst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Requirements section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683997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Requirements section example</a:t>
            </a:r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C4A808-0488-4D1F-8688-1E7674431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308" y="2097088"/>
            <a:ext cx="7313383" cy="23772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BA73AA-E807-47E9-AD6A-7963D9AA0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720" y="4760913"/>
            <a:ext cx="7313383" cy="16554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250779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This section should be around 3 pages</a:t>
            </a:r>
          </a:p>
          <a:p>
            <a:pPr>
              <a:lnSpc>
                <a:spcPct val="100000"/>
              </a:lnSpc>
            </a:pPr>
            <a:r>
              <a:rPr lang="en-US" dirty="0"/>
              <a:t>This section is again for the management team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They will not read your whole document because usually they do not have the 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So, you need to impress them and present yourself as good solution architect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need to make them believe that their system is in good hands</a:t>
            </a:r>
          </a:p>
          <a:p>
            <a:pPr>
              <a:lnSpc>
                <a:spcPct val="100000"/>
              </a:lnSpc>
            </a:pPr>
            <a:r>
              <a:rPr lang="en-US" dirty="0"/>
              <a:t>You need to provide a high-level nontechnical view of the architecture</a:t>
            </a:r>
          </a:p>
          <a:p>
            <a:pPr>
              <a:lnSpc>
                <a:spcPct val="100000"/>
              </a:lnSpc>
            </a:pPr>
            <a:r>
              <a:rPr lang="en-US" dirty="0"/>
              <a:t>Get into your readers' mind!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person who does not have a lot of time available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He or she should be satisfied as quickly as possible with the presented solution</a:t>
            </a:r>
          </a:p>
          <a:p>
            <a:pPr>
              <a:lnSpc>
                <a:spcPct val="100000"/>
              </a:lnSpc>
            </a:pPr>
            <a:r>
              <a:rPr lang="en-US" dirty="0"/>
              <a:t>Use charts and diagrams (+ well-known technical terms)</a:t>
            </a:r>
          </a:p>
          <a:p>
            <a:pPr>
              <a:lnSpc>
                <a:spcPct val="100000"/>
              </a:lnSpc>
            </a:pPr>
            <a:r>
              <a:rPr lang="en-US" dirty="0"/>
              <a:t>Write this section after you write the rest of the document!</a:t>
            </a:r>
            <a:endParaRPr lang="en-GB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Executive summary section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4192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Back-end technology options: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ASP.NET Core REST API – requires heavy server-side architecting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Serverless with Azure Functions – less architecture burden but less overall control</a:t>
            </a:r>
          </a:p>
          <a:p>
            <a:pPr>
              <a:lnSpc>
                <a:spcPct val="100000"/>
              </a:lnSpc>
            </a:pPr>
            <a:r>
              <a:rPr lang="en-US" dirty="0"/>
              <a:t>Front-end technology options: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ASP.NET Core MVC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Server-side rendering is not very suitable for interactive applications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ASP.NET Core Razor Pages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Less overhead in terms of the client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Blazor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/>
              <a:t>Way too new and experimental but the developers may want the bleeding edge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React or Vue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Depends on the knowledge of the developers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technology options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320753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This section can reach up to 10 pages</a:t>
            </a:r>
          </a:p>
          <a:p>
            <a:pPr>
              <a:lnSpc>
                <a:spcPct val="100000"/>
              </a:lnSpc>
            </a:pPr>
            <a:r>
              <a:rPr lang="en-US" dirty="0"/>
              <a:t>Presents the architecture from a technical point of view</a:t>
            </a:r>
          </a:p>
          <a:p>
            <a:pPr>
              <a:lnSpc>
                <a:spcPct val="100000"/>
              </a:lnSpc>
            </a:pPr>
            <a:r>
              <a:rPr lang="en-US" dirty="0"/>
              <a:t>This section should not deep dive into independent modules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just layers the foundation for these modules</a:t>
            </a:r>
            <a:endParaRPr lang="en-GB" dirty="0"/>
          </a:p>
          <a:p>
            <a:pPr>
              <a:lnSpc>
                <a:spcPct val="100000"/>
              </a:lnSpc>
            </a:pPr>
            <a:r>
              <a:rPr lang="en-US" dirty="0"/>
              <a:t>Include these three subsections: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General description - type of the application and major non-functional requirements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High-level diagram – show the separate modules and their connections logically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Do not mix physical hardware here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Diagram walkthrough – describe various parts of the architecture and their roles verbally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Use simple words and include the most relevant details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Include technology stack here only if you use the same stack in each module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Architecture overview section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113026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Architecture overview diagram example</a:t>
            </a:r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03DD04-714F-496F-9A48-6418B562B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652" y="2097088"/>
            <a:ext cx="8803519" cy="30048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862380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This section can have "unlimited" number of pages</a:t>
            </a:r>
          </a:p>
          <a:p>
            <a:pPr>
              <a:lnSpc>
                <a:spcPct val="100000"/>
              </a:lnSpc>
            </a:pPr>
            <a:r>
              <a:rPr lang="en-US" dirty="0"/>
              <a:t>You should add for each module in huge detail: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Component's role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Technology stack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Data store, back-end, front-end, etc.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Be extremely detailed here and always include rationale!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But only for the first module of a particular technology!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Module's architecture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 inner architecture of the module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What exactly and the module should do and how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Include layers, diagrams, design patterns, etc.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Describe the API and method names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Development instructions – keep it brief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Modules drill-down section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974455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399" y="2667000"/>
            <a:ext cx="11012905" cy="90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designing a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14019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 our previous sample project, we analyzed the process in a huge detail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it was more of a demo project</a:t>
            </a:r>
          </a:p>
          <a:p>
            <a:pPr>
              <a:lnSpc>
                <a:spcPct val="100000"/>
              </a:lnSpc>
            </a:pPr>
            <a:r>
              <a:rPr lang="en-US" dirty="0"/>
              <a:t>Let us analyze a real-world application</a:t>
            </a:r>
          </a:p>
          <a:p>
            <a:pPr>
              <a:lnSpc>
                <a:spcPct val="100000"/>
              </a:lnSpc>
            </a:pPr>
            <a:r>
              <a:rPr lang="en-US" dirty="0"/>
              <a:t>Our project works with lots of IoT devices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Home cameras and thermostats, for example</a:t>
            </a:r>
          </a:p>
          <a:p>
            <a:pPr>
              <a:lnSpc>
                <a:spcPct val="100000"/>
              </a:lnSpc>
            </a:pPr>
            <a:r>
              <a:rPr lang="en-US" dirty="0"/>
              <a:t>Each of these devices has a separate application to control it</a:t>
            </a:r>
          </a:p>
          <a:p>
            <a:pPr>
              <a:lnSpc>
                <a:spcPct val="100000"/>
              </a:lnSpc>
            </a:pPr>
            <a:r>
              <a:rPr lang="en-US" dirty="0"/>
              <a:t>But we want to have a unified view of all our registered ones</a:t>
            </a:r>
          </a:p>
          <a:p>
            <a:pPr>
              <a:lnSpc>
                <a:spcPct val="100000"/>
              </a:lnSpc>
            </a:pPr>
            <a:r>
              <a:rPr lang="en-US" dirty="0"/>
              <a:t>We should collect status information and format the data </a:t>
            </a:r>
            <a:br>
              <a:rPr lang="en-US" dirty="0"/>
            </a:br>
            <a:r>
              <a:rPr lang="en-US" dirty="0"/>
              <a:t>to visually pleasing dashboard</a:t>
            </a:r>
          </a:p>
          <a:p>
            <a:pPr>
              <a:lnSpc>
                <a:spcPct val="100000"/>
              </a:lnSpc>
            </a:pPr>
            <a:r>
              <a:rPr lang="en-US" dirty="0"/>
              <a:t>This way the customer will know what is going on with all</a:t>
            </a:r>
            <a:br>
              <a:rPr lang="en-US" dirty="0"/>
            </a:br>
            <a:r>
              <a:rPr lang="en-US" dirty="0"/>
              <a:t>his/her devices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Real-world project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606607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For our first version the data is read-only and just visualized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Customers cannot update data directly from the application</a:t>
            </a:r>
          </a:p>
          <a:p>
            <a:pPr>
              <a:lnSpc>
                <a:spcPct val="100000"/>
              </a:lnSpc>
            </a:pPr>
            <a:r>
              <a:rPr lang="en-US" dirty="0"/>
              <a:t>Customers and their devices are pre-validated because of security protocols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Customers do not need to register in the application</a:t>
            </a:r>
          </a:p>
          <a:p>
            <a:pPr>
              <a:lnSpc>
                <a:spcPct val="100000"/>
              </a:lnSpc>
            </a:pPr>
            <a:r>
              <a:rPr lang="en-US" dirty="0"/>
              <a:t>Functional requirements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Functional Analyst did a good job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should understand the concept of the system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Receive status updates from IoT devices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Store the updates for future usage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Allow the users to query the updates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Functional requirements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980853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Think for a minute – what are the non-functional requirements of this system?</a:t>
            </a:r>
          </a:p>
          <a:p>
            <a:pPr>
              <a:lnSpc>
                <a:spcPct val="100000"/>
              </a:lnSpc>
            </a:pPr>
            <a:r>
              <a:rPr lang="en-US" dirty="0"/>
              <a:t>What information can influence our architecture?</a:t>
            </a:r>
          </a:p>
          <a:p>
            <a:pPr>
              <a:lnSpc>
                <a:spcPct val="100000"/>
              </a:lnSpc>
            </a:pPr>
            <a:r>
              <a:rPr lang="en-US" dirty="0"/>
              <a:t>What kind of questions we need to ask our customer?</a:t>
            </a:r>
          </a:p>
          <a:p>
            <a:pPr>
              <a:lnSpc>
                <a:spcPct val="100000"/>
              </a:lnSpc>
            </a:pPr>
            <a:r>
              <a:rPr lang="en-US" dirty="0"/>
              <a:t>What we know: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Messages are from IoT devices – there should be a huge amount of messages</a:t>
            </a:r>
          </a:p>
          <a:p>
            <a:pPr>
              <a:lnSpc>
                <a:spcPct val="100000"/>
              </a:lnSpc>
            </a:pPr>
            <a:r>
              <a:rPr lang="en-US" dirty="0"/>
              <a:t>What we should ask: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Load - how many concurrent messages should the system expect at peak times?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Volume - what is the total number of expected message per month?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Size – what is the average size of a message?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Non-Functional requirements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643763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After a few days of thinking, the client answers: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Maximum 500 concurrent messages at peak times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15 000 000 total number of message per month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300 bytes is the average message size</a:t>
            </a:r>
          </a:p>
          <a:p>
            <a:pPr>
              <a:lnSpc>
                <a:spcPct val="100000"/>
              </a:lnSpc>
            </a:pPr>
            <a:r>
              <a:rPr lang="en-US" dirty="0"/>
              <a:t>Let's do some data volume calculations: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15 000 000 x 300 bytes = 4 500 MB / month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4 500 MB x 12 months = 54 GB / year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Almost every database can handle this volume of data easily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Usually in data extensive applications – the data can expire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But we do not think about data archiving or deleting here</a:t>
            </a:r>
          </a:p>
          <a:p>
            <a:pPr>
              <a:lnSpc>
                <a:spcPct val="100000"/>
              </a:lnSpc>
            </a:pPr>
            <a:r>
              <a:rPr lang="en-US" dirty="0"/>
              <a:t>Data volume doesn't seem to be a problem 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Client Answers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933280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500 concurrent messages is a super busy system by any standard</a:t>
            </a:r>
          </a:p>
          <a:p>
            <a:pPr>
              <a:lnSpc>
                <a:spcPct val="100000"/>
              </a:lnSpc>
            </a:pPr>
            <a:r>
              <a:rPr lang="en-US" dirty="0"/>
              <a:t>We can easily add lots of servers and scale out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such solution costs money</a:t>
            </a:r>
          </a:p>
          <a:p>
            <a:pPr>
              <a:lnSpc>
                <a:spcPct val="100000"/>
              </a:lnSpc>
            </a:pPr>
            <a:r>
              <a:rPr lang="en-US" dirty="0"/>
              <a:t>It is a better solution to design the software so that it can handle such load</a:t>
            </a:r>
          </a:p>
          <a:p>
            <a:pPr>
              <a:lnSpc>
                <a:spcPct val="100000"/>
              </a:lnSpc>
            </a:pPr>
            <a:r>
              <a:rPr lang="en-US" dirty="0"/>
              <a:t>There is one more concept we need to think about</a:t>
            </a:r>
          </a:p>
          <a:p>
            <a:pPr>
              <a:lnSpc>
                <a:spcPct val="100000"/>
              </a:lnSpc>
            </a:pPr>
            <a:r>
              <a:rPr lang="en-US" dirty="0"/>
              <a:t>Do we care about losing messages?</a:t>
            </a:r>
          </a:p>
          <a:p>
            <a:pPr>
              <a:lnSpc>
                <a:spcPct val="100000"/>
              </a:lnSpc>
            </a:pPr>
            <a:r>
              <a:rPr lang="en-US" dirty="0"/>
              <a:t>If we think about it – no. If a message is lost, a new one will be</a:t>
            </a:r>
            <a:br>
              <a:rPr lang="en-US" dirty="0"/>
            </a:br>
            <a:r>
              <a:rPr lang="en-US" dirty="0"/>
              <a:t>send in a couple of seconds…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Our system is quite tolerant for message lost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Of course, we are not talking about system-wide catastrophe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1 lost message out of 1000 is completely acceptable (99.9%)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But what about load?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312436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next requirement is about users</a:t>
            </a:r>
          </a:p>
          <a:p>
            <a:pPr>
              <a:lnSpc>
                <a:spcPct val="100000"/>
              </a:lnSpc>
            </a:pPr>
            <a:r>
              <a:rPr lang="en-US" dirty="0"/>
              <a:t>How many users will the system have?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Total of 2 000 000 users </a:t>
            </a:r>
          </a:p>
          <a:p>
            <a:pPr>
              <a:lnSpc>
                <a:spcPct val="100000"/>
              </a:lnSpc>
            </a:pPr>
            <a:r>
              <a:rPr lang="en-US" dirty="0"/>
              <a:t>How many concurrent users should we expect?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more than 40 concurrent users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Users who are actively accessing the server</a:t>
            </a:r>
          </a:p>
          <a:p>
            <a:pPr>
              <a:lnSpc>
                <a:spcPct val="100000"/>
              </a:lnSpc>
            </a:pPr>
            <a:r>
              <a:rPr lang="en-US" dirty="0"/>
              <a:t>Total load calculated – 540 concurrent requests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users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2197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23999</TotalTime>
  <Words>7955</Words>
  <Application>Microsoft Office PowerPoint</Application>
  <PresentationFormat>Widescreen</PresentationFormat>
  <Paragraphs>1358</Paragraphs>
  <Slides>136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136</vt:i4>
      </vt:variant>
    </vt:vector>
  </HeadingPairs>
  <TitlesOfParts>
    <vt:vector size="142" baseType="lpstr">
      <vt:lpstr>Arial</vt:lpstr>
      <vt:lpstr>Calibri</vt:lpstr>
      <vt:lpstr>Consolas</vt:lpstr>
      <vt:lpstr>Tw Cen MT</vt:lpstr>
      <vt:lpstr>Wingdings</vt:lpstr>
      <vt:lpstr>Circuit</vt:lpstr>
      <vt:lpstr>a sample project</vt:lpstr>
      <vt:lpstr>Learning system</vt:lpstr>
      <vt:lpstr>Learning system</vt:lpstr>
      <vt:lpstr>initial design</vt:lpstr>
      <vt:lpstr>Scope and objectives</vt:lpstr>
      <vt:lpstr>key scenarios Use case diagram example</vt:lpstr>
      <vt:lpstr>key scenarios activity diagram example</vt:lpstr>
      <vt:lpstr>Technology constraints </vt:lpstr>
      <vt:lpstr>technology options</vt:lpstr>
      <vt:lpstr>Architecture design patterns</vt:lpstr>
      <vt:lpstr>Component-based Pattern - Structural </vt:lpstr>
      <vt:lpstr>Object-Oriented Pattern - Structural </vt:lpstr>
      <vt:lpstr>Service-Oriented Pattern - Service </vt:lpstr>
      <vt:lpstr>Microservice Pattern - Service </vt:lpstr>
      <vt:lpstr>Message Bus Pattern - Service </vt:lpstr>
      <vt:lpstr>Mixing of patterns</vt:lpstr>
      <vt:lpstr>Questions for the learning system</vt:lpstr>
      <vt:lpstr>Choosing the right patterns</vt:lpstr>
      <vt:lpstr>The Layered Pattern</vt:lpstr>
      <vt:lpstr>The Presentation Layer</vt:lpstr>
      <vt:lpstr>The Business Layer</vt:lpstr>
      <vt:lpstr>The Data Layer</vt:lpstr>
      <vt:lpstr>The service Layer</vt:lpstr>
      <vt:lpstr>Designing Component Architectures</vt:lpstr>
      <vt:lpstr>General Guidelines</vt:lpstr>
      <vt:lpstr>Design patterns</vt:lpstr>
      <vt:lpstr>Presentation Layer Components</vt:lpstr>
      <vt:lpstr>Service Layer Components</vt:lpstr>
      <vt:lpstr>Business Layer Components</vt:lpstr>
      <vt:lpstr>Data Layer Components</vt:lpstr>
      <vt:lpstr>Designing Service-Oriented Architectures</vt:lpstr>
      <vt:lpstr>Rest service</vt:lpstr>
      <vt:lpstr>SOAP service</vt:lpstr>
      <vt:lpstr>The Service Design Process</vt:lpstr>
      <vt:lpstr>Define Service Messages</vt:lpstr>
      <vt:lpstr>Define Service Contracts</vt:lpstr>
      <vt:lpstr>Plan Exception Handling</vt:lpstr>
      <vt:lpstr>Define Business Entity Transforms</vt:lpstr>
      <vt:lpstr>Define Business Abstraction</vt:lpstr>
      <vt:lpstr>Questions for the learning system</vt:lpstr>
      <vt:lpstr>Architecture quality attributes</vt:lpstr>
      <vt:lpstr>Conceptual Integrity – Design time</vt:lpstr>
      <vt:lpstr>Maintainability – Design time</vt:lpstr>
      <vt:lpstr>Testability – Design time</vt:lpstr>
      <vt:lpstr>Availability – Runtime</vt:lpstr>
      <vt:lpstr>Interoperability – Runtime</vt:lpstr>
      <vt:lpstr>Manageability – Runtime</vt:lpstr>
      <vt:lpstr>Performance – Runtime</vt:lpstr>
      <vt:lpstr>Reliability – Runtime</vt:lpstr>
      <vt:lpstr>Scalability – Runtime</vt:lpstr>
      <vt:lpstr>Security – Runtime</vt:lpstr>
      <vt:lpstr>System-wide considerations</vt:lpstr>
      <vt:lpstr>General guidelines</vt:lpstr>
      <vt:lpstr>Loose coupling on a system level</vt:lpstr>
      <vt:lpstr>Stateless applications</vt:lpstr>
      <vt:lpstr>Caching – What To Cache?</vt:lpstr>
      <vt:lpstr>Caching – definition </vt:lpstr>
      <vt:lpstr>Caching – Where To Cache?</vt:lpstr>
      <vt:lpstr>Caching – How To Manage The Cache?</vt:lpstr>
      <vt:lpstr>Caching – How To Fill The Cache?</vt:lpstr>
      <vt:lpstr>Messaging – definition</vt:lpstr>
      <vt:lpstr>Messaging – rest API</vt:lpstr>
      <vt:lpstr>Messaging – real-time communication</vt:lpstr>
      <vt:lpstr>Messaging – queue</vt:lpstr>
      <vt:lpstr>Exceptions – Exception Strategies</vt:lpstr>
      <vt:lpstr>Exceptions – Presentation Layer</vt:lpstr>
      <vt:lpstr>Exceptions – Service Layer</vt:lpstr>
      <vt:lpstr>Exceptions – Business Layer </vt:lpstr>
      <vt:lpstr>Exceptions – Data Layer</vt:lpstr>
      <vt:lpstr>Logging - definition</vt:lpstr>
      <vt:lpstr>Logging – best practices</vt:lpstr>
      <vt:lpstr>System-wide attributes</vt:lpstr>
      <vt:lpstr>Deployment considerations</vt:lpstr>
      <vt:lpstr>Deployment Models</vt:lpstr>
      <vt:lpstr>Distributed Deployment Guidelines</vt:lpstr>
      <vt:lpstr>Deploy For Performance</vt:lpstr>
      <vt:lpstr>Deploy For Reliability</vt:lpstr>
      <vt:lpstr>Deploy For Scalability</vt:lpstr>
      <vt:lpstr>Scale Up And Scale Out</vt:lpstr>
      <vt:lpstr>Questions for the learning system</vt:lpstr>
      <vt:lpstr>The architecture document</vt:lpstr>
      <vt:lpstr>Definition</vt:lpstr>
      <vt:lpstr>audience</vt:lpstr>
      <vt:lpstr>Format of the document</vt:lpstr>
      <vt:lpstr>Main structure of the document</vt:lpstr>
      <vt:lpstr>Background section</vt:lpstr>
      <vt:lpstr>Requirements section</vt:lpstr>
      <vt:lpstr>Requirements section example</vt:lpstr>
      <vt:lpstr>Executive summary section</vt:lpstr>
      <vt:lpstr>Architecture overview section</vt:lpstr>
      <vt:lpstr>Architecture overview diagram example</vt:lpstr>
      <vt:lpstr>Modules drill-down section</vt:lpstr>
      <vt:lpstr>designing a solution</vt:lpstr>
      <vt:lpstr>Real-world project</vt:lpstr>
      <vt:lpstr>Functional requirements</vt:lpstr>
      <vt:lpstr>Non-Functional requirements</vt:lpstr>
      <vt:lpstr>Client Answers</vt:lpstr>
      <vt:lpstr>But what about load?</vt:lpstr>
      <vt:lpstr>users</vt:lpstr>
      <vt:lpstr>Service level agreement</vt:lpstr>
      <vt:lpstr>Requirements conclusion</vt:lpstr>
      <vt:lpstr>Mapping baseline Modules</vt:lpstr>
      <vt:lpstr>Mapping baseline Modules</vt:lpstr>
      <vt:lpstr>Mapping baseline Modules</vt:lpstr>
      <vt:lpstr>Mapping baseline Modules</vt:lpstr>
      <vt:lpstr>Choosing messaging methods</vt:lpstr>
      <vt:lpstr>Choosing messaging methods</vt:lpstr>
      <vt:lpstr>Choosing messaging methods</vt:lpstr>
      <vt:lpstr>Choosing messaging methods</vt:lpstr>
      <vt:lpstr>Choosing messaging methods</vt:lpstr>
      <vt:lpstr>Designing the logging service</vt:lpstr>
      <vt:lpstr>Designing the logging service</vt:lpstr>
      <vt:lpstr>Designing the logging service</vt:lpstr>
      <vt:lpstr>Designing the logging service</vt:lpstr>
      <vt:lpstr>Designing the logging service</vt:lpstr>
      <vt:lpstr>Designing the Receiver service</vt:lpstr>
      <vt:lpstr>Designing the receiver service</vt:lpstr>
      <vt:lpstr>Designing the receiver service</vt:lpstr>
      <vt:lpstr>Designing the receiver service</vt:lpstr>
      <vt:lpstr>Designing the Handler service</vt:lpstr>
      <vt:lpstr>Designing the Handler service</vt:lpstr>
      <vt:lpstr>Designing the Info provider service</vt:lpstr>
      <vt:lpstr>Designing the Info provider service</vt:lpstr>
      <vt:lpstr>Designing the Info provider service</vt:lpstr>
      <vt:lpstr>Designing the Info provider service</vt:lpstr>
      <vt:lpstr>Designing the Info provider service</vt:lpstr>
      <vt:lpstr>Writing the architecture document</vt:lpstr>
      <vt:lpstr>what’s next?</vt:lpstr>
      <vt:lpstr>Microservices</vt:lpstr>
      <vt:lpstr>Microservices</vt:lpstr>
      <vt:lpstr>Microservices</vt:lpstr>
      <vt:lpstr>Event sourcing</vt:lpstr>
      <vt:lpstr>Event sourcing</vt:lpstr>
      <vt:lpstr>CQRS</vt:lpstr>
      <vt:lpstr>Containers</vt:lpstr>
      <vt:lpstr>Serverless computing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</dc:title>
  <dc:creator>Ivaylo Kenov</dc:creator>
  <cp:lastModifiedBy>Yordanov, Yordan (Varna) BGR</cp:lastModifiedBy>
  <cp:revision>3140</cp:revision>
  <dcterms:created xsi:type="dcterms:W3CDTF">2017-03-28T09:08:48Z</dcterms:created>
  <dcterms:modified xsi:type="dcterms:W3CDTF">2023-03-31T11:32:33Z</dcterms:modified>
</cp:coreProperties>
</file>