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2"/>
  </p:notesMasterIdLst>
  <p:sldIdLst>
    <p:sldId id="710" r:id="rId2"/>
    <p:sldId id="531" r:id="rId3"/>
    <p:sldId id="711" r:id="rId4"/>
    <p:sldId id="712" r:id="rId5"/>
    <p:sldId id="280" r:id="rId6"/>
    <p:sldId id="514" r:id="rId7"/>
    <p:sldId id="713" r:id="rId8"/>
    <p:sldId id="714" r:id="rId9"/>
    <p:sldId id="715" r:id="rId10"/>
    <p:sldId id="716" r:id="rId11"/>
    <p:sldId id="717" r:id="rId12"/>
    <p:sldId id="718" r:id="rId13"/>
    <p:sldId id="336" r:id="rId14"/>
    <p:sldId id="337" r:id="rId15"/>
    <p:sldId id="338" r:id="rId16"/>
    <p:sldId id="719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29" r:id="rId27"/>
    <p:sldId id="730" r:id="rId28"/>
    <p:sldId id="731" r:id="rId29"/>
    <p:sldId id="732" r:id="rId30"/>
    <p:sldId id="733" r:id="rId31"/>
    <p:sldId id="734" r:id="rId32"/>
    <p:sldId id="858" r:id="rId33"/>
    <p:sldId id="735" r:id="rId34"/>
    <p:sldId id="859" r:id="rId35"/>
    <p:sldId id="736" r:id="rId36"/>
    <p:sldId id="850" r:id="rId37"/>
    <p:sldId id="851" r:id="rId38"/>
    <p:sldId id="852" r:id="rId39"/>
    <p:sldId id="853" r:id="rId40"/>
    <p:sldId id="854" r:id="rId41"/>
    <p:sldId id="855" r:id="rId42"/>
    <p:sldId id="856" r:id="rId43"/>
    <p:sldId id="857" r:id="rId44"/>
    <p:sldId id="802" r:id="rId45"/>
    <p:sldId id="803" r:id="rId46"/>
    <p:sldId id="860" r:id="rId47"/>
    <p:sldId id="861" r:id="rId48"/>
    <p:sldId id="862" r:id="rId49"/>
    <p:sldId id="309" r:id="rId50"/>
    <p:sldId id="8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fundamentals-essentials-code-it-up-online-vol-9-registration-22255018258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wewritesoftware@gmail.com" TargetMode="External"/><Relationship Id="rId2" Type="http://schemas.openxmlformats.org/officeDocument/2006/relationships/hyperlink" Target="https://www.eventbrite.com/e/software-architecture-technology-patterns-code-it-up-online-vol-10-registration-24436543258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ventbrite.com/e/software-architecture-fundamentals-essentials-code-it-up-online-vol-9-registration-222550182587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odeItUpwithIvo" TargetMode="External"/><Relationship Id="rId2" Type="http://schemas.openxmlformats.org/officeDocument/2006/relationships/hyperlink" Target="https://codeitup.toda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ay-ve.com/" TargetMode="External"/><Relationship Id="rId4" Type="http://schemas.openxmlformats.org/officeDocument/2006/relationships/hyperlink" Target="https://www.patreon.com/ivaylokenov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ericaneagle.com/" TargetMode="External"/><Relationship Id="rId3" Type="http://schemas.openxmlformats.org/officeDocument/2006/relationships/hyperlink" Target="https://www.patreon.com/ivaylokenov" TargetMode="External"/><Relationship Id="rId7" Type="http://schemas.openxmlformats.org/officeDocument/2006/relationships/hyperlink" Target="https://indeavr.com/" TargetMode="External"/><Relationship Id="rId2" Type="http://schemas.openxmlformats.org/officeDocument/2006/relationships/hyperlink" Target="http://paypal.me/ivaylokeno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ik-sponsors" TargetMode="External"/><Relationship Id="rId5" Type="http://schemas.openxmlformats.org/officeDocument/2006/relationships/hyperlink" Target="http://buymeacoff.ee/ivaylokenov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opencollective.com/mytestedaspnet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ylokenov/Software-Architecture-Seri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What Is Software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1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consistent patterns in each layer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decide to use MVC pattern in the presentation layer – stick to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use CQRS in the application layer – stick to it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duplicate functionality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have a caching component in all layers</a:t>
            </a:r>
          </a:p>
          <a:p>
            <a:pPr>
              <a:lnSpc>
                <a:spcPct val="100000"/>
              </a:lnSpc>
            </a:pPr>
            <a:r>
              <a:rPr lang="en-US" dirty="0"/>
              <a:t>Prefer composition over inheritance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complicated to create huge hierarchies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  <a:p>
            <a:pPr>
              <a:lnSpc>
                <a:spcPct val="100000"/>
              </a:lnSpc>
            </a:pPr>
            <a:r>
              <a:rPr lang="en-US" dirty="0"/>
              <a:t>Establish a code convention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code style and preferably automate it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with the Lead Developer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7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Separate areas of concern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layer should have one role only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communication between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does the presentation layer communicate with the business layer? </a:t>
            </a:r>
          </a:p>
          <a:p>
            <a:pPr>
              <a:lnSpc>
                <a:spcPct val="100000"/>
              </a:lnSpc>
            </a:pPr>
            <a:r>
              <a:rPr lang="en-US" dirty="0"/>
              <a:t>Use abstraction to loosely couple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interfaces for every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should not be tight to a particular platform or technology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mix different types of components in a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a consistent data format within a layer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6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component should rely on the internals of another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should be black boxes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mix roles in a single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controllers should not have business logic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layer should not have HTTP concerns </a:t>
            </a:r>
          </a:p>
          <a:p>
            <a:pPr>
              <a:lnSpc>
                <a:spcPct val="100000"/>
              </a:lnSpc>
            </a:pPr>
            <a:r>
              <a:rPr lang="en-US" dirty="0"/>
              <a:t>Define clear contracts for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public methods and properties should be scoped in advance</a:t>
            </a:r>
          </a:p>
          <a:p>
            <a:pPr>
              <a:lnSpc>
                <a:spcPct val="100000"/>
              </a:lnSpc>
            </a:pPr>
            <a:r>
              <a:rPr lang="en-US" dirty="0"/>
              <a:t>Abstract system wide components away from other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soon you have a component which is accessible in multiple layers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it in a system-wide area of concern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Guidelines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1493235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Everyone who got a paid ticket – 156 people in total! Thank you!</a:t>
            </a:r>
          </a:p>
          <a:p>
            <a:pPr>
              <a:lnSpc>
                <a:spcPct val="100000"/>
              </a:lnSpc>
            </a:pPr>
            <a:r>
              <a:rPr lang="en-US" dirty="0"/>
              <a:t>Top supporter – </a:t>
            </a:r>
            <a:r>
              <a:rPr lang="en-GB" b="1" dirty="0"/>
              <a:t>Nikolay </a:t>
            </a:r>
            <a:r>
              <a:rPr lang="en-GB" b="1" dirty="0" err="1"/>
              <a:t>Stoychev</a:t>
            </a:r>
            <a:r>
              <a:rPr lang="en-GB" b="1" dirty="0"/>
              <a:t> </a:t>
            </a:r>
            <a:r>
              <a:rPr lang="en-US" dirty="0"/>
              <a:t>– </a:t>
            </a:r>
            <a:r>
              <a:rPr lang="bg-BG" b="1" dirty="0"/>
              <a:t>8</a:t>
            </a:r>
            <a:r>
              <a:rPr lang="en-US" b="1" dirty="0"/>
              <a:t>0 BGN</a:t>
            </a:r>
            <a:r>
              <a:rPr lang="en-US" dirty="0"/>
              <a:t>! Thank you, you rock! &lt;3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Thanks to – </a:t>
            </a:r>
            <a:r>
              <a:rPr lang="en-US" sz="1400" b="1" dirty="0"/>
              <a:t>Valentin, Nikolay, </a:t>
            </a:r>
            <a:r>
              <a:rPr lang="en-US" sz="1400" b="1" dirty="0" err="1"/>
              <a:t>Borislava</a:t>
            </a:r>
            <a:r>
              <a:rPr lang="en-US" sz="1400" b="1" dirty="0"/>
              <a:t>, Georgi, </a:t>
            </a:r>
            <a:r>
              <a:rPr lang="bg-BG" sz="1400" b="1" dirty="0"/>
              <a:t>Пламен, </a:t>
            </a:r>
            <a:r>
              <a:rPr lang="en-US" sz="1400" b="1" dirty="0"/>
              <a:t>Stefan, </a:t>
            </a: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Plamen</a:t>
            </a:r>
            <a:r>
              <a:rPr lang="en-US" sz="1400" b="1" dirty="0"/>
              <a:t>, </a:t>
            </a:r>
            <a:r>
              <a:rPr lang="en-US" sz="1400" b="1" dirty="0" err="1"/>
              <a:t>Ivelin</a:t>
            </a:r>
            <a:r>
              <a:rPr lang="en-US" sz="1400" b="1" dirty="0"/>
              <a:t>, </a:t>
            </a:r>
            <a:r>
              <a:rPr lang="bg-BG" sz="1400" b="1" dirty="0"/>
              <a:t>Ивайло, </a:t>
            </a:r>
            <a:br>
              <a:rPr lang="en-US" sz="1400" b="1" dirty="0"/>
            </a:br>
            <a:r>
              <a:rPr lang="en-US" sz="1400" b="1" dirty="0"/>
              <a:t>Ivan, </a:t>
            </a:r>
            <a:r>
              <a:rPr lang="en-US" sz="1400" b="1" dirty="0" err="1"/>
              <a:t>Teodor</a:t>
            </a:r>
            <a:r>
              <a:rPr lang="en-US" sz="1400" b="1" dirty="0"/>
              <a:t>, Rosen, </a:t>
            </a:r>
            <a:r>
              <a:rPr lang="bg-BG" sz="1400" b="1" dirty="0"/>
              <a:t>Георги, </a:t>
            </a:r>
            <a:r>
              <a:rPr lang="en-US" sz="1400" b="1" dirty="0"/>
              <a:t>Ivan, Kristian, Deyan, Nikolay, </a:t>
            </a:r>
            <a:r>
              <a:rPr lang="en-US" sz="1400" b="1" dirty="0" err="1"/>
              <a:t>Tsvetelin</a:t>
            </a:r>
            <a:r>
              <a:rPr lang="en-US" sz="1400" b="1" dirty="0"/>
              <a:t>, Valentin, </a:t>
            </a:r>
            <a:r>
              <a:rPr lang="en-US" sz="1400" b="1" dirty="0" err="1"/>
              <a:t>Kiril</a:t>
            </a:r>
            <a:r>
              <a:rPr lang="en-US" sz="1400" b="1" dirty="0"/>
              <a:t>, </a:t>
            </a:r>
            <a:r>
              <a:rPr lang="en-US" sz="1400" b="1" dirty="0" err="1"/>
              <a:t>Volen</a:t>
            </a:r>
            <a:r>
              <a:rPr lang="en-US" sz="1400" b="1" dirty="0"/>
              <a:t>, Andrey, </a:t>
            </a:r>
            <a:br>
              <a:rPr lang="en-US" sz="1400" b="1" dirty="0"/>
            </a:br>
            <a:r>
              <a:rPr lang="en-US" sz="1400" b="1" dirty="0"/>
              <a:t>Diana, </a:t>
            </a:r>
            <a:r>
              <a:rPr lang="bg-BG" sz="1400" b="1" dirty="0"/>
              <a:t>Дончо, </a:t>
            </a:r>
            <a:r>
              <a:rPr lang="en-US" sz="1400" b="1" dirty="0" err="1"/>
              <a:t>Petar</a:t>
            </a:r>
            <a:r>
              <a:rPr lang="en-US" sz="1400" b="1" dirty="0"/>
              <a:t>, Mincho, </a:t>
            </a:r>
            <a:r>
              <a:rPr lang="en-US" sz="1400" b="1" dirty="0" err="1"/>
              <a:t>Elitsa</a:t>
            </a:r>
            <a:r>
              <a:rPr lang="en-US" sz="1400" b="1" dirty="0"/>
              <a:t>, </a:t>
            </a:r>
            <a:r>
              <a:rPr lang="bg-BG" sz="1400" b="1" dirty="0"/>
              <a:t>Цветан , </a:t>
            </a:r>
            <a:r>
              <a:rPr lang="en-US" sz="1400" b="1" dirty="0" err="1"/>
              <a:t>Stanimir</a:t>
            </a:r>
            <a:r>
              <a:rPr lang="en-US" sz="1400" b="1" dirty="0"/>
              <a:t>, Lyubomir , </a:t>
            </a:r>
            <a:r>
              <a:rPr lang="en-US" sz="1400" b="1" dirty="0" err="1"/>
              <a:t>Veselin</a:t>
            </a:r>
            <a:r>
              <a:rPr lang="en-US" sz="1400" b="1" dirty="0"/>
              <a:t>, Dobromir, </a:t>
            </a:r>
            <a:r>
              <a:rPr lang="en-US" sz="1400" b="1" dirty="0" err="1"/>
              <a:t>Kristiyan</a:t>
            </a:r>
            <a:r>
              <a:rPr lang="en-US" sz="1400" b="1" dirty="0"/>
              <a:t>, Nikolai, </a:t>
            </a:r>
            <a:br>
              <a:rPr lang="en-US" sz="1400" b="1" dirty="0"/>
            </a:br>
            <a:r>
              <a:rPr lang="bg-BG" sz="1400" b="1" dirty="0"/>
              <a:t>Борислав, </a:t>
            </a:r>
            <a:r>
              <a:rPr lang="en-US" sz="1400" b="1" dirty="0"/>
              <a:t>Vladimir, Stefan, Valeri, </a:t>
            </a:r>
            <a:r>
              <a:rPr lang="en-US" sz="1400" b="1" dirty="0" err="1"/>
              <a:t>Rostislav</a:t>
            </a:r>
            <a:r>
              <a:rPr lang="en-US" sz="1400" b="1" dirty="0"/>
              <a:t>, Raya, Ivan, </a:t>
            </a:r>
            <a:r>
              <a:rPr lang="bg-BG" sz="1400" b="1" dirty="0"/>
              <a:t>АЛЕКСАНДЪР, </a:t>
            </a:r>
            <a:r>
              <a:rPr lang="en-US" sz="1400" b="1" dirty="0"/>
              <a:t>Kristian, </a:t>
            </a:r>
            <a:r>
              <a:rPr lang="en-US" sz="1400" b="1" dirty="0" err="1"/>
              <a:t>Petko</a:t>
            </a:r>
            <a:r>
              <a:rPr lang="en-US" sz="1400" b="1" dirty="0"/>
              <a:t>, Rosen, Todor, </a:t>
            </a:r>
            <a:br>
              <a:rPr lang="en-US" sz="1400" b="1" dirty="0"/>
            </a:br>
            <a:r>
              <a:rPr lang="en-US" sz="1400" b="1" dirty="0"/>
              <a:t>Diana, Pavel, Val, </a:t>
            </a:r>
            <a:r>
              <a:rPr lang="bg-BG" sz="1400" b="1" dirty="0"/>
              <a:t>Радослав, </a:t>
            </a:r>
            <a:r>
              <a:rPr lang="en-US" sz="1400" b="1" dirty="0" err="1"/>
              <a:t>Petar</a:t>
            </a:r>
            <a:r>
              <a:rPr lang="en-US" sz="1400" b="1" dirty="0"/>
              <a:t>, Alexander, </a:t>
            </a:r>
            <a:r>
              <a:rPr lang="en-US" sz="1400" b="1" dirty="0" err="1"/>
              <a:t>Mariyana</a:t>
            </a:r>
            <a:r>
              <a:rPr lang="en-US" sz="1400" b="1" dirty="0"/>
              <a:t>, </a:t>
            </a:r>
            <a:r>
              <a:rPr lang="bg-BG" sz="1400" b="1" dirty="0"/>
              <a:t>Ани, </a:t>
            </a:r>
            <a:r>
              <a:rPr lang="en-US" sz="1400" b="1" dirty="0" err="1"/>
              <a:t>Emiliyan</a:t>
            </a:r>
            <a:r>
              <a:rPr lang="en-US" sz="1400" b="1" dirty="0"/>
              <a:t>, </a:t>
            </a:r>
            <a:r>
              <a:rPr lang="bg-BG" sz="1400" b="1" dirty="0"/>
              <a:t>Иван, </a:t>
            </a:r>
            <a:r>
              <a:rPr lang="en-US" sz="1400" b="1" dirty="0"/>
              <a:t>Ivaylo, </a:t>
            </a:r>
            <a:r>
              <a:rPr lang="en-US" sz="1400" b="1" dirty="0" err="1"/>
              <a:t>Petar</a:t>
            </a:r>
            <a:r>
              <a:rPr lang="en-US" sz="1400" b="1" dirty="0"/>
              <a:t>, Vasil, Ivo, </a:t>
            </a:r>
            <a:br>
              <a:rPr lang="en-US" sz="1400" b="1" dirty="0"/>
            </a:br>
            <a:r>
              <a:rPr lang="en-US" sz="1400" b="1" dirty="0"/>
              <a:t>Irina, Stanislav, Vanya, Ivan, Julia, Kamen, Ivan, </a:t>
            </a:r>
            <a:r>
              <a:rPr lang="en-US" sz="1400" b="1" dirty="0" err="1"/>
              <a:t>Bobi</a:t>
            </a:r>
            <a:r>
              <a:rPr lang="en-US" sz="1400" b="1" dirty="0"/>
              <a:t>, </a:t>
            </a:r>
            <a:r>
              <a:rPr lang="en-US" sz="1400" b="1" dirty="0" err="1"/>
              <a:t>Hristina</a:t>
            </a:r>
            <a:r>
              <a:rPr lang="en-US" sz="1400" b="1" dirty="0"/>
              <a:t>, Zlatko, </a:t>
            </a:r>
            <a:br>
              <a:rPr lang="en-US" sz="1400" b="1" dirty="0"/>
            </a:br>
            <a:r>
              <a:rPr lang="en-US" sz="1400" b="1" dirty="0"/>
              <a:t>Maria, </a:t>
            </a:r>
            <a:r>
              <a:rPr lang="en-US" sz="1400" b="1" dirty="0" err="1"/>
              <a:t>Ilcho</a:t>
            </a:r>
            <a:r>
              <a:rPr lang="en-US" sz="1400" b="1" dirty="0"/>
              <a:t>, Vladimir, </a:t>
            </a:r>
            <a:r>
              <a:rPr lang="en-US" sz="1400" b="1" dirty="0" err="1"/>
              <a:t>Svilen</a:t>
            </a:r>
            <a:r>
              <a:rPr lang="en-US" sz="1400" b="1" dirty="0"/>
              <a:t>, </a:t>
            </a:r>
            <a:r>
              <a:rPr lang="en-US" sz="1400" b="1" dirty="0" err="1"/>
              <a:t>Dinyo</a:t>
            </a:r>
            <a:r>
              <a:rPr lang="en-US" sz="1400" b="1" dirty="0"/>
              <a:t>, Daniel, Pavel, </a:t>
            </a:r>
            <a:r>
              <a:rPr lang="en-US" sz="1400" b="1" dirty="0" err="1"/>
              <a:t>Veselin</a:t>
            </a:r>
            <a:r>
              <a:rPr lang="en-US" sz="1400" b="1" dirty="0"/>
              <a:t>, </a:t>
            </a:r>
            <a:br>
              <a:rPr lang="en-US" sz="1400" b="1" dirty="0"/>
            </a:br>
            <a:r>
              <a:rPr lang="en-US" sz="1400" b="1" dirty="0" err="1"/>
              <a:t>Petar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Pavel, </a:t>
            </a:r>
            <a:r>
              <a:rPr lang="en-US" sz="1400" b="1" dirty="0" err="1"/>
              <a:t>Plamen</a:t>
            </a:r>
            <a:r>
              <a:rPr lang="en-US" sz="1400" b="1" dirty="0"/>
              <a:t>, Ivaylo, </a:t>
            </a:r>
            <a:r>
              <a:rPr lang="bg-BG" sz="1400" b="1" dirty="0"/>
              <a:t>Калин, </a:t>
            </a:r>
            <a:r>
              <a:rPr lang="en-US" sz="1400" b="1" dirty="0"/>
              <a:t>Sonya, Ivan, </a:t>
            </a:r>
            <a:br>
              <a:rPr lang="en-US" sz="1400" b="1" dirty="0"/>
            </a:br>
            <a:r>
              <a:rPr lang="en-US" sz="1400" b="1" dirty="0" err="1"/>
              <a:t>Krassimir</a:t>
            </a:r>
            <a:r>
              <a:rPr lang="en-US" sz="1400" b="1" dirty="0"/>
              <a:t>, </a:t>
            </a:r>
            <a:r>
              <a:rPr lang="en-US" sz="1400" b="1" dirty="0" err="1"/>
              <a:t>Zhelyazko</a:t>
            </a:r>
            <a:r>
              <a:rPr lang="en-US" sz="1400" b="1" dirty="0"/>
              <a:t>, Chika, </a:t>
            </a:r>
            <a:r>
              <a:rPr lang="en-US" sz="1400" b="1" dirty="0" err="1"/>
              <a:t>Pirin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</a:t>
            </a:r>
            <a:r>
              <a:rPr lang="en-US" sz="1400" b="1" dirty="0" err="1"/>
              <a:t>Dimitar</a:t>
            </a:r>
            <a:r>
              <a:rPr lang="en-US" sz="1400" b="1" dirty="0"/>
              <a:t> , Ivaylo,</a:t>
            </a:r>
            <a:br>
              <a:rPr lang="en-US" sz="1400" b="1" dirty="0"/>
            </a:br>
            <a:r>
              <a:rPr lang="en-US" sz="1400" b="1" dirty="0"/>
              <a:t>Georgi , </a:t>
            </a:r>
            <a:r>
              <a:rPr lang="en-US" sz="1400" b="1" dirty="0" err="1"/>
              <a:t>Albena</a:t>
            </a:r>
            <a:r>
              <a:rPr lang="en-US" sz="1400" b="1" dirty="0"/>
              <a:t>, Svetoslav, Vladimir , </a:t>
            </a:r>
            <a:r>
              <a:rPr lang="en-US" sz="1400" b="1" dirty="0" err="1"/>
              <a:t>Zlatin</a:t>
            </a:r>
            <a:r>
              <a:rPr lang="en-US" sz="1400" b="1" dirty="0"/>
              <a:t>, Mira, </a:t>
            </a:r>
            <a:r>
              <a:rPr lang="en-US" sz="1400" b="1" dirty="0" err="1"/>
              <a:t>Venelin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Iliya</a:t>
            </a:r>
            <a:r>
              <a:rPr lang="en-US" sz="1400" b="1" dirty="0"/>
              <a:t>, Vanya, </a:t>
            </a:r>
            <a:r>
              <a:rPr lang="en-US" sz="1400" b="1" dirty="0" err="1"/>
              <a:t>Kiril</a:t>
            </a:r>
            <a:r>
              <a:rPr lang="en-US" sz="1400" b="1" dirty="0"/>
              <a:t>, Dobromir, Grigoris, Miroslav, Boris, </a:t>
            </a:r>
            <a:br>
              <a:rPr lang="en-US" sz="1400" b="1" dirty="0"/>
            </a:br>
            <a:r>
              <a:rPr lang="en-US" sz="1400" b="1" dirty="0"/>
              <a:t>Marin, </a:t>
            </a:r>
            <a:r>
              <a:rPr lang="bg-BG" sz="1400" b="1" dirty="0"/>
              <a:t>Мирослава, </a:t>
            </a:r>
            <a:r>
              <a:rPr lang="en-US" sz="1400" b="1" dirty="0" err="1"/>
              <a:t>Mariyan</a:t>
            </a:r>
            <a:r>
              <a:rPr lang="en-US" sz="1400" b="1" dirty="0"/>
              <a:t>, Andrey, </a:t>
            </a:r>
            <a:r>
              <a:rPr lang="en-US" sz="1400" b="1" dirty="0" err="1"/>
              <a:t>Galya</a:t>
            </a:r>
            <a:r>
              <a:rPr lang="en-US" sz="1400" b="1" dirty="0"/>
              <a:t>, </a:t>
            </a:r>
            <a:r>
              <a:rPr lang="en-US" sz="1400" b="1" dirty="0" err="1"/>
              <a:t>Teodor</a:t>
            </a:r>
            <a:r>
              <a:rPr lang="en-US" sz="1400" b="1" dirty="0"/>
              <a:t>, </a:t>
            </a:r>
            <a:r>
              <a:rPr lang="en-US" sz="1400" b="1" dirty="0" err="1"/>
              <a:t>Momchil</a:t>
            </a:r>
            <a:r>
              <a:rPr lang="en-US" sz="1400" b="1" dirty="0"/>
              <a:t>,</a:t>
            </a:r>
            <a:br>
              <a:rPr lang="en-US" sz="1400" b="1" dirty="0"/>
            </a:br>
            <a:r>
              <a:rPr lang="en-US" sz="1400" b="1" dirty="0"/>
              <a:t>Simon, </a:t>
            </a:r>
            <a:r>
              <a:rPr lang="en-US" sz="1400" b="1" dirty="0" err="1"/>
              <a:t>Plamen</a:t>
            </a:r>
            <a:r>
              <a:rPr lang="en-US" sz="1400" b="1" dirty="0"/>
              <a:t>, Iva, Martin, Kosta, </a:t>
            </a:r>
            <a:r>
              <a:rPr lang="en-US" sz="1400" b="1" dirty="0" err="1"/>
              <a:t>Hristo</a:t>
            </a:r>
            <a:r>
              <a:rPr lang="en-US" sz="1400" b="1" dirty="0"/>
              <a:t>, Evgeniya, Nikolai, </a:t>
            </a:r>
            <a:br>
              <a:rPr lang="en-US" sz="1400" b="1" dirty="0"/>
            </a:br>
            <a:r>
              <a:rPr lang="en-US" sz="1400" b="1" dirty="0"/>
              <a:t>Ivo, Viktor, </a:t>
            </a:r>
            <a:r>
              <a:rPr lang="en-US" sz="1400" b="1" dirty="0" err="1"/>
              <a:t>Tsvetan</a:t>
            </a:r>
            <a:r>
              <a:rPr lang="en-US" sz="1400" b="1" dirty="0"/>
              <a:t>, Miroslav, </a:t>
            </a:r>
            <a:r>
              <a:rPr lang="en-US" sz="1400" b="1" dirty="0" err="1"/>
              <a:t>Hyusein</a:t>
            </a:r>
            <a:r>
              <a:rPr lang="en-US" sz="1400" b="1" dirty="0"/>
              <a:t>, Mira, Tanya, </a:t>
            </a:r>
            <a:r>
              <a:rPr lang="en-US" sz="1400" b="1" dirty="0" err="1"/>
              <a:t>Zhivko</a:t>
            </a:r>
            <a:r>
              <a:rPr lang="en-US" sz="1400" b="1" dirty="0"/>
              <a:t>, </a:t>
            </a:r>
            <a:br>
              <a:rPr lang="en-US" sz="1400" b="1" dirty="0"/>
            </a:br>
            <a:r>
              <a:rPr lang="en-US" sz="1400" b="1" dirty="0" err="1"/>
              <a:t>Dimitar</a:t>
            </a:r>
            <a:r>
              <a:rPr lang="en-US" sz="1400" b="1" dirty="0"/>
              <a:t>, Ivaylo, </a:t>
            </a:r>
            <a:r>
              <a:rPr lang="en-US" sz="1400" b="1" dirty="0" err="1"/>
              <a:t>Kalina</a:t>
            </a:r>
            <a:r>
              <a:rPr lang="en-US" sz="1400" b="1" dirty="0"/>
              <a:t>, Emil, Ivaylo, </a:t>
            </a:r>
            <a:r>
              <a:rPr lang="en-US" sz="1400" b="1" dirty="0" err="1"/>
              <a:t>Dimitar</a:t>
            </a:r>
            <a:r>
              <a:rPr lang="en-US" sz="1400" b="1" dirty="0"/>
              <a:t>, </a:t>
            </a:r>
            <a:r>
              <a:rPr lang="en-US" sz="1400" b="1" dirty="0" err="1"/>
              <a:t>Zhivko</a:t>
            </a:r>
            <a:r>
              <a:rPr lang="en-US" sz="1400" b="1" dirty="0"/>
              <a:t>, Alexander, </a:t>
            </a:r>
            <a:br>
              <a:rPr lang="en-US" sz="1400" b="1" dirty="0"/>
            </a:br>
            <a:r>
              <a:rPr lang="en-US" sz="1400" b="1" dirty="0"/>
              <a:t>Denis, </a:t>
            </a:r>
            <a:r>
              <a:rPr lang="en-US" sz="1400" b="1" dirty="0" err="1"/>
              <a:t>Denitsa</a:t>
            </a:r>
            <a:r>
              <a:rPr lang="en-US" sz="1400" b="1" dirty="0"/>
              <a:t>, </a:t>
            </a:r>
            <a:r>
              <a:rPr lang="en-US" sz="1400" b="1" dirty="0" err="1"/>
              <a:t>Boyan</a:t>
            </a:r>
            <a:r>
              <a:rPr lang="en-US" sz="1400" b="1" dirty="0"/>
              <a:t>, </a:t>
            </a:r>
            <a:r>
              <a:rPr lang="en-US" sz="1400" b="1" dirty="0" err="1"/>
              <a:t>Hristo</a:t>
            </a:r>
            <a:r>
              <a:rPr lang="en-US" sz="1400" b="1" dirty="0"/>
              <a:t>, Donika, Georgi, </a:t>
            </a:r>
            <a:r>
              <a:rPr lang="en-US" sz="1400" b="1" dirty="0" err="1"/>
              <a:t>Lyuboslav</a:t>
            </a:r>
            <a:r>
              <a:rPr lang="en-US" sz="1400" b="1" dirty="0"/>
              <a:t>, Ilia, </a:t>
            </a:r>
            <a:br>
              <a:rPr lang="en-US" sz="1400" b="1" dirty="0"/>
            </a:br>
            <a:r>
              <a:rPr lang="en-US" sz="1400" b="1" dirty="0"/>
              <a:t>Stefan, Nikola, Valentin, </a:t>
            </a:r>
            <a:r>
              <a:rPr lang="en-US" sz="1400" b="1" dirty="0" err="1"/>
              <a:t>Borislav</a:t>
            </a:r>
            <a:r>
              <a:rPr lang="en-US" sz="1400" b="1" dirty="0"/>
              <a:t>, </a:t>
            </a:r>
            <a:r>
              <a:rPr lang="en-US" sz="1400" b="1" dirty="0" err="1"/>
              <a:t>Teodor</a:t>
            </a:r>
            <a:r>
              <a:rPr lang="en-US" sz="1400" b="1" dirty="0"/>
              <a:t>, Svetoslav, </a:t>
            </a:r>
            <a:r>
              <a:rPr lang="en-US" sz="1400" b="1" dirty="0" err="1"/>
              <a:t>Veselin</a:t>
            </a:r>
            <a:endParaRPr lang="en-GB" sz="1400" b="1" dirty="0"/>
          </a:p>
          <a:p>
            <a:pPr>
              <a:lnSpc>
                <a:spcPct val="100000"/>
              </a:lnSpc>
            </a:pPr>
            <a:r>
              <a:rPr lang="en-US" sz="1600" dirty="0"/>
              <a:t>And everyone who supported the initiative during the years!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THANKS for your support &amp; TRUST!</a:t>
            </a:r>
          </a:p>
        </p:txBody>
      </p:sp>
    </p:spTree>
    <p:extLst>
      <p:ext uri="{BB962C8B-B14F-4D97-AF65-F5344CB8AC3E}">
        <p14:creationId xmlns:p14="http://schemas.microsoft.com/office/powerpoint/2010/main" val="239532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 prefer to call them “Pay what you want”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Depending on how much you value the provided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It takes me a considerable amount of free time to prepare these lectures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 want them to be perfect and complete!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 put my soul in them!</a:t>
            </a:r>
          </a:p>
          <a:p>
            <a:pPr>
              <a:lnSpc>
                <a:spcPct val="100000"/>
              </a:lnSpc>
            </a:pPr>
            <a:r>
              <a:rPr lang="en-US" dirty="0"/>
              <a:t>For this reason, I will be extremely thankful, if you decide to </a:t>
            </a:r>
            <a:br>
              <a:rPr lang="en-US" dirty="0"/>
            </a:br>
            <a:r>
              <a:rPr lang="en-US" dirty="0"/>
              <a:t>support me and my projects!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never expected, but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The easiest way is via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PayPal: </a:t>
            </a:r>
            <a:r>
              <a:rPr lang="en-GB" b="1" dirty="0">
                <a:hlinkClick r:id="rId2"/>
              </a:rPr>
              <a:t>http://paypal.me/ivaylokenov</a:t>
            </a:r>
            <a:r>
              <a:rPr lang="bg-BG" b="1" dirty="0"/>
              <a:t>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events are not Exactly free</a:t>
            </a:r>
          </a:p>
        </p:txBody>
      </p:sp>
    </p:spTree>
    <p:extLst>
      <p:ext uri="{BB962C8B-B14F-4D97-AF65-F5344CB8AC3E}">
        <p14:creationId xmlns:p14="http://schemas.microsoft.com/office/powerpoint/2010/main" val="101950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Unified Modelling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8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Wikipedia: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“A </a:t>
            </a:r>
            <a:r>
              <a:rPr lang="en-US" u="sng" dirty="0"/>
              <a:t>general-purpose</a:t>
            </a:r>
            <a:r>
              <a:rPr lang="en-US" dirty="0"/>
              <a:t>, developmental, modeling language that is intended to </a:t>
            </a:r>
            <a:br>
              <a:rPr lang="en-US" dirty="0"/>
            </a:br>
            <a:r>
              <a:rPr lang="en-US" dirty="0"/>
              <a:t>provide a </a:t>
            </a:r>
            <a:r>
              <a:rPr lang="en-US" u="sng" dirty="0"/>
              <a:t>standard</a:t>
            </a:r>
            <a:r>
              <a:rPr lang="en-US" dirty="0"/>
              <a:t> way to </a:t>
            </a:r>
            <a:r>
              <a:rPr lang="en-US" u="sng" dirty="0"/>
              <a:t>visualize</a:t>
            </a:r>
            <a:r>
              <a:rPr lang="en-US" dirty="0"/>
              <a:t> the </a:t>
            </a:r>
            <a:r>
              <a:rPr lang="en-US" u="sng" dirty="0"/>
              <a:t>design</a:t>
            </a:r>
            <a:r>
              <a:rPr lang="en-US" dirty="0"/>
              <a:t> of a system”</a:t>
            </a:r>
          </a:p>
          <a:p>
            <a:pPr>
              <a:lnSpc>
                <a:spcPct val="100000"/>
              </a:lnSpc>
            </a:pPr>
            <a:r>
              <a:rPr lang="en-US" dirty="0"/>
              <a:t>Main attributes: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Visual – it is easy to see the representation of the architecture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Abstract – it stays away from implementation details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Descriptive – shows the complete representation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Standard – UML is the world standard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Code Generation – specific sections can be converted to code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Supports Reverse Engineering – create UML from code</a:t>
            </a:r>
          </a:p>
          <a:p>
            <a:pPr>
              <a:lnSpc>
                <a:spcPct val="100000"/>
              </a:lnSpc>
            </a:pPr>
            <a:r>
              <a:rPr lang="en-GB" dirty="0"/>
              <a:t>You should know it in case the client wants it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But can easily avoid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UML?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1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Models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 for the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you looking at the entire system? A subsystem? A feature?</a:t>
            </a:r>
          </a:p>
          <a:p>
            <a:pPr>
              <a:lnSpc>
                <a:spcPct val="100000"/>
              </a:lnSpc>
            </a:pPr>
            <a:r>
              <a:rPr lang="en-US" dirty="0"/>
              <a:t>Views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way to look at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it an external view? Or the internal structure?</a:t>
            </a:r>
          </a:p>
          <a:p>
            <a:pPr>
              <a:lnSpc>
                <a:spcPct val="100000"/>
              </a:lnSpc>
            </a:pPr>
            <a:r>
              <a:rPr lang="en-US" dirty="0"/>
              <a:t>Diagrams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 drawings that illustrate the architecture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design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4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Non-technical model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External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Looking at the system as a black box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Internal View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lot more details</a:t>
            </a:r>
          </a:p>
          <a:p>
            <a:pPr>
              <a:lnSpc>
                <a:spcPct val="100000"/>
              </a:lnSpc>
            </a:pPr>
            <a:r>
              <a:rPr lang="en-US" dirty="0"/>
              <a:t>IT System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Specifically looks at technology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View (Structure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 different elements fit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 View (Behavioral View)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How these elements call each other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Model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Structured solution to address all common software attributes: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Meets all the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optimized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in check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Manageability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for business growth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Accessibility for easier user experience</a:t>
            </a:r>
          </a:p>
          <a:p>
            <a:pPr>
              <a:lnSpc>
                <a:spcPct val="100000"/>
              </a:lnSpc>
            </a:pPr>
            <a:r>
              <a:rPr lang="en-US" dirty="0"/>
              <a:t>Major requirements: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requirements – the way end-users interact with the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requirements – cheaper, faster, better than competitors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system requirements – infrastructure requirements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Component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Class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Sequence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State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Activity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Layer Diagram </a:t>
            </a:r>
          </a:p>
          <a:p>
            <a:pPr>
              <a:lnSpc>
                <a:spcPct val="100000"/>
              </a:lnSpc>
            </a:pPr>
            <a:r>
              <a:rPr lang="pt-BR" dirty="0"/>
              <a:t>Use Case Diagram</a:t>
            </a:r>
          </a:p>
          <a:p>
            <a:pPr>
              <a:lnSpc>
                <a:spcPct val="100000"/>
              </a:lnSpc>
            </a:pPr>
            <a:r>
              <a:rPr lang="pt-BR" dirty="0"/>
              <a:t>There are others...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</a:t>
            </a:r>
            <a:r>
              <a:rPr lang="en-US" dirty="0"/>
              <a:t>Diagram</a:t>
            </a:r>
            <a:r>
              <a:rPr lang="en-GB" dirty="0"/>
              <a:t>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2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Modular building blocks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implemented and required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Components can be nested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If you decide to describe your architecture</a:t>
            </a:r>
            <a:br>
              <a:rPr lang="en-US" dirty="0"/>
            </a:br>
            <a:r>
              <a:rPr lang="en-US" dirty="0"/>
              <a:t>with a component diagram, you will have</a:t>
            </a:r>
            <a:br>
              <a:rPr lang="en-US" dirty="0"/>
            </a:br>
            <a:r>
              <a:rPr lang="en-US" dirty="0"/>
              <a:t>a very descriptive image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The Component 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9AA5B-7DF4-4F77-AE47-3F977E1A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94" y="1712549"/>
            <a:ext cx="3528917" cy="37090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869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classes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methods and fields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associations, generalizations, </a:t>
            </a:r>
            <a:br>
              <a:rPr lang="en-US" dirty="0"/>
            </a:br>
            <a:r>
              <a:rPr lang="en-US" dirty="0"/>
              <a:t>and cardinality</a:t>
            </a:r>
          </a:p>
          <a:p>
            <a:pPr>
              <a:lnSpc>
                <a:spcPct val="100000"/>
              </a:lnSpc>
            </a:pPr>
            <a:r>
              <a:rPr lang="en-US" dirty="0"/>
              <a:t>Quite detailed in terms of 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The Lead Developer should do this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Class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ED2E7-AB4A-4F10-843B-54462DEB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101" y="1712549"/>
            <a:ext cx="3684310" cy="3650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0119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call sequence </a:t>
            </a:r>
          </a:p>
          <a:p>
            <a:pPr>
              <a:lnSpc>
                <a:spcPct val="100000"/>
              </a:lnSpc>
            </a:pPr>
            <a:r>
              <a:rPr lang="en-US" dirty="0"/>
              <a:t>Shows calling class, called method, </a:t>
            </a:r>
            <a:br>
              <a:rPr lang="en-US" dirty="0"/>
            </a:br>
            <a:r>
              <a:rPr lang="en-US" dirty="0"/>
              <a:t>and return data type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depict loops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Sequence Diagram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D3170-37F8-44FA-9518-474C29A4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91" y="1712549"/>
            <a:ext cx="3556720" cy="3681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5918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states or activities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allowed transitions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internal activities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State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88F19-3396-458E-83A4-B5596DFDB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89" y="1712549"/>
            <a:ext cx="3503321" cy="3432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0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process or workflow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the famous flow charts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nested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show concurrent actions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have swim lanes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Activity Diagram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95AC6-D972-41C0-A316-E06687E9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52" y="1712549"/>
            <a:ext cx="3245359" cy="450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303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Non-standard, invented by MS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areas of concern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references between areas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validated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Layer Diagram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3EBE59-1AFB-4DC6-82AE-38EB29FD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593" y="1712549"/>
            <a:ext cx="3702818" cy="3545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52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Shows actors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Shows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Binds actors to use cases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depict generalizations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 Use Case Diagram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5CE900-5FF7-44DA-A3B6-8FA4C1A9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00" y="1712549"/>
            <a:ext cx="3776711" cy="3145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09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Designing Solution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52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Diagrams In Architectures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8DB0A-8854-4167-A04F-258A9AE4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91" y="2097088"/>
            <a:ext cx="9125641" cy="3223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686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structural elements and interfaces composing the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Objects – the low-level building blocks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How these elements behave in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communication is done in the 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composition of elements into larger subsystems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elements are mapped to trees or graphs – the high-level data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The architectural style that guides this composition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5691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UML as Sketch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Intended for brainstorming and general loose guidelines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Blueprint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Very detailed, you can write code based on the diagrams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Forward Engineering - use diagram to generate code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Reverse Engineering - build diagram from existing code </a:t>
            </a:r>
          </a:p>
          <a:p>
            <a:pPr>
              <a:lnSpc>
                <a:spcPct val="100000"/>
              </a:lnSpc>
            </a:pPr>
            <a:r>
              <a:rPr lang="en-GB" dirty="0"/>
              <a:t>UML as Validation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Validate implementation against diagram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UML Design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18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Process For Designing Architectures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C09-C2DD-44B1-A7FD-733F4FEE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130" y="2097088"/>
            <a:ext cx="4221740" cy="3783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0445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01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Identify scope of architecture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high-level objectives and requirements?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technologies? Server? Client? Proof of concept?</a:t>
            </a:r>
          </a:p>
          <a:p>
            <a:pPr>
              <a:lnSpc>
                <a:spcPct val="100000"/>
              </a:lnSpc>
            </a:pPr>
            <a:r>
              <a:rPr lang="en-US" dirty="0"/>
              <a:t>Estimate time to spend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have months? Do you have weeks?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audience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CEO? Developers? Functional Analyst?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technical, usage and deployment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are the available technologies?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people use the system simultaneously?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servers do you have? Cloud? On premise?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requirements are super important!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Create Or Adjust Objectives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164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90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Key scenarios: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unknown/risk – promo codes on scale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Significant use case – payments integration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Intersection of quality/function – clashing of these two 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Tradeoff between attributes – consider the trade offs</a:t>
            </a:r>
          </a:p>
          <a:p>
            <a:pPr>
              <a:lnSpc>
                <a:spcPct val="100000"/>
              </a:lnSpc>
            </a:pPr>
            <a:r>
              <a:rPr lang="en-US" dirty="0"/>
              <a:t>Significant use cases: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Business-critical – part of the core business domain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impact – very important for the end-users</a:t>
            </a:r>
          </a:p>
          <a:p>
            <a:pPr>
              <a:lnSpc>
                <a:spcPct val="100000"/>
              </a:lnSpc>
            </a:pPr>
            <a:r>
              <a:rPr lang="en-US" dirty="0"/>
              <a:t>Create Use Case Diagrams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Identify Key Scenarios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13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flows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the user should do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 interfaces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</a:t>
            </a:r>
          </a:p>
          <a:p>
            <a:pPr>
              <a:lnSpc>
                <a:spcPct val="100000"/>
              </a:lnSpc>
            </a:pPr>
            <a:r>
              <a:rPr lang="en-US" dirty="0"/>
              <a:t>Non-functional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volume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SLA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are the most common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Two types of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071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"What is the required performance of the system?"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"SUPER FAST!"</a:t>
            </a:r>
          </a:p>
          <a:p>
            <a:pPr>
              <a:lnSpc>
                <a:spcPct val="100000"/>
              </a:lnSpc>
            </a:pPr>
            <a:r>
              <a:rPr lang="en-US" dirty="0"/>
              <a:t>Always talk in numbers!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if you have an end user – each task should complete in less than a second!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latency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does it take to perform a single task?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will it take to store a user in the database?</a:t>
            </a:r>
          </a:p>
          <a:p>
            <a:pPr>
              <a:lnSpc>
                <a:spcPct val="100000"/>
              </a:lnSpc>
            </a:pPr>
            <a:r>
              <a:rPr lang="en-US" dirty="0"/>
              <a:t>Think about throughput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tasks can be performed for a given time unit?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many users can be saved in the database in a minute?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0742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Let's say we have a task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Storing a user in database</a:t>
            </a:r>
          </a:p>
          <a:p>
            <a:pPr>
              <a:lnSpc>
                <a:spcPct val="100000"/>
              </a:lnSpc>
            </a:pPr>
            <a:r>
              <a:rPr lang="en-US" dirty="0"/>
              <a:t>And its latency is 1 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quite slow, but it is just a demonstrational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the throughput for 1 minute then?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well-designed system – more than 1000 users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badly designed system – around 60 users</a:t>
            </a:r>
          </a:p>
          <a:p>
            <a:pPr>
              <a:lnSpc>
                <a:spcPct val="100000"/>
              </a:lnSpc>
            </a:pPr>
            <a:r>
              <a:rPr lang="en-US" dirty="0"/>
              <a:t>Both attributes are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numbers Example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578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is quantity of work without crashing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a Web API – how many concurrent requests could the server handle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Difference with throughput: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Throughput – 100 requests/second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– 500 requests without crashing</a:t>
            </a:r>
          </a:p>
          <a:p>
            <a:pPr>
              <a:lnSpc>
                <a:spcPct val="100000"/>
              </a:lnSpc>
            </a:pPr>
            <a:r>
              <a:rPr lang="en-US" dirty="0"/>
              <a:t>Users can tolerate a bit slow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they hate crashing ones!</a:t>
            </a:r>
          </a:p>
          <a:p>
            <a:pPr>
              <a:lnSpc>
                <a:spcPct val="100000"/>
              </a:lnSpc>
            </a:pPr>
            <a:r>
              <a:rPr lang="en-US" dirty="0"/>
              <a:t>Best practice is to always plan for the most extreme cases!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 – Black Friday in an e-commerce site!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Load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50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Additionally, our design should cover: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Functionality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Usability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Resilience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Economic and technology constraints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GB" dirty="0"/>
              <a:t>Trade-offs and aesthetic concerns</a:t>
            </a:r>
          </a:p>
          <a:p>
            <a:pPr>
              <a:lnSpc>
                <a:spcPct val="100000"/>
              </a:lnSpc>
            </a:pPr>
            <a:r>
              <a:rPr lang="en-GB" dirty="0"/>
              <a:t>The goal is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 high-level structure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go into implementation details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complexity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Address all requirements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compatible with all use cases and scenarios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composes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4172464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much data the system will accumulate over time</a:t>
            </a:r>
          </a:p>
          <a:p>
            <a:pPr>
              <a:lnSpc>
                <a:spcPct val="100000"/>
              </a:lnSpc>
            </a:pPr>
            <a:r>
              <a:rPr lang="en-US" dirty="0"/>
              <a:t>This requirement dictates: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database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Designing queries in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Storage planning</a:t>
            </a:r>
          </a:p>
          <a:p>
            <a:pPr>
              <a:lnSpc>
                <a:spcPct val="100000"/>
              </a:lnSpc>
            </a:pPr>
            <a:r>
              <a:rPr lang="en-US" dirty="0"/>
              <a:t>Two aspects: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required on "day one"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initially we need 1 GB of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growth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example – our database grows annually with 2 TB of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 volume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46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many users will use the system simultaneously</a:t>
            </a:r>
          </a:p>
          <a:p>
            <a:pPr>
              <a:lnSpc>
                <a:spcPct val="100000"/>
              </a:lnSpc>
            </a:pPr>
            <a:r>
              <a:rPr lang="en-US" dirty="0"/>
              <a:t>It is different than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Concurrent users have "dead times"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read the page, watch something on it, but do not make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 requirements consider the actual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The rule of thumb is to take the load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multiple them by 10!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this depends on the system type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Concurrent users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795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is the required uptime for the system in percentage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For example, 99.99% uptime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is translated to ~1 hour of downtime in a year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would be quite impressive!</a:t>
            </a:r>
          </a:p>
          <a:p>
            <a:pPr>
              <a:lnSpc>
                <a:spcPct val="100000"/>
              </a:lnSpc>
            </a:pPr>
            <a:r>
              <a:rPr lang="en-US" dirty="0"/>
              <a:t>It is the solution's architect to manage the clients' expectations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expected uptime is 99.999%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Just tell them that we will need at least five different data centers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On independent continents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With variety of power supplies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multiple Internet providers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answer usually brings them down to Earth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Service Level Agreement requirements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0972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Functional Analysts and the CEO usually provide a well documented</a:t>
            </a:r>
            <a:br>
              <a:rPr lang="en-US" dirty="0"/>
            </a:br>
            <a:r>
              <a:rPr lang="en-US" dirty="0"/>
              <a:t>business and functional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But who defines the non-functional ones?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the Solution's Architect job to frame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By starting discussions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asking the right questions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And keeping the expectations realistic and meaningful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There is no need to fight for every millisecond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users will not notice that</a:t>
            </a:r>
          </a:p>
          <a:p>
            <a:pPr>
              <a:lnSpc>
                <a:spcPct val="100000"/>
              </a:lnSpc>
            </a:pPr>
            <a:r>
              <a:rPr lang="en-US" dirty="0"/>
              <a:t>Never design a system without the non-functional requirements!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Who defines these requirements?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12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 before Q &amp; A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Software Architecture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What Is Software Architecture?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Unified Modeling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Designing Solution Architectures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3"/>
              </a:rPr>
              <a:t>https://www.eventbrite.com/e/software-architecture-fundamentals-</a:t>
            </a:r>
            <a:br>
              <a:rPr lang="en-US" sz="1600" dirty="0">
                <a:hlinkClick r:id="rId3"/>
              </a:rPr>
            </a:br>
            <a:r>
              <a:rPr lang="en-US" sz="1600" dirty="0">
                <a:hlinkClick r:id="rId3"/>
              </a:rPr>
              <a:t>essentials-code-it-up-online-vol-9-registration-222550182587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Common Technology Stacks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Architecture Design Patterns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Choosing The Right 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 here: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hlinkClick r:id="rId2"/>
              </a:rPr>
              <a:t>https://www.eventbrite.com/e/software-architecture-technology-</a:t>
            </a: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patterns-code-it-up-online-vol-10-registration-244365432587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3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sz="1600" dirty="0">
                <a:hlinkClick r:id="rId4"/>
              </a:rPr>
              <a:t>https://www.eventbrite.com/e/software-architecture-fundamentals-</a:t>
            </a:r>
            <a:br>
              <a:rPr lang="en-US" sz="1600" dirty="0">
                <a:hlinkClick r:id="rId4"/>
              </a:rPr>
            </a:br>
            <a:r>
              <a:rPr lang="en-US" sz="1600" dirty="0">
                <a:hlinkClick r:id="rId4"/>
              </a:rPr>
              <a:t>essentials-code-it-up-online-vol-9-registration-222550182587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endParaRPr lang="bg-BG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next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22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check the Code It Up blog and subscribe: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https://codeitup.today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watch some of the free videos: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https://www.youtube.com/CodeItUpwithIvo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Clean code &amp; The art of 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Docker, CI/CD, Redis</a:t>
            </a:r>
            <a:r>
              <a:rPr lang="bg-BG"/>
              <a:t>,</a:t>
            </a:r>
            <a:r>
              <a:rPr lang="en-US"/>
              <a:t> </a:t>
            </a:r>
            <a:r>
              <a:rPr lang="en-US" dirty="0"/>
              <a:t>Elasticsearch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many more…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source code in all free lessons is available on </a:t>
            </a:r>
            <a:r>
              <a:rPr lang="en-US" sz="2400" dirty="0" err="1"/>
              <a:t>Patreon</a:t>
            </a:r>
            <a:r>
              <a:rPr lang="en-US" sz="2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https://www.patreon.com/ivaylokenov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Unrelated to the IT sector but check out my art T-Shirts: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https://way-ve.com/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CODE10 during checkout for 10% discount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431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You can get the recordings of the past C# events from the event page: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Async-Await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C# ORM Battle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Docker – From ABC To XYZ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Identity Server Demystified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Done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Let's Get Functional With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API Scenarios – REST, </a:t>
            </a:r>
            <a:r>
              <a:rPr lang="en-US" dirty="0" err="1"/>
              <a:t>GraphQL</a:t>
            </a:r>
            <a:r>
              <a:rPr lang="en-US" dirty="0"/>
              <a:t> &amp; </a:t>
            </a:r>
            <a:r>
              <a:rPr lang="en-US" dirty="0" err="1"/>
              <a:t>gRPC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Past workshops are also available: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C# Multithreading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Domain-Driven Design With ASP.NET Core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 For Web Developers</a:t>
            </a:r>
          </a:p>
          <a:p>
            <a:pPr>
              <a:lnSpc>
                <a:spcPct val="100000"/>
              </a:lnSpc>
            </a:pPr>
            <a:r>
              <a:rPr lang="en-US" dirty="0"/>
              <a:t>If interested, you can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Code It Up Events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54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1958" y="19632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can support me and my projects: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PayPal: </a:t>
            </a:r>
            <a:r>
              <a:rPr lang="en-US" b="1" dirty="0">
                <a:hlinkClick r:id="rId2"/>
              </a:rPr>
              <a:t>http://paypal.me/ivaylokenov</a:t>
            </a:r>
            <a:r>
              <a:rPr lang="en-US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Via </a:t>
            </a:r>
            <a:r>
              <a:rPr lang="en-US" dirty="0" err="1"/>
              <a:t>Revolut</a:t>
            </a:r>
            <a:r>
              <a:rPr lang="en-US" dirty="0"/>
              <a:t>: </a:t>
            </a:r>
            <a:r>
              <a:rPr lang="en-US" b="1" dirty="0"/>
              <a:t>@ivaylokenov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</a:t>
            </a:r>
            <a:r>
              <a:rPr lang="en-US" sz="1800" dirty="0" err="1"/>
              <a:t>Patreon</a:t>
            </a:r>
            <a:r>
              <a:rPr lang="en-US" sz="1800" dirty="0"/>
              <a:t>: </a:t>
            </a:r>
            <a:r>
              <a:rPr lang="en-US" sz="1800" b="1" dirty="0">
                <a:hlinkClick r:id="rId3"/>
              </a:rPr>
              <a:t>https://www.patreon.com/ivaylokenov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On Open Collective: </a:t>
            </a:r>
            <a:r>
              <a:rPr lang="en-US" sz="1800" b="1" dirty="0">
                <a:hlinkClick r:id="rId4"/>
              </a:rPr>
              <a:t>https://opencollective.com/mytestedaspnet</a:t>
            </a:r>
            <a:endParaRPr lang="en-US" sz="1800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Via Buy Me A Coffee: </a:t>
            </a:r>
            <a:r>
              <a:rPr lang="en-US" sz="1800" b="1" dirty="0">
                <a:hlinkClick r:id="rId5"/>
              </a:rPr>
              <a:t>http://buymeacoff.ee/ivaylokenov</a:t>
            </a:r>
            <a:r>
              <a:rPr lang="en-US" sz="1800" b="1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Crypto: </a:t>
            </a:r>
            <a:r>
              <a:rPr lang="en-US" sz="1800" b="1" dirty="0">
                <a:hlinkClick r:id="rId6"/>
              </a:rPr>
              <a:t>http://bit.ly/ik-sponsors</a:t>
            </a:r>
            <a:r>
              <a:rPr lang="en-US" sz="1800" b="1" dirty="0"/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Never expected, always appreciated!</a:t>
            </a:r>
          </a:p>
          <a:p>
            <a:pPr>
              <a:lnSpc>
                <a:spcPct val="100000"/>
              </a:lnSpc>
            </a:pPr>
            <a:r>
              <a:rPr lang="en-US" dirty="0"/>
              <a:t>Make sure you check my sponsors!</a:t>
            </a:r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INDEAVR - </a:t>
            </a:r>
            <a:r>
              <a:rPr lang="en-US" dirty="0">
                <a:hlinkClick r:id="rId7"/>
              </a:rPr>
              <a:t>https://indeavr.com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Americaneagle.com - </a:t>
            </a:r>
            <a:r>
              <a:rPr lang="en-US" dirty="0">
                <a:hlinkClick r:id="rId8"/>
              </a:rPr>
              <a:t>https://www.americaneagle.com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1958" y="747827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ANY QUESTIONS?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B2F6D-C85D-4711-AAAA-F94929D284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4600" y="1876434"/>
            <a:ext cx="5283200" cy="1191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58DA43-93F8-4C08-B5D8-B2297016E4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0" y="3441819"/>
            <a:ext cx="3152775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588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of Concerns</a:t>
            </a:r>
          </a:p>
          <a:p>
            <a:pPr>
              <a:lnSpc>
                <a:spcPct val="100000"/>
              </a:lnSpc>
            </a:pPr>
            <a:r>
              <a:rPr lang="en-US" dirty="0"/>
              <a:t>Encapsulation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Explicit Components</a:t>
            </a:r>
          </a:p>
          <a:p>
            <a:r>
              <a:rPr lang="en-US" dirty="0"/>
              <a:t>Single Responsibility</a:t>
            </a:r>
          </a:p>
          <a:p>
            <a:r>
              <a:rPr lang="en-US" dirty="0"/>
              <a:t>Don’t Repeat Yourself </a:t>
            </a:r>
          </a:p>
          <a:p>
            <a:r>
              <a:rPr lang="en-US" dirty="0"/>
              <a:t>Persistence &amp; Infrastructure Ignorance</a:t>
            </a:r>
          </a:p>
          <a:p>
            <a:r>
              <a:rPr lang="en-US" dirty="0"/>
              <a:t>Presentation Ignorance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Testability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architecture needs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E6182-0F58-429E-A0D9-AA70D8424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05" y="2097088"/>
            <a:ext cx="5823717" cy="360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725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15475" y="2618509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B518A89-2683-4EFF-86E4-874CADEA4487}"/>
              </a:ext>
            </a:extLst>
          </p:cNvPr>
          <p:cNvSpPr txBox="1">
            <a:spLocks/>
          </p:cNvSpPr>
          <p:nvPr/>
        </p:nvSpPr>
        <p:spPr>
          <a:xfrm>
            <a:off x="1415475" y="3070359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Resources:</a:t>
            </a:r>
            <a:br>
              <a:rPr lang="en-US" sz="2000" dirty="0"/>
            </a:br>
            <a:br>
              <a:rPr lang="en-US" sz="2000" dirty="0"/>
            </a:br>
            <a:r>
              <a:rPr lang="en-US" sz="1800" b="1" dirty="0">
                <a:solidFill>
                  <a:schemeClr val="tx1"/>
                </a:solidFill>
                <a:hlinkClick r:id="rId2"/>
              </a:rPr>
              <a:t>https://github.com/ivaylokenov/Software-Architecture-Series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843177"/>
            <a:ext cx="11696797" cy="5458202"/>
          </a:xfrm>
        </p:spPr>
        <p:txBody>
          <a:bodyPr>
            <a:normAutofit/>
          </a:bodyPr>
          <a:lstStyle/>
          <a:p>
            <a:r>
              <a:rPr lang="en-US" dirty="0"/>
              <a:t>Layers:</a:t>
            </a:r>
          </a:p>
          <a:p>
            <a:pPr lvl="1"/>
            <a:r>
              <a:rPr lang="en-US" dirty="0"/>
              <a:t>System, Sub-systems, Layers, Components, Classes, Data and Methods</a:t>
            </a:r>
          </a:p>
          <a:p>
            <a:r>
              <a:rPr lang="en-US" dirty="0"/>
              <a:t>Bad Architecture:</a:t>
            </a:r>
          </a:p>
          <a:p>
            <a:pPr lvl="1"/>
            <a:r>
              <a:rPr lang="en-US" dirty="0"/>
              <a:t>Complex, Incoherent, Brittle, Untestable, Unmaintainable </a:t>
            </a:r>
          </a:p>
          <a:p>
            <a:r>
              <a:rPr lang="en-US" dirty="0"/>
              <a:t>Good Architecture:</a:t>
            </a:r>
          </a:p>
          <a:p>
            <a:pPr lvl="1"/>
            <a:r>
              <a:rPr lang="en-US" dirty="0"/>
              <a:t>Simple, Understandable, Flexible, Testable, Maintainable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882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Build to change instead of building to last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are going to change your solution multiple times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Create around modularity and flexibility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Use models, but only to analyze and reduce risk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models should be more abstract, otherwise you are taking the role of 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Use visualizations to communicate and collaborate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architecture is going to be a large diagram</a:t>
            </a:r>
          </a:p>
          <a:p>
            <a:pPr>
              <a:lnSpc>
                <a:spcPct val="100000"/>
              </a:lnSpc>
            </a:pPr>
            <a:r>
              <a:rPr lang="en-US" dirty="0"/>
              <a:t>Identify and research critical points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 in work in research in everything advanced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Security, scalability, resiliency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 Design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2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goal of a software architect is to minimize complexity</a:t>
            </a:r>
          </a:p>
          <a:p>
            <a:pPr>
              <a:lnSpc>
                <a:spcPct val="100000"/>
              </a:lnSpc>
            </a:pPr>
            <a:r>
              <a:rPr lang="en-US" dirty="0"/>
              <a:t>This can be accomplished by separating the design into different areas of concern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Also known as modules (or components)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Software Architectures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C7A74-CEAF-41FA-A8E2-E94317C0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576" y="3347357"/>
            <a:ext cx="4182669" cy="3101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509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Separation of concerns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object and module should be in its own concern and context</a:t>
            </a:r>
          </a:p>
          <a:p>
            <a:pPr>
              <a:lnSpc>
                <a:spcPct val="100000"/>
              </a:lnSpc>
            </a:pPr>
            <a:r>
              <a:rPr lang="en-US" dirty="0"/>
              <a:t>Single responsibility principle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in our design must have a single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Principle of least knowledge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Components do not know about the internals of other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Done through interfaces</a:t>
            </a:r>
          </a:p>
          <a:p>
            <a:pPr>
              <a:lnSpc>
                <a:spcPct val="100000"/>
              </a:lnSpc>
            </a:pPr>
            <a:r>
              <a:rPr lang="en-US" dirty="0"/>
              <a:t>Don’t repeat yourself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have multiple components with the same purpose</a:t>
            </a:r>
          </a:p>
          <a:p>
            <a:pPr>
              <a:lnSpc>
                <a:spcPct val="100000"/>
              </a:lnSpc>
            </a:pPr>
            <a:r>
              <a:rPr lang="en-US" dirty="0"/>
              <a:t>Minimize upfront design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design the minimum architecture so that developers can 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will polish the next sections later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76470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28633</TotalTime>
  <Words>2846</Words>
  <Application>Microsoft Office PowerPoint</Application>
  <PresentationFormat>Widescreen</PresentationFormat>
  <Paragraphs>443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Tw Cen MT</vt:lpstr>
      <vt:lpstr>Circuit</vt:lpstr>
      <vt:lpstr>What Is Software Architecture?</vt:lpstr>
      <vt:lpstr>Software architecture</vt:lpstr>
      <vt:lpstr>What composes an architecture?</vt:lpstr>
      <vt:lpstr>What composes an architecture?</vt:lpstr>
      <vt:lpstr>Our architecture needs</vt:lpstr>
      <vt:lpstr>Architecture abstraction</vt:lpstr>
      <vt:lpstr>Software Architecture Design Tips</vt:lpstr>
      <vt:lpstr>Areas Of Software Architectures</vt:lpstr>
      <vt:lpstr>Key Principles Of Software Architectures</vt:lpstr>
      <vt:lpstr>General Guidelines </vt:lpstr>
      <vt:lpstr>Layer Guidelines </vt:lpstr>
      <vt:lpstr>Component Guidelines </vt:lpstr>
      <vt:lpstr>BEFORE WE CONTINUE…</vt:lpstr>
      <vt:lpstr>Huge THANKS for your support &amp; TRUST!</vt:lpstr>
      <vt:lpstr>These events are not Exactly free</vt:lpstr>
      <vt:lpstr>Unified Modelling language</vt:lpstr>
      <vt:lpstr>What is UML?</vt:lpstr>
      <vt:lpstr>UML design elements</vt:lpstr>
      <vt:lpstr>UML Model Types</vt:lpstr>
      <vt:lpstr>UML Diagram Types</vt:lpstr>
      <vt:lpstr>The Component Diagram</vt:lpstr>
      <vt:lpstr>The Class Diagram</vt:lpstr>
      <vt:lpstr>The Sequence Diagram</vt:lpstr>
      <vt:lpstr>The State Diagram</vt:lpstr>
      <vt:lpstr>The Activity Diagram</vt:lpstr>
      <vt:lpstr>The Layer Diagram </vt:lpstr>
      <vt:lpstr>The Use Case Diagram</vt:lpstr>
      <vt:lpstr>Designing Solution Architectures</vt:lpstr>
      <vt:lpstr>UML Diagrams In Architectures</vt:lpstr>
      <vt:lpstr>UML Design Strategies</vt:lpstr>
      <vt:lpstr>The Process For Designing Architectures</vt:lpstr>
      <vt:lpstr>Create Or Adjust Objectives</vt:lpstr>
      <vt:lpstr>Create Or Adjust Objectives</vt:lpstr>
      <vt:lpstr>Identify Key Scenarios</vt:lpstr>
      <vt:lpstr>Identify Key Scenarios</vt:lpstr>
      <vt:lpstr>Two types of requirements</vt:lpstr>
      <vt:lpstr>Performance requirements</vt:lpstr>
      <vt:lpstr>Performance numbers Example</vt:lpstr>
      <vt:lpstr>Load requirements</vt:lpstr>
      <vt:lpstr>Data volume requirements</vt:lpstr>
      <vt:lpstr>Concurrent users requirements</vt:lpstr>
      <vt:lpstr>Service Level Agreement requirements</vt:lpstr>
      <vt:lpstr>Who defines these requirements?</vt:lpstr>
      <vt:lpstr>FINAL WORDS before Q &amp; A</vt:lpstr>
      <vt:lpstr>Summary</vt:lpstr>
      <vt:lpstr>In the next part</vt:lpstr>
      <vt:lpstr>Other Goodies</vt:lpstr>
      <vt:lpstr>Past Code It Up Events</vt:lpstr>
      <vt:lpstr>ANY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2523</cp:revision>
  <dcterms:created xsi:type="dcterms:W3CDTF">2017-03-28T09:08:48Z</dcterms:created>
  <dcterms:modified xsi:type="dcterms:W3CDTF">2022-08-22T09:12:28Z</dcterms:modified>
</cp:coreProperties>
</file>