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7" r:id="rId2"/>
    <p:sldId id="768" r:id="rId3"/>
    <p:sldId id="762" r:id="rId4"/>
    <p:sldId id="259" r:id="rId5"/>
    <p:sldId id="806" r:id="rId6"/>
    <p:sldId id="650" r:id="rId7"/>
    <p:sldId id="659" r:id="rId8"/>
    <p:sldId id="313" r:id="rId9"/>
    <p:sldId id="594" r:id="rId10"/>
    <p:sldId id="678" r:id="rId11"/>
    <p:sldId id="681" r:id="rId12"/>
    <p:sldId id="683" r:id="rId13"/>
    <p:sldId id="495" r:id="rId14"/>
    <p:sldId id="387" r:id="rId15"/>
    <p:sldId id="595" r:id="rId16"/>
    <p:sldId id="807" r:id="rId17"/>
    <p:sldId id="625" r:id="rId18"/>
    <p:sldId id="626" r:id="rId19"/>
    <p:sldId id="627" r:id="rId20"/>
    <p:sldId id="628" r:id="rId21"/>
    <p:sldId id="629" r:id="rId22"/>
    <p:sldId id="630" r:id="rId23"/>
    <p:sldId id="664" r:id="rId24"/>
    <p:sldId id="665" r:id="rId25"/>
    <p:sldId id="666" r:id="rId26"/>
    <p:sldId id="668" r:id="rId27"/>
    <p:sldId id="802" r:id="rId28"/>
    <p:sldId id="803" r:id="rId29"/>
    <p:sldId id="8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Облачни комуникационни модели в разпределена система за управление на поръчки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ръководител:</a:t>
            </a:r>
          </a:p>
          <a:p>
            <a:r>
              <a:rPr lang="ru-RU" dirty="0">
                <a:solidFill>
                  <a:schemeClr val="tx1"/>
                </a:solidFill>
              </a:rPr>
              <a:t>доц. д-р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Докторант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Двата стила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95335-38C5-4C72-A10A-EDFE37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81200"/>
            <a:ext cx="5222778" cy="438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6859587" cy="3998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Разделени клиент и сървър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Удобен за </a:t>
            </a:r>
            <a:r>
              <a:rPr lang="bg-BG" sz="1800" dirty="0" err="1"/>
              <a:t>кеширане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Поддръжка на множество формати</a:t>
            </a:r>
            <a:r>
              <a:rPr lang="en-US" sz="1800" dirty="0"/>
              <a:t> 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Няма единична </a:t>
            </a:r>
            <a:r>
              <a:rPr lang="en-US" sz="1800" dirty="0"/>
              <a:t>REST </a:t>
            </a:r>
            <a:r>
              <a:rPr lang="bg-BG" sz="1800" dirty="0"/>
              <a:t>структура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ru-RU" sz="1800" dirty="0" err="1"/>
              <a:t>Проблеми</a:t>
            </a:r>
            <a:r>
              <a:rPr lang="ru-RU" sz="1800" dirty="0"/>
              <a:t> с </a:t>
            </a:r>
            <a:r>
              <a:rPr lang="ru-RU" sz="1800" dirty="0" err="1"/>
              <a:t>прекомерно</a:t>
            </a:r>
            <a:r>
              <a:rPr lang="ru-RU" sz="1800" dirty="0"/>
              <a:t> и </a:t>
            </a:r>
            <a:r>
              <a:rPr lang="ru-RU" sz="1800" dirty="0" err="1"/>
              <a:t>недостатъчно</a:t>
            </a:r>
            <a:r>
              <a:rPr lang="ru-RU" sz="1800" dirty="0"/>
              <a:t> </a:t>
            </a:r>
            <a:r>
              <a:rPr lang="ru-RU" sz="1800" dirty="0" err="1"/>
              <a:t>извличане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 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Приложения, управлявани от ресурси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Ясен процес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Висока производителност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Лесен за добавяне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силна връзка към основната система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Поддържа се</a:t>
            </a:r>
            <a:r>
              <a:rPr lang="en-US" sz="1800" dirty="0"/>
              <a:t> </a:t>
            </a:r>
            <a:r>
              <a:rPr lang="bg-BG" sz="1800" dirty="0"/>
              <a:t>главно с </a:t>
            </a:r>
            <a:r>
              <a:rPr lang="en-US" sz="1800" dirty="0"/>
              <a:t>HTTP/2</a:t>
            </a:r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sz="1800" dirty="0" err="1"/>
              <a:t>Специфични</a:t>
            </a:r>
            <a:r>
              <a:rPr lang="ru-RU" sz="1800" dirty="0"/>
              <a:t> за клиента API за </a:t>
            </a:r>
            <a:r>
              <a:rPr lang="ru-RU" sz="1800" dirty="0" err="1"/>
              <a:t>вътрешни</a:t>
            </a:r>
            <a:r>
              <a:rPr lang="ru-RU" sz="1800" dirty="0"/>
              <a:t> </a:t>
            </a:r>
            <a:r>
              <a:rPr lang="ru-RU" sz="1800" dirty="0" err="1"/>
              <a:t>микроуслуги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9120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Асинхронна комуникация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8B65-5317-4269-AF11-61D34C5F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</a:t>
            </a:r>
            <a:br>
              <a:rPr lang="bg-BG" dirty="0"/>
            </a:br>
            <a:r>
              <a:rPr lang="en-US" dirty="0"/>
              <a:t>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9A1B6-AE8A-413F-8B4C-3EAFFCD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07" y="2196537"/>
            <a:ext cx="6587385" cy="368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97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1" y="1828800"/>
            <a:ext cx="10744200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/>
              <a:t>Използва</a:t>
            </a:r>
            <a:r>
              <a:rPr lang="ru-RU" dirty="0"/>
              <a:t> се,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части от </a:t>
            </a:r>
            <a:r>
              <a:rPr lang="ru-RU" dirty="0" err="1"/>
              <a:t>страницата</a:t>
            </a:r>
            <a:r>
              <a:rPr lang="ru-RU" dirty="0"/>
              <a:t> на клиента </a:t>
            </a:r>
            <a:r>
              <a:rPr lang="ru-RU" dirty="0" err="1"/>
              <a:t>изискват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микроуслуги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18518"/>
            <a:ext cx="10972800" cy="1478570"/>
          </a:xfrm>
        </p:spPr>
        <p:txBody>
          <a:bodyPr/>
          <a:lstStyle/>
          <a:p>
            <a:r>
              <a:rPr lang="bg-BG" dirty="0"/>
              <a:t>Директна комуникация На клиент със сървър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723CE-FC64-420B-966F-C6E8B104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20" y="2724120"/>
            <a:ext cx="6543959" cy="3864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94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data </a:t>
            </a:r>
            <a:br>
              <a:rPr lang="en-US" dirty="0"/>
            </a:br>
            <a:r>
              <a:rPr lang="en-US" dirty="0"/>
              <a:t>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140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8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облачните</a:t>
            </a:r>
            <a:r>
              <a:rPr lang="ru-RU" dirty="0"/>
              <a:t> технологии се </a:t>
            </a:r>
            <a:r>
              <a:rPr lang="ru-RU" dirty="0" err="1"/>
              <a:t>превръщат</a:t>
            </a:r>
            <a:r>
              <a:rPr lang="ru-RU" dirty="0"/>
              <a:t> в </a:t>
            </a:r>
            <a:r>
              <a:rPr lang="ru-RU" dirty="0" err="1"/>
              <a:t>инструменти</a:t>
            </a:r>
            <a:r>
              <a:rPr lang="ru-RU" dirty="0"/>
              <a:t> за </a:t>
            </a:r>
            <a:r>
              <a:rPr lang="ru-RU" dirty="0" err="1"/>
              <a:t>дигитализация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6E1A-8107-4453-A3DF-978D3D99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2209800"/>
            <a:ext cx="11001375" cy="310515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C148527-D3C1-43A3-895A-20F67A77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5421965"/>
            <a:ext cx="4038600" cy="914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bg-BG" dirty="0"/>
              <a:t>Предприятия, част от консорциума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b="1" dirty="0"/>
              <a:t>Cloud Native Computing Foundation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A396-A328-4374-922F-16C3321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01" y="2097088"/>
            <a:ext cx="6744821" cy="405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15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5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171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API decision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all 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the technology ones?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990600"/>
            <a:ext cx="9905998" cy="1478570"/>
          </a:xfrm>
        </p:spPr>
        <p:txBody>
          <a:bodyPr/>
          <a:lstStyle/>
          <a:p>
            <a:r>
              <a:rPr lang="en-US" dirty="0"/>
              <a:t>Business constraints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0B47F4-CA5A-4CA8-AC6F-591B08277B65}"/>
              </a:ext>
            </a:extLst>
          </p:cNvPr>
          <p:cNvSpPr txBox="1">
            <a:spLocks/>
          </p:cNvSpPr>
          <p:nvPr/>
        </p:nvSpPr>
        <p:spPr>
          <a:xfrm>
            <a:off x="3886200" y="76200"/>
            <a:ext cx="396240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General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Обект на изследване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5B8F0-CE1B-4B20-8900-95801F2D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43" y="1828800"/>
            <a:ext cx="6817514" cy="4395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8468C-AA43-4373-B6F5-CCBF7CF3D517}"/>
              </a:ext>
            </a:extLst>
          </p:cNvPr>
          <p:cNvSpPr txBox="1"/>
          <p:nvPr/>
        </p:nvSpPr>
        <p:spPr>
          <a:xfrm>
            <a:off x="2968190" y="1109876"/>
            <a:ext cx="902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О</a:t>
            </a:r>
            <a:r>
              <a:rPr lang="en-US" dirty="0" err="1"/>
              <a:t>блачна</a:t>
            </a:r>
            <a:r>
              <a:rPr lang="en-US" dirty="0"/>
              <a:t> </a:t>
            </a:r>
            <a:r>
              <a:rPr lang="en-US" dirty="0" err="1"/>
              <a:t>информационна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поръчки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7C75F09-5092-4060-B369-C6B87A14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Цел/Насоки/теза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0428D0-223D-4EF4-9549-5722CA49D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214438"/>
            <a:ext cx="74199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8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14144-D449-49FB-9FF0-027AA0B2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099" y="1390552"/>
            <a:ext cx="2971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HTTP/HTTPS</a:t>
            </a:r>
          </a:p>
          <a:p>
            <a:pPr>
              <a:lnSpc>
                <a:spcPct val="100000"/>
              </a:lnSpc>
            </a:pPr>
            <a:r>
              <a:rPr lang="bg-BG" dirty="0"/>
              <a:t>Клиент-сървър</a:t>
            </a:r>
          </a:p>
          <a:p>
            <a:pPr>
              <a:lnSpc>
                <a:spcPct val="100000"/>
              </a:lnSpc>
            </a:pPr>
            <a:r>
              <a:rPr lang="bg-BG" dirty="0"/>
              <a:t>Заявка-отговор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ECF3-193C-4D96-A2C1-332F3EC0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3295552"/>
            <a:ext cx="8963025" cy="256222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3047999" y="421217"/>
            <a:ext cx="6096000" cy="90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bg-BG" dirty="0"/>
              <a:t>Синхронна комуникация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828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ru-RU" dirty="0"/>
              <a:t>Най-</a:t>
            </a:r>
            <a:r>
              <a:rPr lang="ru-RU" dirty="0" err="1"/>
              <a:t>използваният</a:t>
            </a:r>
            <a:r>
              <a:rPr lang="ru-RU" dirty="0"/>
              <a:t> </a:t>
            </a:r>
            <a:r>
              <a:rPr lang="bg-BG" dirty="0"/>
              <a:t>шаблон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 </a:t>
            </a:r>
            <a:r>
              <a:rPr lang="en-US" dirty="0"/>
              <a:t>HTTP </a:t>
            </a: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На един и същ </a:t>
            </a:r>
            <a:r>
              <a:rPr lang="en-US" dirty="0"/>
              <a:t>URL</a:t>
            </a:r>
          </a:p>
          <a:p>
            <a:pPr>
              <a:lnSpc>
                <a:spcPct val="100000"/>
              </a:lnSpc>
            </a:pPr>
            <a:r>
              <a:rPr lang="ru-RU" dirty="0" err="1"/>
              <a:t>Комуникационни</a:t>
            </a:r>
            <a:r>
              <a:rPr lang="ru-RU" dirty="0"/>
              <a:t> сценарии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 err="1"/>
              <a:t>Браузър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уеб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 err="1"/>
              <a:t>Мобилно</a:t>
            </a:r>
            <a:r>
              <a:rPr lang="ru-RU" dirty="0"/>
              <a:t> приложение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bg-BG" dirty="0"/>
              <a:t>Сървър към сървър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666F8-E6AF-46C7-A3FC-008E67BB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23" y="2905186"/>
            <a:ext cx="6236277" cy="3305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4354057"/>
            <a:ext cx="8178863" cy="2473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C2999-E75F-44A7-9220-786CC9AA49D4}"/>
              </a:ext>
            </a:extLst>
          </p:cNvPr>
          <p:cNvSpPr txBox="1"/>
          <p:nvPr/>
        </p:nvSpPr>
        <p:spPr>
          <a:xfrm>
            <a:off x="990600" y="1676400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Не</a:t>
            </a:r>
            <a:r>
              <a:rPr lang="en-US" sz="2400" dirty="0"/>
              <a:t> </a:t>
            </a:r>
            <a:r>
              <a:rPr lang="en-US" sz="2400" dirty="0" err="1"/>
              <a:t>използва</a:t>
            </a:r>
            <a:r>
              <a:rPr lang="en-US" sz="2400" dirty="0"/>
              <a:t> </a:t>
            </a:r>
            <a:r>
              <a:rPr lang="en-US" sz="2400" dirty="0" err="1"/>
              <a:t>текстов</a:t>
            </a:r>
            <a:r>
              <a:rPr lang="en-US" sz="2400" dirty="0"/>
              <a:t>, а </a:t>
            </a:r>
            <a:r>
              <a:rPr lang="en-US" sz="2400" dirty="0" err="1"/>
              <a:t>двоичен</a:t>
            </a:r>
            <a:r>
              <a:rPr lang="en-US" sz="2400" dirty="0"/>
              <a:t> </a:t>
            </a:r>
            <a:r>
              <a:rPr lang="bg-BG" sz="2400" dirty="0"/>
              <a:t>формат на данните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Създава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".proto" </a:t>
            </a:r>
            <a:r>
              <a:rPr lang="en-US" sz="2400" dirty="0" err="1"/>
              <a:t>като</a:t>
            </a:r>
            <a:r>
              <a:rPr lang="en-US" sz="2400" dirty="0"/>
              <a:t> </a:t>
            </a:r>
            <a:r>
              <a:rPr lang="en-US" sz="2400" dirty="0" err="1"/>
              <a:t>дефиниция</a:t>
            </a:r>
            <a:r>
              <a:rPr lang="en-US" sz="2400" dirty="0"/>
              <a:t>, </a:t>
            </a:r>
            <a:r>
              <a:rPr lang="en-US" sz="2400" dirty="0" err="1"/>
              <a:t>чрез</a:t>
            </a:r>
            <a:r>
              <a:rPr lang="en-US" sz="2400" dirty="0"/>
              <a:t> </a:t>
            </a:r>
            <a:r>
              <a:rPr lang="en-US" sz="2400" dirty="0" err="1"/>
              <a:t>която</a:t>
            </a:r>
            <a:r>
              <a:rPr lang="en-US" sz="2400" dirty="0"/>
              <a:t> </a:t>
            </a:r>
            <a:r>
              <a:rPr lang="en-US" sz="2400" dirty="0" err="1"/>
              <a:t>данните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en-US" sz="2400" dirty="0" err="1"/>
              <a:t>кодират</a:t>
            </a:r>
            <a:r>
              <a:rPr lang="en-US" sz="2400" dirty="0"/>
              <a:t> и </a:t>
            </a:r>
            <a:r>
              <a:rPr lang="en-US" sz="2400" dirty="0" err="1"/>
              <a:t>декодират</a:t>
            </a:r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Увеличава</a:t>
            </a:r>
            <a:r>
              <a:rPr lang="en-US" sz="2400" dirty="0"/>
              <a:t> </a:t>
            </a:r>
            <a:r>
              <a:rPr lang="en-US" sz="2400" dirty="0" err="1"/>
              <a:t>производителността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Поддържа</a:t>
            </a:r>
            <a:r>
              <a:rPr lang="en-US" sz="2400" dirty="0"/>
              <a:t> </a:t>
            </a:r>
            <a:r>
              <a:rPr lang="en-US" sz="2400" dirty="0" err="1"/>
              <a:t>двупосочни</a:t>
            </a:r>
            <a:r>
              <a:rPr lang="en-US" sz="2400" dirty="0"/>
              <a:t> и </a:t>
            </a:r>
            <a:r>
              <a:rPr lang="en-US" sz="2400" dirty="0" err="1"/>
              <a:t>асинхронни</a:t>
            </a:r>
            <a:r>
              <a:rPr lang="en-US" sz="2400" dirty="0"/>
              <a:t> </a:t>
            </a:r>
            <a:r>
              <a:rPr lang="en-US" sz="2400" dirty="0" err="1"/>
              <a:t>съобщения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Oснова</a:t>
            </a:r>
            <a:r>
              <a:rPr lang="bg-BG" sz="2400" dirty="0"/>
              <a:t>ва се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протокола</a:t>
            </a:r>
            <a:r>
              <a:rPr lang="en-US" sz="2400" dirty="0"/>
              <a:t> HTTP 2</a:t>
            </a:r>
          </a:p>
        </p:txBody>
      </p:sp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E72D4-C030-4A90-9111-1F06EAE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3143"/>
            <a:ext cx="9547377" cy="49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Lesson</a:t>
            </a:r>
            <a:endParaRPr lang="en-US" dirty="0"/>
          </a:p>
        </p:txBody>
      </p:sp>
      <p:pic>
        <p:nvPicPr>
          <p:cNvPr id="4098" name="Picture 2" descr="API timeline">
            <a:extLst>
              <a:ext uri="{FF2B5EF4-FFF2-40B4-BE49-F238E27FC236}">
                <a16:creationId xmlns:a16="http://schemas.microsoft.com/office/drawing/2014/main" id="{748E8698-3820-4644-B817-6B85CA0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351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5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27487</TotalTime>
  <Words>913</Words>
  <Application>Microsoft Office PowerPoint</Application>
  <PresentationFormat>Widescreen</PresentationFormat>
  <Paragraphs>193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Circuit</vt:lpstr>
      <vt:lpstr>Облачни комуникационни модели в разпределена система за управление на поръчки </vt:lpstr>
      <vt:lpstr>облачните технологии се превръщат в инструменти за дигитализация</vt:lpstr>
      <vt:lpstr>Обект на изследване</vt:lpstr>
      <vt:lpstr>Цел/Насоки/теза</vt:lpstr>
      <vt:lpstr>PowerPoint Presentation</vt:lpstr>
      <vt:lpstr>REST</vt:lpstr>
      <vt:lpstr>GRPC</vt:lpstr>
      <vt:lpstr>PowerPoint Presentation</vt:lpstr>
      <vt:lpstr>Lesson</vt:lpstr>
      <vt:lpstr>Сравнение на Двата стила</vt:lpstr>
      <vt:lpstr>REST</vt:lpstr>
      <vt:lpstr>RPC</vt:lpstr>
      <vt:lpstr>Асинхронна комуникация</vt:lpstr>
      <vt:lpstr>Consistency Between Services</vt:lpstr>
      <vt:lpstr>Consistency Between Services</vt:lpstr>
      <vt:lpstr>Директна комуникация На клиент със сървър</vt:lpstr>
      <vt:lpstr>Direct Client-Server Communication</vt:lpstr>
      <vt:lpstr>Direct Client-Server Communication</vt:lpstr>
      <vt:lpstr>API Gateway</vt:lpstr>
      <vt:lpstr>API Gateway</vt:lpstr>
      <vt:lpstr>API Gateway</vt:lpstr>
      <vt:lpstr>API Gateway</vt:lpstr>
      <vt:lpstr>Business constraints </vt:lpstr>
      <vt:lpstr>Technology constraints </vt:lpstr>
      <vt:lpstr>General Advice</vt:lpstr>
      <vt:lpstr>Various Issues to consider</vt:lpstr>
      <vt:lpstr>FINAL WORDS</vt:lpstr>
      <vt:lpstr>Summary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2420</cp:revision>
  <dcterms:created xsi:type="dcterms:W3CDTF">2017-03-28T09:08:48Z</dcterms:created>
  <dcterms:modified xsi:type="dcterms:W3CDTF">2022-04-23T07:44:24Z</dcterms:modified>
</cp:coreProperties>
</file>