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7"/>
  </p:notesMasterIdLst>
  <p:sldIdLst>
    <p:sldId id="315" r:id="rId2"/>
    <p:sldId id="579" r:id="rId3"/>
    <p:sldId id="387" r:id="rId4"/>
    <p:sldId id="576" r:id="rId5"/>
    <p:sldId id="582" r:id="rId6"/>
    <p:sldId id="600" r:id="rId7"/>
    <p:sldId id="601" r:id="rId8"/>
    <p:sldId id="605" r:id="rId9"/>
    <p:sldId id="606" r:id="rId10"/>
    <p:sldId id="607" r:id="rId11"/>
    <p:sldId id="608" r:id="rId12"/>
    <p:sldId id="602" r:id="rId13"/>
    <p:sldId id="603" r:id="rId14"/>
    <p:sldId id="604" r:id="rId15"/>
    <p:sldId id="580" r:id="rId16"/>
    <p:sldId id="583" r:id="rId17"/>
    <p:sldId id="584" r:id="rId18"/>
    <p:sldId id="586" r:id="rId19"/>
    <p:sldId id="609" r:id="rId20"/>
    <p:sldId id="610" r:id="rId21"/>
    <p:sldId id="611" r:id="rId22"/>
    <p:sldId id="593" r:id="rId23"/>
    <p:sldId id="592" r:id="rId24"/>
    <p:sldId id="588" r:id="rId25"/>
    <p:sldId id="590" r:id="rId26"/>
    <p:sldId id="595" r:id="rId27"/>
    <p:sldId id="591" r:id="rId28"/>
    <p:sldId id="594" r:id="rId29"/>
    <p:sldId id="596" r:id="rId30"/>
    <p:sldId id="589" r:id="rId31"/>
    <p:sldId id="597" r:id="rId32"/>
    <p:sldId id="598" r:id="rId33"/>
    <p:sldId id="599" r:id="rId34"/>
    <p:sldId id="631" r:id="rId35"/>
    <p:sldId id="578" r:id="rId36"/>
    <p:sldId id="346" r:id="rId37"/>
    <p:sldId id="347" r:id="rId38"/>
    <p:sldId id="348" r:id="rId39"/>
    <p:sldId id="575" r:id="rId40"/>
    <p:sldId id="652" r:id="rId41"/>
    <p:sldId id="653" r:id="rId42"/>
    <p:sldId id="384" r:id="rId43"/>
    <p:sldId id="381" r:id="rId44"/>
    <p:sldId id="612" r:id="rId45"/>
    <p:sldId id="613" r:id="rId46"/>
    <p:sldId id="614" r:id="rId47"/>
    <p:sldId id="615" r:id="rId48"/>
    <p:sldId id="616" r:id="rId49"/>
    <p:sldId id="619" r:id="rId50"/>
    <p:sldId id="618" r:id="rId51"/>
    <p:sldId id="620" r:id="rId52"/>
    <p:sldId id="617" r:id="rId53"/>
    <p:sldId id="621" r:id="rId54"/>
    <p:sldId id="623" r:id="rId55"/>
    <p:sldId id="624" r:id="rId56"/>
    <p:sldId id="622" r:id="rId57"/>
    <p:sldId id="625" r:id="rId58"/>
    <p:sldId id="626" r:id="rId59"/>
    <p:sldId id="637" r:id="rId60"/>
    <p:sldId id="627" r:id="rId61"/>
    <p:sldId id="628" r:id="rId62"/>
    <p:sldId id="629" r:id="rId63"/>
    <p:sldId id="630" r:id="rId64"/>
    <p:sldId id="632" r:id="rId65"/>
    <p:sldId id="633" r:id="rId66"/>
    <p:sldId id="634" r:id="rId67"/>
    <p:sldId id="639" r:id="rId68"/>
    <p:sldId id="640" r:id="rId69"/>
    <p:sldId id="641" r:id="rId70"/>
    <p:sldId id="643" r:id="rId71"/>
    <p:sldId id="645" r:id="rId72"/>
    <p:sldId id="646" r:id="rId73"/>
    <p:sldId id="638" r:id="rId74"/>
    <p:sldId id="647" r:id="rId75"/>
    <p:sldId id="648" r:id="rId76"/>
    <p:sldId id="642" r:id="rId77"/>
    <p:sldId id="649" r:id="rId78"/>
    <p:sldId id="650" r:id="rId79"/>
    <p:sldId id="635" r:id="rId80"/>
    <p:sldId id="651" r:id="rId81"/>
    <p:sldId id="380" r:id="rId82"/>
    <p:sldId id="466" r:id="rId83"/>
    <p:sldId id="654" r:id="rId84"/>
    <p:sldId id="309" r:id="rId85"/>
    <p:sldId id="27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jwt.m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core-1_0.html#IDTok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specs/openid-connect-core-1_0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k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swar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ddd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dentityserver.io/en/latest/intro/spec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4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#CodeFlowSteps" TargetMode="External"/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31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-contrib/AspNet.Security.OAuth.Providers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server4.readthedocs.io/en/latest/quickstarts/0_overview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generating-self-signed-certificates-on-windows-7812a600c2d8" TargetMode="External"/><Relationship Id="rId2" Type="http://schemas.openxmlformats.org/officeDocument/2006/relationships/hyperlink" Target="https://identityserver4.readthedocs.io/en/latest/quickstarts/5_entityframework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Identity-Server-Demystifie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Identity Server?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8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E-mail verification and password reset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generate verification and reset codes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ASP.NET Core Identity has methods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 err="1"/>
              <a:t>IAuthorizationService</a:t>
            </a:r>
            <a:r>
              <a:rPr lang="en-US" dirty="0"/>
              <a:t> to authorize in the code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inject it in your controllers, actions, or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call </a:t>
            </a:r>
            <a:r>
              <a:rPr lang="en-US" b="1" dirty="0" err="1"/>
              <a:t>AuthorizeAsync</a:t>
            </a:r>
            <a:r>
              <a:rPr lang="en-US" dirty="0"/>
              <a:t> providing the policy name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add global authorization filters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global security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your own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inheriting the default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just creating an authorization filter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411308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348358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ASP.NET Core Identity: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authentication and authorization services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Designed for storing user information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Commonly used package is </a:t>
            </a:r>
            <a:r>
              <a:rPr lang="en-US" b="1" dirty="0" err="1"/>
              <a:t>Microsoft.AspNetCore.Identity.EntityFrameworkCore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How to wire it up: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the Identity with its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default tokens (for password reset, verification, etc.)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 it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Identity cookie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 err="1"/>
              <a:t>UserManager</a:t>
            </a:r>
            <a:r>
              <a:rPr lang="en-US" b="1" dirty="0"/>
              <a:t>&lt;User&gt; </a:t>
            </a:r>
            <a:r>
              <a:rPr lang="en-US" dirty="0"/>
              <a:t>and </a:t>
            </a:r>
            <a:r>
              <a:rPr lang="en-US" b="1" dirty="0" err="1"/>
              <a:t>SignInManager</a:t>
            </a:r>
            <a:r>
              <a:rPr lang="en-US" b="1" dirty="0"/>
              <a:t>&lt;User&gt;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provide more than enough methods for any custom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roles you can use the </a:t>
            </a:r>
            <a:r>
              <a:rPr lang="en-US" b="1" dirty="0" err="1"/>
              <a:t>RoleManager</a:t>
            </a:r>
            <a:r>
              <a:rPr lang="en-US" b="1" dirty="0"/>
              <a:t>&lt;</a:t>
            </a:r>
            <a:r>
              <a:rPr lang="en-US" b="1" dirty="0" err="1"/>
              <a:t>IdentityRole</a:t>
            </a:r>
            <a:r>
              <a:rPr lang="en-US" b="1" dirty="0"/>
              <a:t>&gt; </a:t>
            </a:r>
            <a:r>
              <a:rPr lang="en-US" dirty="0"/>
              <a:t>service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5172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86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Stateless security</a:t>
            </a:r>
          </a:p>
        </p:txBody>
      </p:sp>
    </p:spTree>
    <p:extLst>
      <p:ext uri="{BB962C8B-B14F-4D97-AF65-F5344CB8AC3E}">
        <p14:creationId xmlns:p14="http://schemas.microsoft.com/office/powerpoint/2010/main" val="348052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want to access a protected API resource, we need to send a token</a:t>
            </a:r>
          </a:p>
          <a:p>
            <a:pPr>
              <a:lnSpc>
                <a:spcPct val="100000"/>
              </a:lnSpc>
            </a:pPr>
            <a:r>
              <a:rPr lang="en-US" dirty="0"/>
              <a:t>The token is a stateless mechanism (unlike the cookies)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we need to retrieve it somehow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Usually, web applications use JSON Web Tokens (JWT) as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simplified: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provides credentials to an authorization server and receives a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that, the token can be sent to an API to access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the API must validate the token before returning any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token can also be used with third-party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we do not need to provide username and password to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40747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JWT consists of three parts: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JSON object encoded in base64 format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like the type of the token and the encryption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Payload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about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ID, username, user role,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sensitive data here! It is visible and easily decoded!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server uses it to verify if the token is valid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generated by combining the header and the payload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based on a secret key that only the server knows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a malicious user cannot forge a valid token without the secret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63598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token: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GB" dirty="0">
                <a:hlinkClick r:id="rId2"/>
              </a:rPr>
              <a:t>https://jwt.ms/</a:t>
            </a:r>
            <a:r>
              <a:rPr lang="en-US" dirty="0"/>
              <a:t> or </a:t>
            </a:r>
            <a:r>
              <a:rPr lang="en-GB" dirty="0">
                <a:hlinkClick r:id="rId3"/>
              </a:rPr>
              <a:t>https://jwt.io/</a:t>
            </a:r>
            <a:r>
              <a:rPr lang="en-GB" dirty="0"/>
              <a:t> </a:t>
            </a:r>
            <a:r>
              <a:rPr lang="en-US" dirty="0"/>
              <a:t>and decode 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see the token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ID, username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dates for creation and expiration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8947BC-3D7B-4D65-B7EB-9E20FEAE1425}"/>
              </a:ext>
            </a:extLst>
          </p:cNvPr>
          <p:cNvSpPr>
            <a:spLocks noGrp="1"/>
          </p:cNvSpPr>
          <p:nvPr/>
        </p:nvSpPr>
        <p:spPr>
          <a:xfrm>
            <a:off x="1342417" y="2256877"/>
            <a:ext cx="950399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2"/>
                </a:solidFill>
              </a:rPr>
              <a:t>eyJhbGciOiJIUzI1NiIsInR5cCI6IkpXVCJ9</a:t>
            </a:r>
            <a:r>
              <a:rPr lang="en-GB" sz="1800" dirty="0"/>
              <a:t>.</a:t>
            </a:r>
            <a:r>
              <a:rPr lang="en-GB" sz="1800" dirty="0">
                <a:solidFill>
                  <a:srgbClr val="002060"/>
                </a:solidFill>
              </a:rPr>
              <a:t>eyJuYW1laWQiOiI0YTY2ZWNmNC1iZDdjLTQ3ODQtYmViOS1jZGM0MzQzZGY3MWYiLCJ1bmlxdWVfbmFtZSI6Im15QG15LmNvbSIsIm5iZiI6MTU5NjEzMzk3OCwiZXhwIjoxNTk2NzM4Nzc4LCJpYXQiOjE1OTYxMzM5Nzh9</a:t>
            </a:r>
            <a:r>
              <a:rPr lang="en-GB" sz="1800" dirty="0"/>
              <a:t>.W7k3UXA1g3TKxt-hR9a-mgCAcCsKjEyGTxBv5Dt79y8</a:t>
            </a:r>
          </a:p>
        </p:txBody>
      </p:sp>
    </p:spTree>
    <p:extLst>
      <p:ext uri="{BB962C8B-B14F-4D97-AF65-F5344CB8AC3E}">
        <p14:creationId xmlns:p14="http://schemas.microsoft.com/office/powerpoint/2010/main" val="228351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well-known required JWT claims: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 – Subject identifier (the user ID)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iss</a:t>
            </a:r>
            <a:r>
              <a:rPr lang="en-US" dirty="0"/>
              <a:t> – Issuer (the server issuing the token)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aud</a:t>
            </a:r>
            <a:r>
              <a:rPr lang="en-US" dirty="0"/>
              <a:t> – Audience (the server receiving and validating the token)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 – Expiration time of the token (after that it will not be accepted)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nbf</a:t>
            </a:r>
            <a:r>
              <a:rPr lang="en-US" dirty="0"/>
              <a:t> – Time before which the token must not be accepted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iat</a:t>
            </a:r>
            <a:r>
              <a:rPr lang="en-US" dirty="0"/>
              <a:t> – Time at which the token was issued</a:t>
            </a:r>
          </a:p>
          <a:p>
            <a:pPr>
              <a:lnSpc>
                <a:spcPct val="100000"/>
              </a:lnSpc>
            </a:pPr>
            <a:r>
              <a:rPr lang="en-US" dirty="0"/>
              <a:t>The names are short to keep the JWT small</a:t>
            </a:r>
          </a:p>
          <a:p>
            <a:pPr>
              <a:lnSpc>
                <a:spcPct val="100000"/>
              </a:lnSpc>
            </a:pPr>
            <a:r>
              <a:rPr lang="en-US" dirty="0"/>
              <a:t>Full specification can be found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http://openid.net/specs/openid-connect-core-1_0.html#IDToken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standard claims</a:t>
            </a:r>
          </a:p>
        </p:txBody>
      </p:sp>
    </p:spTree>
    <p:extLst>
      <p:ext uri="{BB962C8B-B14F-4D97-AF65-F5344CB8AC3E}">
        <p14:creationId xmlns:p14="http://schemas.microsoft.com/office/powerpoint/2010/main" val="29800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different terminology is used among different 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Token Service</a:t>
            </a:r>
            <a:r>
              <a:rPr lang="bg-BG" dirty="0"/>
              <a:t>, </a:t>
            </a:r>
            <a:r>
              <a:rPr lang="en-US" dirty="0"/>
              <a:t>Identity Provider</a:t>
            </a:r>
            <a:r>
              <a:rPr lang="bg-BG" dirty="0"/>
              <a:t>, </a:t>
            </a:r>
            <a:r>
              <a:rPr lang="en-US" dirty="0"/>
              <a:t>Authorization Server</a:t>
            </a:r>
            <a:r>
              <a:rPr lang="bg-BG" dirty="0"/>
              <a:t> </a:t>
            </a: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these are essentially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software which issues security tokens to clients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Identity Server is such software: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Authenticates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session management and single sign-on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tokens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lot of confusion surrounding 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Outdated and wrong tutorials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confusion online</a:t>
            </a:r>
          </a:p>
        </p:txBody>
      </p:sp>
    </p:spTree>
    <p:extLst>
      <p:ext uri="{BB962C8B-B14F-4D97-AF65-F5344CB8AC3E}">
        <p14:creationId xmlns:p14="http://schemas.microsoft.com/office/powerpoint/2010/main" val="248927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stateless security logic with JWT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Microsoft.AspNetCore.Authentication.JwtBearer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Required claims from the specification (if you want to follow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Claims for the user data (you can use ASP.NET Core Identity)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secret which only the server will know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the symmetric or asymmetric (recommended) hashing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 creation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built-in </a:t>
            </a:r>
            <a:r>
              <a:rPr lang="en-US" b="1" dirty="0" err="1"/>
              <a:t>JwtSecurityToken</a:t>
            </a:r>
            <a:r>
              <a:rPr lang="en-US" dirty="0"/>
              <a:t> and </a:t>
            </a:r>
            <a:r>
              <a:rPr lang="en-US" b="1" dirty="0" err="1"/>
              <a:t>JwtSecurityTokenHandler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Authentication validation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and </a:t>
            </a:r>
            <a:r>
              <a:rPr lang="en-US" b="1" dirty="0" err="1"/>
              <a:t>AddJwtBearer</a:t>
            </a:r>
            <a:r>
              <a:rPr lang="en-US" dirty="0"/>
              <a:t> extension methods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security with JWT</a:t>
            </a:r>
          </a:p>
        </p:txBody>
      </p:sp>
    </p:spTree>
    <p:extLst>
      <p:ext uri="{BB962C8B-B14F-4D97-AF65-F5344CB8AC3E}">
        <p14:creationId xmlns:p14="http://schemas.microsoft.com/office/powerpoint/2010/main" val="359427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70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77257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form of authentication is forms authentication: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provides a username and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password is hashed and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Logged users are stored in a cookie with some session ID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need to solve security and maintenance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doesn’t have single sing-on when you have multiple applications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It doesn’t solve the “delegated authorization” problem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allow websites access some data, without providing full account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217049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Industry standard for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user authentication to a third-party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Authorizes third party applications to access the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can login to a web site using a third-party account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Such as Facebook (or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Without providing the password for Facebook (of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without having full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you authenticate, it is an authorization protocol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authorize an application to access your third-party data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https://tools.ietf.org/html/rfc6749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842772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we may have an ASP.NET Core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needs to access your Facebook cat photos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official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– the user using your application (it may be another machine)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service – the Facebook API server which provides the photos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– your application making the requests for the photos</a:t>
            </a:r>
            <a:r>
              <a:rPr lang="bg-BG" dirty="0"/>
              <a:t> (</a:t>
            </a:r>
            <a:r>
              <a:rPr lang="en-US" dirty="0"/>
              <a:t>this is not the end-user)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server – the server allowing the user to login into her Facebook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Tokens – used by client to access user or resource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 – what kind of access the user has (can the application post on Facebook?)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Consent – the user needs to agree to the requested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URI (Callback) – the URL which should be called from the authorization server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terminology</a:t>
            </a:r>
          </a:p>
        </p:txBody>
      </p:sp>
    </p:spTree>
    <p:extLst>
      <p:ext uri="{BB962C8B-B14F-4D97-AF65-F5344CB8AC3E}">
        <p14:creationId xmlns:p14="http://schemas.microsoft.com/office/powerpoint/2010/main" val="296365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in a simple diagram</a:t>
            </a:r>
          </a:p>
        </p:txBody>
      </p:sp>
      <p:pic>
        <p:nvPicPr>
          <p:cNvPr id="1026" name="Picture 2" descr="Using OAuth 2.0 | Slack">
            <a:extLst>
              <a:ext uri="{FF2B5EF4-FFF2-40B4-BE49-F238E27FC236}">
                <a16:creationId xmlns:a16="http://schemas.microsoft.com/office/drawing/2014/main" id="{B967CDC7-AEC5-408B-A3F7-BA9E48A8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19" y="1903124"/>
            <a:ext cx="7178985" cy="402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simple identity layer that works on top of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adds consistency and additional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is more developer-friendly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problems with using OAuth 2 alone: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an authorization protocol, not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like giving a spare key to your house to someone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that someone is not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very loose in its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Various providers implement it differently (no standard for user information)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provider returns data in different format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Developers need to customize the logic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handles these issues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94901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</a:t>
            </a:r>
            <a:r>
              <a:rPr lang="en-US" dirty="0" err="1"/>
              <a:t>OpenId</a:t>
            </a:r>
            <a:r>
              <a:rPr lang="en-US" dirty="0"/>
              <a:t> Connect adds: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 token about the user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UserInfo</a:t>
            </a:r>
            <a:r>
              <a:rPr lang="en-US" dirty="0"/>
              <a:t> endpoint for getting more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set of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implementation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does not replace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adds additional features!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a super-set of OAuth 2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https://openid.net/specs/openid-connect-core-1_0.html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16963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the user 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the account available in different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OAuth 2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Granting access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access to user data in other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concerns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</a:t>
            </a:r>
            <a:r>
              <a:rPr lang="en-US" dirty="0" err="1"/>
              <a:t>Openid</a:t>
            </a:r>
            <a:r>
              <a:rPr lang="en-US" dirty="0"/>
              <a:t> Connect usage</a:t>
            </a:r>
          </a:p>
        </p:txBody>
      </p:sp>
    </p:spTree>
    <p:extLst>
      <p:ext uri="{BB962C8B-B14F-4D97-AF65-F5344CB8AC3E}">
        <p14:creationId xmlns:p14="http://schemas.microsoft.com/office/powerpoint/2010/main" val="34160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Authentication as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workflow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Sign-on / Sign-out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 multiple application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Control for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various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Covers Industry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OpenID Connect and OAuth 2.0</a:t>
            </a:r>
          </a:p>
          <a:p>
            <a:pPr>
              <a:lnSpc>
                <a:spcPct val="100000"/>
              </a:lnSpc>
            </a:pPr>
            <a:r>
              <a:rPr lang="en-US" dirty="0"/>
              <a:t>Federation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Google, Facebook, Azure Active Directory,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Mature &amp; Free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features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different ways to use OAuth 2: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Grant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 needs to directly enter his password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Facebook mobile application which authenticates with Facebook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Authenticating returns an access token which can be used to access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a Single-Page Application in which the communication is not 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Useful for authentication between servers – they know the “secrets”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Authorization Code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typical flow used by web applications like the ASP.NET ones (with a server backend)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Includes two tokens – authorization token and access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on it later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flows</a:t>
            </a:r>
          </a:p>
        </p:txBody>
      </p:sp>
    </p:spTree>
    <p:extLst>
      <p:ext uri="{BB962C8B-B14F-4D97-AF65-F5344CB8AC3E}">
        <p14:creationId xmlns:p14="http://schemas.microsoft.com/office/powerpoint/2010/main" val="1057798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kind of flow (grant type) to use?</a:t>
            </a:r>
          </a:p>
          <a:p>
            <a:pPr>
              <a:lnSpc>
                <a:spcPct val="100000"/>
              </a:lnSpc>
            </a:pPr>
            <a:r>
              <a:rPr lang="en-US" dirty="0"/>
              <a:t>Web application with a server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</a:t>
            </a:r>
          </a:p>
          <a:p>
            <a:pPr>
              <a:lnSpc>
                <a:spcPct val="100000"/>
              </a:lnSpc>
            </a:pPr>
            <a:r>
              <a:rPr lang="en-US" dirty="0"/>
              <a:t>Native mobile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JavaScript (SPA) application with API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Flow (not recommended) or 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and server-to-server communication: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 Flow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Flows</a:t>
            </a:r>
          </a:p>
        </p:txBody>
      </p:sp>
    </p:spTree>
    <p:extLst>
      <p:ext uri="{BB962C8B-B14F-4D97-AF65-F5344CB8AC3E}">
        <p14:creationId xmlns:p14="http://schemas.microsoft.com/office/powerpoint/2010/main" val="404037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Imagine a secured safe deposit box service (as a resource server)</a:t>
            </a:r>
          </a:p>
          <a:p>
            <a:pPr>
              <a:lnSpc>
                <a:spcPct val="100000"/>
              </a:lnSpc>
            </a:pPr>
            <a:r>
              <a:rPr lang="en-US" dirty="0"/>
              <a:t>You create a safe deposit box (a resource) by providing your government issued ID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government is your “authorization server”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already created an “account” with them years ago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ID is your “authorization token” containing information about you</a:t>
            </a:r>
          </a:p>
          <a:p>
            <a:pPr>
              <a:lnSpc>
                <a:spcPct val="100000"/>
              </a:lnSpc>
            </a:pPr>
            <a:r>
              <a:rPr lang="en-US" dirty="0"/>
              <a:t>You want to access your safe deposit box some time later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go to their office and provide your government issued ID</a:t>
            </a:r>
          </a:p>
          <a:p>
            <a:pPr>
              <a:lnSpc>
                <a:spcPct val="100000"/>
              </a:lnSpc>
            </a:pPr>
            <a:r>
              <a:rPr lang="en-US" dirty="0"/>
              <a:t>They verify your ID and give you a key to the safe deposit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 is your “access token”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access your safe deposit box (the resource) with your key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249834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45BDF-6681-4D67-A910-46C07A9E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58" y="1789341"/>
            <a:ext cx="4933084" cy="4872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05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flow on the diagram has two channels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Front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all “interactive” things 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page,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step results in an authorization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Back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from the front channel is exchanged with requested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Confidential clients only and they need to authenticate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527285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outcome of an authentication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identity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bare minimum is the identity identifier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information about how and when the user authenticated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may contain additional user data – name, e-mail, etc.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tokens allow access to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get access tokens and forward them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contain information about the client and the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APIs use that data to authorize access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 in OAUTH and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35106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(70+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https://bit.ly/ciu-kub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Typical web application has many communications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And every layer needs to protect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authentication and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Outsourcing the security functions to a separate service prevents duplication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comes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 middleware, which adds the spec compliant OpenID Connect and OAuth 2.0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main packages for ASP.NET Core: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IdentityServer4.EntityFramework,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IdentityServer4.AspNetIdentity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concerns</a:t>
            </a:r>
          </a:p>
        </p:txBody>
      </p:sp>
    </p:spTree>
    <p:extLst>
      <p:ext uri="{BB962C8B-B14F-4D97-AF65-F5344CB8AC3E}">
        <p14:creationId xmlns:p14="http://schemas.microsoft.com/office/powerpoint/2010/main" val="1586913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November 14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https://bit.ly/ciu-swarm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https://bit.ly/su-ddd-microservices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CODEITUP-Domain-10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discounts</a:t>
            </a:r>
          </a:p>
          <a:p>
            <a:pPr>
              <a:lnSpc>
                <a:spcPct val="100000"/>
              </a:lnSpc>
            </a:pPr>
            <a:r>
              <a:rPr lang="en-US" dirty="0"/>
              <a:t>Enter The Swarm: Native Docker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SWARM25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Becoming a Software Architect: The Knowledge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ARCH25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KUB10</a:t>
            </a:r>
            <a:r>
              <a:rPr lang="en-US" dirty="0"/>
              <a:t> during checkout until August 19 for 10% discount</a:t>
            </a:r>
          </a:p>
          <a:p>
            <a:pPr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 @ </a:t>
            </a:r>
            <a:r>
              <a:rPr lang="en-GB" dirty="0" err="1"/>
              <a:t>SoftUni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dirty="0"/>
              <a:t>CODEITUP-Domain-10</a:t>
            </a:r>
            <a:r>
              <a:rPr lang="en-US" dirty="0"/>
              <a:t> during checkout for 10% discount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BIRD DISCOUNTs</a:t>
            </a:r>
          </a:p>
        </p:txBody>
      </p:sp>
    </p:spTree>
    <p:extLst>
      <p:ext uri="{BB962C8B-B14F-4D97-AF65-F5344CB8AC3E}">
        <p14:creationId xmlns:p14="http://schemas.microsoft.com/office/powerpoint/2010/main" val="3579891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Implementing OAUTH 2</a:t>
            </a:r>
          </a:p>
        </p:txBody>
      </p:sp>
    </p:spTree>
    <p:extLst>
      <p:ext uri="{BB962C8B-B14F-4D97-AF65-F5344CB8AC3E}">
        <p14:creationId xmlns:p14="http://schemas.microsoft.com/office/powerpoint/2010/main" val="1320798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we follow the specification, we can implement our own OAuth 2 server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Specification: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Authorization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endpoints for authorization, token retrieval and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API with protected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call the authorization server for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Client: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setup OAuth 2 authorization to retrieve the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 the token when calling the resources server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OAuth</a:t>
            </a:r>
          </a:p>
        </p:txBody>
      </p:sp>
    </p:spTree>
    <p:extLst>
      <p:ext uri="{BB962C8B-B14F-4D97-AF65-F5344CB8AC3E}">
        <p14:creationId xmlns:p14="http://schemas.microsoft.com/office/powerpoint/2010/main" val="2872369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0051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3046094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Server is a tool which abstracts the OAuth 2 and </a:t>
            </a:r>
            <a:r>
              <a:rPr lang="en-US" dirty="0" err="1"/>
              <a:t>OpenId</a:t>
            </a:r>
            <a:r>
              <a:rPr lang="en-US" dirty="0"/>
              <a:t> Connect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ASP.NET Core Identity abstracts the user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main package is </a:t>
            </a:r>
            <a:r>
              <a:rPr lang="en-US" b="1" dirty="0"/>
              <a:t>IdentityServer4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configuration points of Identity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Scopes – different parts of your resources, which are grouped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decide who has access to various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– you need to define who can use the authorization server to receive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can authenticate by different grant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has certain scopes which it can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can be configured in Identity Server in memory or in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specifications: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https://docs.identityserver.io/en/latest/intro/specs.html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1646016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6951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2448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flow is the easiest to setup with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specifications: </a:t>
            </a:r>
            <a:r>
              <a:rPr lang="en-GB" dirty="0">
                <a:hlinkClick r:id="rId2"/>
              </a:rPr>
              <a:t>https://tools.ietf.org/html/rfc6749#page-40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useful for server-to-server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uses a secret</a:t>
            </a:r>
            <a:r>
              <a:rPr lang="bg-BG" dirty="0"/>
              <a:t> (</a:t>
            </a:r>
            <a:r>
              <a:rPr lang="en-US" dirty="0"/>
              <a:t>password), which should not be public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scopes in the Identity Server project (</a:t>
            </a:r>
            <a:r>
              <a:rPr lang="en-US" b="1" dirty="0" err="1"/>
              <a:t>ApiScope</a:t>
            </a:r>
            <a:r>
              <a:rPr lang="en-US" dirty="0"/>
              <a:t> class)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a client in the Identity Server project (</a:t>
            </a:r>
            <a:r>
              <a:rPr lang="en-US" b="1" dirty="0"/>
              <a:t>Client</a:t>
            </a:r>
            <a:r>
              <a:rPr lang="en-US" dirty="0"/>
              <a:t> class)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ID, secret, client credentials grant type and allowed scopes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specify the authority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Authority essentially mean “who issues and validates the tokens”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.NET Core library </a:t>
            </a:r>
            <a:r>
              <a:rPr lang="en-US" b="1" dirty="0" err="1"/>
              <a:t>IdentityModel</a:t>
            </a:r>
            <a:r>
              <a:rPr lang="en-US" dirty="0"/>
              <a:t>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provides useful extension method to the </a:t>
            </a:r>
            <a:r>
              <a:rPr lang="en-US" b="1" dirty="0" err="1"/>
              <a:t>HttpClient</a:t>
            </a:r>
            <a:r>
              <a:rPr lang="en-US" dirty="0"/>
              <a:t> class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547335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8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922334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a web client with authorization code flow is a bit more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OAuth 2: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GB" dirty="0"/>
          </a:p>
          <a:p>
            <a:pPr lvl="2">
              <a:lnSpc>
                <a:spcPct val="100000"/>
              </a:lnSpc>
            </a:pPr>
            <a:r>
              <a:rPr lang="en-GB" dirty="0" err="1"/>
              <a:t>OpenId</a:t>
            </a:r>
            <a:r>
              <a:rPr lang="en-GB" dirty="0"/>
              <a:t> Connect: </a:t>
            </a:r>
            <a:r>
              <a:rPr lang="en-GB" dirty="0">
                <a:hlinkClick r:id="rId3"/>
              </a:rPr>
              <a:t>https://openid.net/specs/openid-connect-core-1_0.html#CodeFlowSteps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However, make sure to check the Identity Server logs in the console for various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fix them by reading the </a:t>
            </a:r>
            <a:r>
              <a:rPr lang="en-US" dirty="0" err="1"/>
              <a:t>OpenId</a:t>
            </a:r>
            <a:r>
              <a:rPr lang="en-US" dirty="0"/>
              <a:t> Connect specifications for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search only on </a:t>
            </a:r>
            <a:r>
              <a:rPr lang="en-US" dirty="0" err="1"/>
              <a:t>StackOverflow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Or the Identity Server documentation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also analyze the network in your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This flow is useful with web clients and interactive users</a:t>
            </a:r>
          </a:p>
          <a:p>
            <a:pPr>
              <a:lnSpc>
                <a:spcPct val="100000"/>
              </a:lnSpc>
            </a:pPr>
            <a:r>
              <a:rPr lang="en-US" dirty="0"/>
              <a:t>Identity Server does not provide you a mechanism to store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easily configure it with ASP.NET Core Identity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297930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Identity Server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ASP.NET Core Identity in the usual way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call </a:t>
            </a:r>
            <a:r>
              <a:rPr lang="en-US" b="1" dirty="0" err="1"/>
              <a:t>AddAspNetIdentity</a:t>
            </a:r>
            <a:r>
              <a:rPr lang="en-US" dirty="0"/>
              <a:t> on Identity Server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identity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the “identity” scopes – what kind of user information is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API scopes – what kind of resources are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minimum is “</a:t>
            </a:r>
            <a:r>
              <a:rPr lang="en-US" dirty="0" err="1"/>
              <a:t>openid</a:t>
            </a:r>
            <a:r>
              <a:rPr lang="en-US" dirty="0"/>
              <a:t>” and “profile” according to the </a:t>
            </a:r>
            <a:r>
              <a:rPr lang="en-US" dirty="0" err="1"/>
              <a:t>OpenId</a:t>
            </a:r>
            <a:r>
              <a:rPr lang="en-US" dirty="0"/>
              <a:t> Connect 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a client in the Identity Server project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provide ID, secret, code grant type, redirect URIs, allowed scopes, and a consent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Scopes should include the identity scopes too, if you want to authenticate a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you need to set the register and login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ASP.NET Core Identity built-in classes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109757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web client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a local cookie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specify the challenge scheme to be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Authority, client ID and client secret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Specify to store the tokens in the local cookie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Configure the response type to be “code”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196135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6040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multiple cookies, if we inspect the browser after successful authorization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.</a:t>
            </a:r>
            <a:r>
              <a:rPr lang="en-US" b="1" dirty="0" err="1"/>
              <a:t>AspNetCore.WebClientCookie</a:t>
            </a:r>
            <a:r>
              <a:rPr lang="en-US" b="1" dirty="0"/>
              <a:t> </a:t>
            </a:r>
            <a:r>
              <a:rPr lang="en-US" dirty="0"/>
              <a:t>– the local cookie we set up to store the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split in two parts because it is too large – </a:t>
            </a:r>
            <a:r>
              <a:rPr lang="en-US" b="1" dirty="0"/>
              <a:t>WebClientCookieC1</a:t>
            </a:r>
            <a:r>
              <a:rPr lang="en-US" dirty="0"/>
              <a:t> and </a:t>
            </a:r>
            <a:r>
              <a:rPr lang="en-US" b="1" dirty="0"/>
              <a:t>WebClientCookieC2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 – a network roundtrip to Identity Server will be made, but without a login page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CodeItUp.IdentityCookie</a:t>
            </a:r>
            <a:r>
              <a:rPr lang="en-US" b="1" dirty="0"/>
              <a:t> </a:t>
            </a:r>
            <a:r>
              <a:rPr lang="en-US" dirty="0"/>
              <a:t>– the identity server cookies which authenticates us there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we will need to login again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idsrv.session</a:t>
            </a:r>
            <a:r>
              <a:rPr lang="en-US" b="1" dirty="0"/>
              <a:t> </a:t>
            </a:r>
            <a:r>
              <a:rPr lang="en-US" dirty="0"/>
              <a:t>– a session cookie for Identity Server to understand where are we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hold information for an external provider – Facebook or Google, for example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it will be generated again</a:t>
            </a:r>
          </a:p>
          <a:p>
            <a:pPr>
              <a:lnSpc>
                <a:spcPct val="100000"/>
              </a:lnSpc>
            </a:pPr>
            <a:r>
              <a:rPr lang="en-US" dirty="0"/>
              <a:t>In production, we will not see them grouped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grouped locally because the host is currently </a:t>
            </a:r>
            <a:br>
              <a:rPr lang="en-US" dirty="0"/>
            </a:br>
            <a:r>
              <a:rPr lang="en-US" dirty="0"/>
              <a:t>the same on development – “</a:t>
            </a:r>
            <a:r>
              <a:rPr lang="en-US" b="1" dirty="0"/>
              <a:t>localhost</a:t>
            </a:r>
            <a:r>
              <a:rPr lang="en-US" dirty="0"/>
              <a:t>”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cookies?</a:t>
            </a:r>
          </a:p>
        </p:txBody>
      </p:sp>
    </p:spTree>
    <p:extLst>
      <p:ext uri="{BB962C8B-B14F-4D97-AF65-F5344CB8AC3E}">
        <p14:creationId xmlns:p14="http://schemas.microsoft.com/office/powerpoint/2010/main" val="1207779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add more claims to the client’s user, you have two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Identity Server to include them in the ID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Bigger ID token, one call to the authorization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make an additional call for the additional user information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Smaller ID token, two calls to the authorization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are the steps required: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either identity server or the client to get the additional user info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custom claim to your user during registration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new identity resource and allow your client to access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additional identity resource scope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 the response to a claim in the client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</a:t>
            </a:r>
          </a:p>
        </p:txBody>
      </p:sp>
    </p:spTree>
    <p:extLst>
      <p:ext uri="{BB962C8B-B14F-4D97-AF65-F5344CB8AC3E}">
        <p14:creationId xmlns:p14="http://schemas.microsoft.com/office/powerpoint/2010/main" val="1215481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Implementing logout functionality is easy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implement logout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</a:t>
            </a:r>
            <a:r>
              <a:rPr lang="en-US" b="1" dirty="0" err="1"/>
              <a:t>IIdentityServerInteractionService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PostLogoutRedirectUris</a:t>
            </a:r>
            <a:r>
              <a:rPr lang="en-US" b="1" dirty="0"/>
              <a:t> </a:t>
            </a:r>
            <a:r>
              <a:rPr lang="en-US" dirty="0"/>
              <a:t>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web 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SignedOutCallbackPath</a:t>
            </a:r>
            <a:r>
              <a:rPr lang="en-US" dirty="0"/>
              <a:t> 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add a logout action in the web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the controller’s </a:t>
            </a:r>
            <a:r>
              <a:rPr lang="en-US" b="1" dirty="0" err="1"/>
              <a:t>SignOut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8591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basic authentication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UseAuthentication</a:t>
            </a:r>
            <a:r>
              <a:rPr lang="en-US" dirty="0"/>
              <a:t> and </a:t>
            </a:r>
            <a:r>
              <a:rPr lang="en-US" b="1" dirty="0" err="1"/>
              <a:t>UseAuthorization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(in the right order)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scheme and configuration in your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extension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simplest way is to use cookie-based authentication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authentication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list of user data (claims) you want to store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claims are persisted between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</a:t>
            </a:r>
            <a:r>
              <a:rPr lang="en-US" b="1" dirty="0" err="1"/>
              <a:t>ClaimsIdentity</a:t>
            </a:r>
            <a:r>
              <a:rPr lang="en-US" dirty="0"/>
              <a:t> and </a:t>
            </a:r>
            <a:r>
              <a:rPr lang="en-US" b="1" dirty="0" err="1"/>
              <a:t>ClaimsPrincipal</a:t>
            </a:r>
            <a:endParaRPr lang="bg-BG" b="1" dirty="0"/>
          </a:p>
          <a:p>
            <a:pPr lvl="2">
              <a:lnSpc>
                <a:spcPct val="100000"/>
              </a:lnSpc>
            </a:pPr>
            <a:r>
              <a:rPr lang="en-US" dirty="0"/>
              <a:t>Calling </a:t>
            </a:r>
            <a:r>
              <a:rPr lang="en-US" b="1" dirty="0" err="1"/>
              <a:t>HttpContext.SignInAsync</a:t>
            </a:r>
            <a:r>
              <a:rPr lang="en-US" b="1" dirty="0"/>
              <a:t> </a:t>
            </a:r>
            <a:r>
              <a:rPr lang="en-US" dirty="0"/>
              <a:t>will set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Depending on the authentication scheme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works with the registered middleware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63192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7846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3576491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refresh token allows you to request a new 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making the user authenticating again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allowed on all grant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 automatic refresh mechanism. You need to do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refresh the access token prior to making the call to the protected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current access token is about to expire and refresh it (preferred)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an unauthorized response and refresh the access token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do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in the authorization server to allow refresh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“</a:t>
            </a:r>
            <a:r>
              <a:rPr lang="en-US" b="1" dirty="0" err="1"/>
              <a:t>offline_access</a:t>
            </a:r>
            <a:r>
              <a:rPr lang="en-US" dirty="0"/>
              <a:t>” scope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err="1"/>
              <a:t>IdentityModel</a:t>
            </a:r>
            <a:r>
              <a:rPr lang="en-US" dirty="0"/>
              <a:t> to request a new token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988815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1270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2598918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an easy flow which can be used when there is no server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a client application like a JavaScript SPA or a mobile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have the code running on the client and can be easily compromised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no refresh tokens are available for the implicit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the implicit flow is currently not recommended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is the specification: </a:t>
            </a:r>
            <a:r>
              <a:rPr lang="en-GB" dirty="0">
                <a:hlinkClick r:id="rId2"/>
              </a:rPr>
              <a:t>https://tools.ietf.org/html/rfc6749#page-31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need a client-side library like </a:t>
            </a:r>
            <a:r>
              <a:rPr lang="en-GB" b="1" dirty="0" err="1"/>
              <a:t>oidc</a:t>
            </a:r>
            <a:r>
              <a:rPr lang="en-GB" b="1" dirty="0"/>
              <a:t>-client</a:t>
            </a:r>
          </a:p>
          <a:p>
            <a:pPr>
              <a:lnSpc>
                <a:spcPct val="100000"/>
              </a:lnSpc>
            </a:pPr>
            <a:r>
              <a:rPr lang="en-GB" dirty="0"/>
              <a:t>You need to configure the client in Identity Server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provide client ID, implicit grant type, redirect URIs, CORS, </a:t>
            </a:r>
            <a:br>
              <a:rPr lang="en-GB" dirty="0"/>
            </a:br>
            <a:r>
              <a:rPr lang="en-GB" dirty="0"/>
              <a:t>scopes and allowed access from a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response type must be compliant - “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”, for example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implicit flow</a:t>
            </a:r>
          </a:p>
        </p:txBody>
      </p:sp>
    </p:spTree>
    <p:extLst>
      <p:ext uri="{BB962C8B-B14F-4D97-AF65-F5344CB8AC3E}">
        <p14:creationId xmlns:p14="http://schemas.microsoft.com/office/powerpoint/2010/main" val="312955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823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Proof Key for Code Exchange</a:t>
            </a:r>
          </a:p>
        </p:txBody>
      </p:sp>
    </p:spTree>
    <p:extLst>
      <p:ext uri="{BB962C8B-B14F-4D97-AF65-F5344CB8AC3E}">
        <p14:creationId xmlns:p14="http://schemas.microsoft.com/office/powerpoint/2010/main" val="1111297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like 10 years old, and it is now considered a bad practice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was good back in the day when CORS was not 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it was always the most insecure way of doing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Authorization Code Flow is meant to be used with a client secret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we cannot store it in mobile or SPA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the authorization code is transferred through the front 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an attacker could “sniff” for it and obtain it, if no server logic is involved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too 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Hybrid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Flow With PKCE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flows secure enough?</a:t>
            </a:r>
          </a:p>
        </p:txBody>
      </p:sp>
    </p:spTree>
    <p:extLst>
      <p:ext uri="{BB962C8B-B14F-4D97-AF65-F5344CB8AC3E}">
        <p14:creationId xmlns:p14="http://schemas.microsoft.com/office/powerpoint/2010/main" val="1894042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allows the initial request to the authorization server</a:t>
            </a:r>
            <a:br>
              <a:rPr lang="en-US" dirty="0"/>
            </a:br>
            <a:r>
              <a:rPr lang="en-US" dirty="0"/>
              <a:t>to return more than one token: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token</a:t>
            </a:r>
            <a:r>
              <a:rPr lang="en-US" dirty="0"/>
              <a:t>” – issues authorization and access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 – issues authorization and ID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 – issues authorization, ID token and access token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recommended to return access tokens through the front-channel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simply not secure enough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if you want to use Hybrid flow, you should use 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with SPA or mobile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has some drawbacks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</a:t>
            </a:r>
          </a:p>
        </p:txBody>
      </p:sp>
    </p:spTree>
    <p:extLst>
      <p:ext uri="{BB962C8B-B14F-4D97-AF65-F5344CB8AC3E}">
        <p14:creationId xmlns:p14="http://schemas.microsoft.com/office/powerpoint/2010/main" val="19531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425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guarantees you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signing the ID token and including the current session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by including the hash of the authorization code in the ID token’s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sure both are issued from the same place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attacker may try to “swap” sessions with a victim for an escalated privilege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the authorization code, the claim hash will not match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both the ID token and the authorization code, the session will not match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Leaked identity information in the ID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must implement all the cryptographic validation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Making SPA and mobile applications more complex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 Drawbacks</a:t>
            </a:r>
          </a:p>
        </p:txBody>
      </p:sp>
    </p:spTree>
    <p:extLst>
      <p:ext uri="{BB962C8B-B14F-4D97-AF65-F5344CB8AC3E}">
        <p14:creationId xmlns:p14="http://schemas.microsoft.com/office/powerpoint/2010/main" val="1556786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approach than the Hybrid flow is using PKCE with Code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implementation is very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additional front-channel tokens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is like this: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generates a long random string and hashes it with SHA256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it sends the hash while requesting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needs to associate the authorization code and the hash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it requests an access token by sending </a:t>
            </a:r>
            <a:br>
              <a:rPr lang="en-US" dirty="0"/>
            </a:br>
            <a:r>
              <a:rPr lang="en-US" dirty="0"/>
              <a:t>the original random string and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can verify the random string (by hashing it) </a:t>
            </a:r>
            <a:br>
              <a:rPr lang="en-US" dirty="0"/>
            </a:br>
            <a:r>
              <a:rPr lang="en-US" dirty="0"/>
              <a:t>and the authorization code are not tampered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this is behind the scenes!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PKCE</a:t>
            </a:r>
          </a:p>
        </p:txBody>
      </p:sp>
    </p:spTree>
    <p:extLst>
      <p:ext uri="{BB962C8B-B14F-4D97-AF65-F5344CB8AC3E}">
        <p14:creationId xmlns:p14="http://schemas.microsoft.com/office/powerpoint/2010/main" val="27879428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8127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1011269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external providers is a pretty straightforward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requires some documentation “copy-pasting”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external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on </a:t>
            </a:r>
            <a:r>
              <a:rPr lang="en-US" dirty="0">
                <a:hlinkClick r:id="rId2"/>
              </a:rPr>
              <a:t>https://developers.facebook.com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 application ID and secret, set callback URL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install an extra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</a:t>
            </a:r>
            <a:r>
              <a:rPr lang="en-US" b="1" dirty="0" err="1"/>
              <a:t>Microsoft.AspNetCore.Authentication.Facebook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Lots of providers available here: </a:t>
            </a:r>
            <a:br>
              <a:rPr lang="en-US" dirty="0"/>
            </a:br>
            <a:r>
              <a:rPr lang="en-GB" dirty="0">
                <a:hlinkClick r:id="rId3"/>
              </a:rPr>
              <a:t>https://github.com/aspnet-contrib/AspNet.Security.OAuth.Providers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to add a bit of logic and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20676815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9450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33359514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sample Identity Server UI available for download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follow the official quick start, you will get it locally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https://identityserver4.readthedocs.io/en/latest/quickstarts/0_overview.html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provides sample implementation of logic and views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follow it to understand more about Identity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For a lot of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11824380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153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3122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4229445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9439501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production environment, you will want a better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static class one is good enough for development and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an easy way to migrate it into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can change settings on the fly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follow this guide to migrate: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https://identityserver4.readthedocs.io/en/latest/quickstarts/5_entityframework.html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Additionally, you will want to configure a valid certificate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a self-signed one by using PowerShell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3"/>
              </a:rPr>
              <a:t>https://medium.com/the-new-control-plane/generating-self-signed-certificates-on-windows-7812a600c2d8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Or purchase one from a certified authority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a free one from Let’s Encrypt and convert it to PFX with OpenSSL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3425124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15D844-BA83-4CEC-A2A5-6F487AD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2E41EB5-70AF-4A04-8CDE-3C4482461AF9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34125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68" y="1364681"/>
            <a:ext cx="3800432" cy="11971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09" y="2883228"/>
            <a:ext cx="2298885" cy="1788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https://github.com/ivaylokenov/Identity-Server-Demystified</a:t>
            </a:r>
            <a:r>
              <a:rPr lang="en-GB" sz="20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an authorization logic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define different access policies for different use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may depend on the user claims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on some custom logic you may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write your own policy with:</a:t>
            </a:r>
          </a:p>
          <a:p>
            <a:pPr lvl="3">
              <a:lnSpc>
                <a:spcPct val="100000"/>
              </a:lnSpc>
            </a:pPr>
            <a:r>
              <a:rPr lang="en-US" b="1" dirty="0" err="1"/>
              <a:t>IAuthorizationRequirement</a:t>
            </a:r>
            <a:endParaRPr lang="en-US" b="1" dirty="0"/>
          </a:p>
          <a:p>
            <a:pPr lvl="3">
              <a:lnSpc>
                <a:spcPct val="100000"/>
              </a:lnSpc>
            </a:pPr>
            <a:r>
              <a:rPr lang="en-US" b="1" dirty="0" err="1"/>
              <a:t>AuthorizationHandler</a:t>
            </a:r>
            <a:r>
              <a:rPr lang="en-US" b="1" dirty="0"/>
              <a:t>&lt;</a:t>
            </a:r>
            <a:r>
              <a:rPr lang="en-US" b="1" dirty="0" err="1"/>
              <a:t>TAuthorizationRequirement</a:t>
            </a:r>
            <a:r>
              <a:rPr lang="en-US" b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Policy configuration in the application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AddAuthorization</a:t>
            </a:r>
            <a:r>
              <a:rPr lang="en-US" dirty="0"/>
              <a:t> extension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the </a:t>
            </a:r>
            <a:r>
              <a:rPr lang="en-US" b="1" dirty="0"/>
              <a:t>Policy</a:t>
            </a:r>
            <a:r>
              <a:rPr lang="en-US" dirty="0"/>
              <a:t> property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the </a:t>
            </a:r>
            <a:r>
              <a:rPr lang="en-US" b="1" dirty="0"/>
              <a:t>Roles</a:t>
            </a:r>
            <a:r>
              <a:rPr lang="en-US" dirty="0"/>
              <a:t> configuration too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well-known way to require the default Role claim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2895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26641</TotalTime>
  <Words>5025</Words>
  <Application>Microsoft Office PowerPoint</Application>
  <PresentationFormat>Widescreen</PresentationFormat>
  <Paragraphs>747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Tw Cen MT</vt:lpstr>
      <vt:lpstr>Wingdings</vt:lpstr>
      <vt:lpstr>Circuit</vt:lpstr>
      <vt:lpstr>WHY Identity Server?</vt:lpstr>
      <vt:lpstr>A lot of confusion online</vt:lpstr>
      <vt:lpstr>Identity Server features</vt:lpstr>
      <vt:lpstr>Web application concerns</vt:lpstr>
      <vt:lpstr>authentication in ASP.NET Core</vt:lpstr>
      <vt:lpstr>ASP.NET Core authentication</vt:lpstr>
      <vt:lpstr>DEMO</vt:lpstr>
      <vt:lpstr>Authorization in ASP.NET Core</vt:lpstr>
      <vt:lpstr>ASP.NET Core authorization</vt:lpstr>
      <vt:lpstr>DEMO</vt:lpstr>
      <vt:lpstr>Advanced scenarios</vt:lpstr>
      <vt:lpstr>ASP.NET Core Identity</vt:lpstr>
      <vt:lpstr>ASP.NET Core Identity</vt:lpstr>
      <vt:lpstr>DEMO</vt:lpstr>
      <vt:lpstr>Stateless security</vt:lpstr>
      <vt:lpstr>Security Tokens</vt:lpstr>
      <vt:lpstr>JSON Web Tokens</vt:lpstr>
      <vt:lpstr>JSON Web Tokens</vt:lpstr>
      <vt:lpstr>JSON Web Tokens standard claims</vt:lpstr>
      <vt:lpstr>Stateless security with JWT</vt:lpstr>
      <vt:lpstr>DEMO</vt:lpstr>
      <vt:lpstr>OAUTH 2 and openID connect</vt:lpstr>
      <vt:lpstr>Let’s start with the basic flow</vt:lpstr>
      <vt:lpstr>OAUTH 2</vt:lpstr>
      <vt:lpstr>OAUTH 2 terminology</vt:lpstr>
      <vt:lpstr>OAUTH 2 in a simple diagram</vt:lpstr>
      <vt:lpstr>Openid Connect</vt:lpstr>
      <vt:lpstr>Openid Connect</vt:lpstr>
      <vt:lpstr>Oauth 2 and Openid Connect usage</vt:lpstr>
      <vt:lpstr>OAUTH 2 flows</vt:lpstr>
      <vt:lpstr>Oauth 2 and Openid Connect Flows</vt:lpstr>
      <vt:lpstr>Real-world example</vt:lpstr>
      <vt:lpstr>Oauth 2 and Openid Connect example</vt:lpstr>
      <vt:lpstr>Communication channels</vt:lpstr>
      <vt:lpstr>Token types in OAUTH and OPENID Connect</vt:lpstr>
      <vt:lpstr>BEFORE WE CONTINUE…</vt:lpstr>
      <vt:lpstr>C# Multithreading Workshop</vt:lpstr>
      <vt:lpstr>ASP.NET Clean Architecture Workshop</vt:lpstr>
      <vt:lpstr>Kubernetes for web developers</vt:lpstr>
      <vt:lpstr>ENTER THE SWARM: Native docker clustering</vt:lpstr>
      <vt:lpstr>Becoming a Software Architect</vt:lpstr>
      <vt:lpstr>SOFTUNI ASP.NET MICROSERVICES COURSES</vt:lpstr>
      <vt:lpstr>EARLY BIRD DISCOUNTs</vt:lpstr>
      <vt:lpstr>Implementing OAUTH 2</vt:lpstr>
      <vt:lpstr>Implementing OAuth</vt:lpstr>
      <vt:lpstr>DEMO</vt:lpstr>
      <vt:lpstr>Identity server concepts</vt:lpstr>
      <vt:lpstr>Identity server concepts</vt:lpstr>
      <vt:lpstr>client credentials flow</vt:lpstr>
      <vt:lpstr>The client credentials flow</vt:lpstr>
      <vt:lpstr>DEMO</vt:lpstr>
      <vt:lpstr>Authorization Code Flow</vt:lpstr>
      <vt:lpstr>The Authorization Code Flow</vt:lpstr>
      <vt:lpstr>The Authorization Code Flow</vt:lpstr>
      <vt:lpstr>The Authorization Code Flow</vt:lpstr>
      <vt:lpstr>DEMO</vt:lpstr>
      <vt:lpstr>Why are there so many cookies?</vt:lpstr>
      <vt:lpstr>CUSTOM claims</vt:lpstr>
      <vt:lpstr>logout functionalities</vt:lpstr>
      <vt:lpstr>DEMO</vt:lpstr>
      <vt:lpstr>REFRESH TOKEN</vt:lpstr>
      <vt:lpstr>Refresh token</vt:lpstr>
      <vt:lpstr>DEMO</vt:lpstr>
      <vt:lpstr>Implicit flow</vt:lpstr>
      <vt:lpstr>The implicit flow</vt:lpstr>
      <vt:lpstr>DEMO</vt:lpstr>
      <vt:lpstr>Proof Key for Code Exchange</vt:lpstr>
      <vt:lpstr>Are flows secure enough?</vt:lpstr>
      <vt:lpstr>The Hybrid flow</vt:lpstr>
      <vt:lpstr>The Hybrid flow Drawbacks</vt:lpstr>
      <vt:lpstr>Using PKCE</vt:lpstr>
      <vt:lpstr>DEMO</vt:lpstr>
      <vt:lpstr>External providers</vt:lpstr>
      <vt:lpstr>External providers</vt:lpstr>
      <vt:lpstr>DEMO</vt:lpstr>
      <vt:lpstr>Identity server UI</vt:lpstr>
      <vt:lpstr>Identity server UI</vt:lpstr>
      <vt:lpstr>DEMO</vt:lpstr>
      <vt:lpstr>Configuration &amp; Certificates</vt:lpstr>
      <vt:lpstr>Configuration &amp; Certificates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2021</cp:revision>
  <dcterms:created xsi:type="dcterms:W3CDTF">2017-03-28T09:08:48Z</dcterms:created>
  <dcterms:modified xsi:type="dcterms:W3CDTF">2022-08-24T07:30:13Z</dcterms:modified>
</cp:coreProperties>
</file>