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259" r:id="rId2"/>
    <p:sldId id="821" r:id="rId3"/>
    <p:sldId id="863" r:id="rId4"/>
    <p:sldId id="864" r:id="rId5"/>
    <p:sldId id="867" r:id="rId6"/>
    <p:sldId id="737" r:id="rId7"/>
    <p:sldId id="869" r:id="rId8"/>
    <p:sldId id="870" r:id="rId9"/>
    <p:sldId id="871" r:id="rId10"/>
    <p:sldId id="872" r:id="rId11"/>
    <p:sldId id="873" r:id="rId12"/>
    <p:sldId id="874" r:id="rId13"/>
    <p:sldId id="738" r:id="rId14"/>
    <p:sldId id="866" r:id="rId15"/>
    <p:sldId id="875" r:id="rId16"/>
    <p:sldId id="865" r:id="rId17"/>
    <p:sldId id="876" r:id="rId18"/>
    <p:sldId id="877" r:id="rId19"/>
    <p:sldId id="878" r:id="rId20"/>
    <p:sldId id="879" r:id="rId21"/>
    <p:sldId id="880" r:id="rId22"/>
    <p:sldId id="881" r:id="rId23"/>
    <p:sldId id="882" r:id="rId24"/>
    <p:sldId id="883" r:id="rId25"/>
    <p:sldId id="648" r:id="rId26"/>
    <p:sldId id="887" r:id="rId27"/>
    <p:sldId id="884" r:id="rId28"/>
    <p:sldId id="739" r:id="rId29"/>
    <p:sldId id="740" r:id="rId30"/>
    <p:sldId id="741" r:id="rId31"/>
    <p:sldId id="742" r:id="rId32"/>
    <p:sldId id="745" r:id="rId33"/>
    <p:sldId id="743" r:id="rId34"/>
    <p:sldId id="746" r:id="rId35"/>
    <p:sldId id="748" r:id="rId36"/>
    <p:sldId id="750" r:id="rId37"/>
    <p:sldId id="747" r:id="rId38"/>
    <p:sldId id="749" r:id="rId39"/>
    <p:sldId id="751" r:id="rId40"/>
    <p:sldId id="744" r:id="rId41"/>
    <p:sldId id="752" r:id="rId42"/>
    <p:sldId id="753" r:id="rId43"/>
    <p:sldId id="754" r:id="rId44"/>
    <p:sldId id="755" r:id="rId45"/>
    <p:sldId id="756" r:id="rId46"/>
    <p:sldId id="757" r:id="rId47"/>
    <p:sldId id="758" r:id="rId48"/>
    <p:sldId id="759" r:id="rId49"/>
    <p:sldId id="760" r:id="rId50"/>
    <p:sldId id="761" r:id="rId51"/>
    <p:sldId id="885" r:id="rId52"/>
    <p:sldId id="763" r:id="rId53"/>
    <p:sldId id="764" r:id="rId54"/>
    <p:sldId id="888" r:id="rId55"/>
    <p:sldId id="765" r:id="rId56"/>
    <p:sldId id="802" r:id="rId57"/>
    <p:sldId id="80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2" d="100"/>
          <a:sy n="11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entbrite.com/e/software-architecture-fundamentals-essentials-code-it-up-online-vol-9-registration-222550182587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echnology-patterns-code-it-up-online-vol-10-registration-24436543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co/product/lucidchart" TargetMode="External"/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echnology-patterns-code-it-up-online-vol-10-registration-24436543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1034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Solution Architectures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Choosing The Right Patterns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System-Wide Considerations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Content Of The Series – A Free Course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7E2EC5-E0B7-48FF-B10D-1F0B9A843D46}"/>
              </a:ext>
            </a:extLst>
          </p:cNvPr>
          <p:cNvSpPr txBox="1">
            <a:spLocks/>
          </p:cNvSpPr>
          <p:nvPr/>
        </p:nvSpPr>
        <p:spPr>
          <a:xfrm>
            <a:off x="6094412" y="1731034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/>
              <a:t>Deployment Considerations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Monolithic Architecture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Domain-Driven Design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Microservices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Architecture Document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Architect And The Team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What Makes A Great Architect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Designing A Real-Life Solution</a:t>
            </a:r>
          </a:p>
        </p:txBody>
      </p:sp>
    </p:spTree>
    <p:extLst>
      <p:ext uri="{BB962C8B-B14F-4D97-AF65-F5344CB8AC3E}">
        <p14:creationId xmlns:p14="http://schemas.microsoft.com/office/powerpoint/2010/main" val="47031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User centric 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Gaming</a:t>
            </a:r>
          </a:p>
          <a:p>
            <a:pPr>
              <a:lnSpc>
                <a:spcPct val="100000"/>
              </a:lnSpc>
            </a:pPr>
            <a:r>
              <a:rPr lang="en-US" dirty="0"/>
              <a:t>Has all its resources on the local PC </a:t>
            </a:r>
          </a:p>
          <a:p>
            <a:pPr>
              <a:lnSpc>
                <a:spcPct val="100000"/>
              </a:lnSpc>
            </a:pPr>
            <a:r>
              <a:rPr lang="en-US" dirty="0"/>
              <a:t>Might connect to the web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desktop Application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B2FA-49B7-44E9-A8F8-6995703E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1712549"/>
            <a:ext cx="4976812" cy="268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8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actions by trained power-users</a:t>
            </a:r>
          </a:p>
          <a:p>
            <a:pPr>
              <a:lnSpc>
                <a:spcPct val="100000"/>
              </a:lnSpc>
            </a:pPr>
            <a:r>
              <a:rPr lang="en-US" dirty="0"/>
              <a:t>No fancy UI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 technical knowledge 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Long or short-running Processes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Console Application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11E6-0848-403C-A383-B089FE91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08" y="1712549"/>
            <a:ext cx="4394003" cy="27696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44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Long-running processes </a:t>
            </a:r>
          </a:p>
          <a:p>
            <a:pPr>
              <a:lnSpc>
                <a:spcPct val="100000"/>
              </a:lnSpc>
            </a:pPr>
            <a:r>
              <a:rPr lang="en-US" dirty="0"/>
              <a:t>No UI at all</a:t>
            </a:r>
          </a:p>
          <a:p>
            <a:pPr>
              <a:lnSpc>
                <a:spcPct val="100000"/>
              </a:lnSpc>
            </a:pPr>
            <a:r>
              <a:rPr lang="en-US" dirty="0"/>
              <a:t>Managed by the OS service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Service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7E312A-B140-44C7-8392-D36088E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29" y="1712549"/>
            <a:ext cx="4631181" cy="2132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2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is a super important decision</a:t>
            </a:r>
            <a:r>
              <a:rPr lang="bg-BG" dirty="0"/>
              <a:t> (</a:t>
            </a:r>
            <a:r>
              <a:rPr lang="en-US" dirty="0"/>
              <a:t>especially if you are a consultant)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Mostly because it is almost irreversible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developers get emotional to their favorite tools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decision must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Made with a clear mind, heavily documented and based on a group effort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considerations besides performing the task: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Community – check Stack Overflow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Popularity – check Google Trends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Current developer skills – unknown technologies produce delay and low quality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Deadline – advanced technologies take more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– developers should develop, be careful with shiny new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Products – use external and existing tools but always estimate the cost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Selecting technology stack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5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 not choose on recommendation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marketing tricks</a:t>
            </a:r>
            <a:r>
              <a:rPr lang="bg-BG" dirty="0"/>
              <a:t> </a:t>
            </a:r>
            <a:r>
              <a:rPr lang="en-US" dirty="0"/>
              <a:t>from vendors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do a CBA and ROI (or at least a pros/cons list)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type system – static or dynamic?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our infrastructure?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community using the tool?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performance critical?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we need to analyze the learning curve?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easily hire a new team member?</a:t>
            </a:r>
          </a:p>
          <a:p>
            <a:pPr>
              <a:lnSpc>
                <a:spcPct val="100000"/>
              </a:lnSpc>
            </a:pPr>
            <a:r>
              <a:rPr lang="en-US" dirty="0"/>
              <a:t>Stay rational and don’t argue with your colleagues!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right tool for the job!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vice-versa!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General tips and tricks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95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Web applications – back-end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Mature - .NET, Java, PHP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Newer - Node.js, Python, .NET Core, Go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Serverless – Amazon Lambda, Azure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Web applications – front-end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HTML, CSS &amp; JavaScript (or maybe Web Assembly, if you are adventurous)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JavaScript framework? Angular? React? Vue? Svelte?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Native? Hybrid? Cross-Platform?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battle is development time versus capabilities</a:t>
            </a:r>
          </a:p>
          <a:p>
            <a:pPr>
              <a:lnSpc>
                <a:spcPct val="100000"/>
              </a:lnSpc>
            </a:pPr>
            <a:r>
              <a:rPr lang="en-US" dirty="0"/>
              <a:t>Desktop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WinForms, WPF, UWP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technologies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32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Back-end and service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0281F2-0D34-4155-A1C0-5EFA5F4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78" y="2097088"/>
            <a:ext cx="8215644" cy="4021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0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Mobile technologies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DE60-7D48-4BCE-A602-D62D3818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55" y="2097088"/>
            <a:ext cx="8424290" cy="4017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Desktop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69921-0D2F-4CED-A075-E3035F4E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66" y="2097088"/>
            <a:ext cx="8642668" cy="2253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923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Key-value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 cache, publish/subscribe, leaderboards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your primary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Redis, Memcached</a:t>
            </a:r>
          </a:p>
          <a:p>
            <a:pPr>
              <a:lnSpc>
                <a:spcPct val="100000"/>
              </a:lnSpc>
            </a:pPr>
            <a:r>
              <a:rPr lang="en-US" dirty="0"/>
              <a:t>Wide column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key has multiple columns without a schema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do joins and scales easily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 time-series (IoT), historical records, high-write/low-read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your primary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Cassandra, HBase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9BFCCA-008A-4AC0-952D-516F80E7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413" y="1712549"/>
            <a:ext cx="2894997" cy="1132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497472-9352-4534-B52A-CE8DCA643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38" y="3191119"/>
            <a:ext cx="2024345" cy="1066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FBAA6-5CEC-4178-A046-6DE55EADA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4071" y="3102803"/>
            <a:ext cx="1843929" cy="1243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0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previous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It is not required to watch the parts in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it is strongly advised! </a:t>
            </a:r>
          </a:p>
          <a:p>
            <a:pPr>
              <a:lnSpc>
                <a:spcPct val="100000"/>
              </a:lnSpc>
            </a:pPr>
            <a:r>
              <a:rPr lang="en-US" dirty="0"/>
              <a:t>Get the previous recording from here: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https://www.eventbrite.com/e/software-architecture-fundamentals-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essentials-code-it-up-online-vol-9-registration-222550182587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7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document is a container for key-value pairs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Fields can be indexed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Columns can be collection – query relational data without joins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Reading data is usually super fast, but writing data tends</a:t>
            </a:r>
            <a:br>
              <a:rPr lang="en-US" dirty="0"/>
            </a:br>
            <a:r>
              <a:rPr lang="en-US" dirty="0"/>
              <a:t>to be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purpose – applications, games, IoT, content-management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unstructured data – a document database is a great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standard language for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suitable for huge graphs of data – social networks,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MongoDB, </a:t>
            </a:r>
            <a:r>
              <a:rPr lang="en-US" dirty="0" err="1"/>
              <a:t>Firestore</a:t>
            </a:r>
            <a:r>
              <a:rPr lang="en-US" dirty="0"/>
              <a:t>, DynamoDB, CouchDB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56F87-9BCF-4FFC-9074-083AD9A3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04" y="1712549"/>
            <a:ext cx="1919907" cy="876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3B54EA-55A6-434D-859A-6806FF86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94" y="2809113"/>
            <a:ext cx="2085325" cy="7640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0CE9E-6F4D-4F80-AEDF-E8104DA04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382" y="3832544"/>
            <a:ext cx="1910029" cy="1133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16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Relational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Tables are connected through relationships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a schema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ACID compliant – atomicity, consistency, isolation, durability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for stable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SQL – a query language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General purpose - perfect for most applications which does not have unstructured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databases support JSON columns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MySQL, PostgreSQL, SQL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 databases like </a:t>
            </a:r>
            <a:r>
              <a:rPr lang="en-US" dirty="0" err="1"/>
              <a:t>CockroachDB</a:t>
            </a:r>
            <a:r>
              <a:rPr lang="en-US" dirty="0"/>
              <a:t> – designed for scale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4098" name="Picture 2" descr="PostgreSQL v12 - ASUSTOR NAS">
            <a:extLst>
              <a:ext uri="{FF2B5EF4-FFF2-40B4-BE49-F238E27FC236}">
                <a16:creationId xmlns:a16="http://schemas.microsoft.com/office/drawing/2014/main" id="{78B5EAE6-487D-47AE-9261-67B82AA4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13" y="1712549"/>
            <a:ext cx="1169698" cy="1169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B4907B-5C9E-469A-A48F-826B843A8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98" y="1712549"/>
            <a:ext cx="1359233" cy="11696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00" name="Picture 4" descr="SQL Server: How to create a full database backup">
            <a:extLst>
              <a:ext uri="{FF2B5EF4-FFF2-40B4-BE49-F238E27FC236}">
                <a16:creationId xmlns:a16="http://schemas.microsoft.com/office/drawing/2014/main" id="{4D095C0F-94DF-4C3D-983C-02257676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98" y="3145734"/>
            <a:ext cx="2754307" cy="1010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91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Graph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represented as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Relationships between the nodes are edges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many-to-many tables, you have direct connections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Languages like 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performance than relational databases when datasets are large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 – recommendation engines and well… graphs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Neo4j, </a:t>
            </a:r>
            <a:r>
              <a:rPr lang="en-US" dirty="0" err="1"/>
              <a:t>CosmosDB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89D03B-DDAB-4B6C-A831-3747F078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899" y="1712549"/>
            <a:ext cx="2358512" cy="917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2" name="Picture 2" descr="Azure Cosmos DB (@AzureCosmosDB) | Twitter">
            <a:extLst>
              <a:ext uri="{FF2B5EF4-FFF2-40B4-BE49-F238E27FC236}">
                <a16:creationId xmlns:a16="http://schemas.microsoft.com/office/drawing/2014/main" id="{43BC9383-10B7-4737-8449-29D36802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841" y="2888773"/>
            <a:ext cx="1478570" cy="1478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10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Search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Full-text search engine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document databases but under the hood all the text is indexed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like an index at the back of a 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easily rank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 search engines and typeahead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Elasticsearch, </a:t>
            </a:r>
            <a:r>
              <a:rPr lang="en-US" dirty="0" err="1"/>
              <a:t>Algolia</a:t>
            </a:r>
            <a:r>
              <a:rPr lang="en-US" dirty="0"/>
              <a:t>, </a:t>
            </a:r>
            <a:r>
              <a:rPr lang="en-US" dirty="0" err="1"/>
              <a:t>MeiliSearch</a:t>
            </a: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6146" name="Picture 2" descr="What is ElasticSearch? Why ElasticSearch? Advantages of ElasticSearch! | by  AIMDek Technologies | Medium">
            <a:extLst>
              <a:ext uri="{FF2B5EF4-FFF2-40B4-BE49-F238E27FC236}">
                <a16:creationId xmlns:a16="http://schemas.microsoft.com/office/drawing/2014/main" id="{964C3D9C-C090-48CF-9E46-7849B1D7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590" y="1712549"/>
            <a:ext cx="1813822" cy="9017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BA2D5-3330-4446-8209-CBED784E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589" y="2844048"/>
            <a:ext cx="1813822" cy="1559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93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Multi-model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 not think about data modeling, schemas, shards, replications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describe how you want to use the data with </a:t>
            </a:r>
            <a:r>
              <a:rPr lang="en-US" dirty="0" err="1"/>
              <a:t>GraphQL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It chooses the database type behind the scenes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ACID compliant, extremely fast and you do not care about provisioning infrastructure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Useful for… everything?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But is it mature enough?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FaunaDB</a:t>
            </a: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database technologies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BC734-74B3-44E8-BCB5-617334A8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273" y="1712550"/>
            <a:ext cx="1842138" cy="642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102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Cloud Technology</a:t>
            </a:r>
            <a:endParaRPr lang="en-US" dirty="0"/>
          </a:p>
        </p:txBody>
      </p:sp>
      <p:pic>
        <p:nvPicPr>
          <p:cNvPr id="8" name="Picture 4" descr="Pizza as a Service 2.0. Recently I was trying to describe the… | by Paul  Kerrison | Medium">
            <a:extLst>
              <a:ext uri="{FF2B5EF4-FFF2-40B4-BE49-F238E27FC236}">
                <a16:creationId xmlns:a16="http://schemas.microsoft.com/office/drawing/2014/main" id="{AB51FF4F-AFA3-4088-8306-07869CFE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32" y="1981200"/>
            <a:ext cx="5112159" cy="4103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16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Web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Nginx &amp; Apache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&amp; orchestrators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&amp; Kubernetes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Message brokers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RabbitMQ &amp; Kafka</a:t>
            </a:r>
          </a:p>
          <a:p>
            <a:pPr>
              <a:lnSpc>
                <a:spcPct val="100000"/>
              </a:lnSpc>
            </a:pPr>
            <a:r>
              <a:rPr lang="en-US" dirty="0"/>
              <a:t>Logging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ELK Stack – Elasticsearch, Logstash, Kibana</a:t>
            </a:r>
          </a:p>
          <a:p>
            <a:pPr>
              <a:lnSpc>
                <a:spcPct val="100000"/>
              </a:lnSpc>
            </a:pPr>
            <a:r>
              <a:rPr lang="en-US" dirty="0"/>
              <a:t>CDN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Important Technologies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975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Quality attributes: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System, run-time, design, user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Performance, stability, manageability, configurability, etc.</a:t>
            </a:r>
          </a:p>
          <a:p>
            <a:pPr>
              <a:lnSpc>
                <a:spcPct val="100000"/>
              </a:lnSpc>
            </a:pPr>
            <a:r>
              <a:rPr lang="en-US" dirty="0"/>
              <a:t>System wide concerns: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 &amp;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Configuration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&amp; exception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Validation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Issues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02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Baseline architecture 	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a Candidate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Architectural Spikes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Proof of concept projects to validate unknown 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Activity, Sequence, State, and Component Diagrams 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Class Diagram if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too low-level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only the most important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else should be done by the Lead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Candidate Solution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369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 not introduce new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introduce untested technologies and concepts</a:t>
            </a:r>
          </a:p>
          <a:p>
            <a:pPr>
              <a:lnSpc>
                <a:spcPct val="100000"/>
              </a:lnSpc>
            </a:pPr>
            <a:r>
              <a:rPr lang="en-US" dirty="0"/>
              <a:t>Mitigate more risk than baseline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cycle should reduce the risk</a:t>
            </a:r>
          </a:p>
          <a:p>
            <a:pPr>
              <a:lnSpc>
                <a:spcPct val="100000"/>
              </a:lnSpc>
            </a:pPr>
            <a:r>
              <a:rPr lang="en-US" dirty="0"/>
              <a:t>Meet additional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Cover more and more requirements until you meet them all</a:t>
            </a:r>
          </a:p>
          <a:p>
            <a:pPr>
              <a:lnSpc>
                <a:spcPct val="100000"/>
              </a:lnSpc>
            </a:pPr>
            <a:r>
              <a:rPr lang="en-US" dirty="0"/>
              <a:t>Enable more key scenarios </a:t>
            </a:r>
          </a:p>
          <a:p>
            <a:pPr>
              <a:lnSpc>
                <a:spcPct val="100000"/>
              </a:lnSpc>
            </a:pPr>
            <a:r>
              <a:rPr lang="en-US" dirty="0"/>
              <a:t>Address more key issues </a:t>
            </a:r>
          </a:p>
          <a:p>
            <a:pPr>
              <a:lnSpc>
                <a:spcPct val="100000"/>
              </a:lnSpc>
            </a:pPr>
            <a:r>
              <a:rPr lang="en-US" dirty="0"/>
              <a:t>Start communicating architecture when you exceed 50% coverage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the feeling you are half done, invite the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don't want to be the bottleneck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During Each Cycle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04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https://www.eventbrite.com/e/software-architecture-technology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-patterns-code-it-up-online-vol-10-registration-244365432587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 sample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7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Here are our business requirements from the Functional Analyst: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Learning system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6D283-C9E2-4966-A886-ECD742AE20D7}"/>
              </a:ext>
            </a:extLst>
          </p:cNvPr>
          <p:cNvSpPr>
            <a:spLocks noGrp="1"/>
          </p:cNvSpPr>
          <p:nvPr/>
        </p:nvSpPr>
        <p:spPr>
          <a:xfrm>
            <a:off x="1247548" y="2354014"/>
            <a:ext cx="9235394" cy="3972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A </a:t>
            </a:r>
            <a:r>
              <a:rPr lang="en-US" sz="1800" i="1" dirty="0"/>
              <a:t>student</a:t>
            </a:r>
            <a:r>
              <a:rPr lang="en-US" sz="1800" b="0" i="1" dirty="0"/>
              <a:t> visits the solution and </a:t>
            </a:r>
            <a:r>
              <a:rPr lang="en-US" sz="1800" i="1" dirty="0"/>
              <a:t>logs in</a:t>
            </a:r>
            <a:r>
              <a:rPr lang="en-US" sz="1800" b="0" i="1" dirty="0"/>
              <a:t>. He or she is presented with a </a:t>
            </a:r>
            <a:r>
              <a:rPr lang="en-US" sz="1800" i="1" dirty="0"/>
              <a:t>list of courses</a:t>
            </a:r>
            <a:r>
              <a:rPr lang="en-US" sz="1800" b="0" i="1" dirty="0"/>
              <a:t>. When a student clicks a course, he or she is taken </a:t>
            </a:r>
            <a:br>
              <a:rPr lang="en-US" sz="1800" b="0" i="1" dirty="0"/>
            </a:br>
            <a:r>
              <a:rPr lang="en-US" sz="1800" b="0" i="1" dirty="0"/>
              <a:t>directly to the last visited lecture in that course. The lecture detail page has 3 panels and shows the </a:t>
            </a:r>
            <a:r>
              <a:rPr lang="en-US" sz="1800" i="1" dirty="0"/>
              <a:t>curriculum</a:t>
            </a:r>
            <a:r>
              <a:rPr lang="en-US" sz="1800" b="0" i="1" dirty="0"/>
              <a:t> on the left, the </a:t>
            </a:r>
            <a:r>
              <a:rPr lang="en-US" sz="1800" i="1" dirty="0"/>
              <a:t>lecture </a:t>
            </a:r>
            <a:br>
              <a:rPr lang="en-US" sz="1800" i="1" dirty="0"/>
            </a:br>
            <a:r>
              <a:rPr lang="en-US" sz="1800" i="1" dirty="0"/>
              <a:t>contents</a:t>
            </a:r>
            <a:r>
              <a:rPr lang="en-US" sz="1800" b="0" i="1" dirty="0"/>
              <a:t> in the middle, and a </a:t>
            </a:r>
            <a:r>
              <a:rPr lang="en-US" sz="1800" i="1" dirty="0"/>
              <a:t>Q &amp; A panel </a:t>
            </a:r>
            <a:r>
              <a:rPr lang="en-US" sz="1800" b="0" i="1" dirty="0"/>
              <a:t>on the right. The student can use the curriculum to navigate to different lectures and </a:t>
            </a:r>
            <a:r>
              <a:rPr lang="en-US" sz="1800" i="1" dirty="0"/>
              <a:t>submit </a:t>
            </a:r>
            <a:br>
              <a:rPr lang="en-US" sz="1800" i="1" dirty="0"/>
            </a:br>
            <a:r>
              <a:rPr lang="en-US" sz="1800" i="1" dirty="0"/>
              <a:t>questions </a:t>
            </a:r>
            <a:r>
              <a:rPr lang="en-US" sz="1800" b="0" i="1" dirty="0"/>
              <a:t>to the instructor in the Q &amp; A panel. </a:t>
            </a:r>
          </a:p>
          <a:p>
            <a:r>
              <a:rPr lang="en-US" sz="1800" b="0" i="1" dirty="0"/>
              <a:t>An </a:t>
            </a:r>
            <a:r>
              <a:rPr lang="en-US" sz="1800" i="1" dirty="0"/>
              <a:t>instructor</a:t>
            </a:r>
            <a:r>
              <a:rPr lang="en-US" sz="1800" b="0" i="1" dirty="0"/>
              <a:t> visits the solution and logs in. He or she is presented </a:t>
            </a:r>
            <a:br>
              <a:rPr lang="en-US" sz="1800" b="0" i="1" dirty="0"/>
            </a:br>
            <a:r>
              <a:rPr lang="en-US" sz="1800" b="0" i="1" dirty="0"/>
              <a:t>with a </a:t>
            </a:r>
            <a:r>
              <a:rPr lang="en-US" sz="1800" i="1" dirty="0"/>
              <a:t>list of courses</a:t>
            </a:r>
            <a:r>
              <a:rPr lang="en-US" sz="1800" b="0" i="1" dirty="0"/>
              <a:t>. When the instructor clicks on a course, he or </a:t>
            </a:r>
            <a:br>
              <a:rPr lang="en-US" sz="1800" b="0" i="1" dirty="0"/>
            </a:br>
            <a:r>
              <a:rPr lang="en-US" sz="1800" b="0" i="1" dirty="0"/>
              <a:t>she is taken directly to a </a:t>
            </a:r>
            <a:r>
              <a:rPr lang="en-US" sz="1800" i="1" dirty="0"/>
              <a:t>course management </a:t>
            </a:r>
            <a:r>
              <a:rPr lang="en-US" sz="1800" b="0" i="1" dirty="0"/>
              <a:t>page. The page shows all </a:t>
            </a:r>
            <a:br>
              <a:rPr lang="en-US" sz="1800" b="0" i="1" dirty="0"/>
            </a:br>
            <a:r>
              <a:rPr lang="en-US" sz="1800" i="1" dirty="0"/>
              <a:t>questions</a:t>
            </a:r>
            <a:r>
              <a:rPr lang="en-US" sz="1800" b="0" i="1" dirty="0"/>
              <a:t> in the course, with the unanswered questions highlighted. By clicking on a question, the instructor navigates to a new page where he or she can </a:t>
            </a:r>
            <a:r>
              <a:rPr lang="en-US" sz="1800" i="1" dirty="0"/>
              <a:t>answer the question</a:t>
            </a:r>
            <a:r>
              <a:rPr lang="en-US" sz="1800" b="0" i="1" dirty="0"/>
              <a:t>.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388216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And here are our business requirements from the CTO: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Basically, our key attributes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Learning system</a:t>
            </a:r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6D283-C9E2-4966-A886-ECD742AE20D7}"/>
              </a:ext>
            </a:extLst>
          </p:cNvPr>
          <p:cNvSpPr>
            <a:spLocks noGrp="1"/>
          </p:cNvSpPr>
          <p:nvPr/>
        </p:nvSpPr>
        <p:spPr>
          <a:xfrm>
            <a:off x="1247548" y="2350449"/>
            <a:ext cx="9235394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Lectures need to load in 1 second or less. </a:t>
            </a:r>
            <a:r>
              <a:rPr lang="en-US" sz="1800" i="1" dirty="0"/>
              <a:t>Performance is key</a:t>
            </a:r>
            <a:r>
              <a:rPr lang="en-US" sz="1800" b="0" i="1" dirty="0"/>
              <a:t>, our USP is to be the fastest platform in the business, and our students and </a:t>
            </a:r>
            <a:br>
              <a:rPr lang="en-US" sz="1800" b="0" i="1" dirty="0"/>
            </a:br>
            <a:r>
              <a:rPr lang="en-US" sz="1800" b="0" i="1" dirty="0"/>
              <a:t>instructors will abandon our platform if we are too slow. We also </a:t>
            </a:r>
            <a:br>
              <a:rPr lang="bg-BG" sz="1800" b="0" i="1" dirty="0"/>
            </a:br>
            <a:r>
              <a:rPr lang="en-US" sz="1800" b="0" i="1" dirty="0"/>
              <a:t>cannot </a:t>
            </a:r>
            <a:r>
              <a:rPr lang="en-US" sz="1800" i="1" dirty="0"/>
              <a:t>afford to be offline</a:t>
            </a:r>
            <a:r>
              <a:rPr lang="en-US" sz="1800" b="0" i="1" dirty="0"/>
              <a:t>. Every hour we are offline would cost </a:t>
            </a:r>
            <a:br>
              <a:rPr lang="bg-BG" sz="1800" b="0" i="1" dirty="0"/>
            </a:br>
            <a:r>
              <a:rPr lang="en-US" sz="1800" b="0" i="1" dirty="0"/>
              <a:t>our</a:t>
            </a:r>
            <a:r>
              <a:rPr lang="bg-BG" sz="1800" b="0" i="1" dirty="0"/>
              <a:t> </a:t>
            </a:r>
            <a:r>
              <a:rPr lang="en-US" sz="1800" b="0" i="1" dirty="0"/>
              <a:t>business thousands of dollars in lost revenue. And we want to scale to </a:t>
            </a:r>
            <a:r>
              <a:rPr lang="en-US" sz="1800" i="1" dirty="0"/>
              <a:t>millions of students</a:t>
            </a:r>
            <a:r>
              <a:rPr lang="en-US" sz="1800" b="0" i="1" dirty="0"/>
              <a:t>, the platform must be able to accommodate for </a:t>
            </a:r>
            <a:br>
              <a:rPr lang="en-US" sz="1800" b="0" i="1" dirty="0"/>
            </a:br>
            <a:r>
              <a:rPr lang="en-US" sz="1800" b="0" i="1" dirty="0"/>
              <a:t>that with ease.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20023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have not learned about architecture patterns yet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it's a bit premature to start creating a detailed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we know about the process and can get started with our initial diagrams</a:t>
            </a:r>
          </a:p>
          <a:p>
            <a:pPr>
              <a:lnSpc>
                <a:spcPct val="100000"/>
              </a:lnSpc>
            </a:pPr>
            <a:r>
              <a:rPr lang="en-US" dirty="0"/>
              <a:t>Our tasks for now are in the first 3 steps of the design process: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What are our objectives? What are our scopes?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Who is the key audience? Any constraints?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What are the key business scenarios? Create a Use Case diagram.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Create an Activity diagrams for the student and the instructor.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Think about the architectural overview. What is the application type?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Decide the technology stack. Back-end? Front-end?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hlinkClick r:id="rId2"/>
              </a:rPr>
              <a:t>https://draw.io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https://lucid.co/product/lucidchart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diagrams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initial design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850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scope of this architecture contains: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Login screen for both student and instructor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Student interface for listing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Watching course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 &amp; A panel for submitting questions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Instructor interface for listing courses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management page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 &amp; A panel for answering student questions</a:t>
            </a:r>
          </a:p>
          <a:p>
            <a:pPr>
              <a:lnSpc>
                <a:spcPct val="100000"/>
              </a:lnSpc>
            </a:pPr>
            <a:r>
              <a:rPr lang="en-US" dirty="0"/>
              <a:t>Time schedule – 1 week</a:t>
            </a:r>
          </a:p>
          <a:p>
            <a:pPr>
              <a:lnSpc>
                <a:spcPct val="100000"/>
              </a:lnSpc>
            </a:pPr>
            <a:r>
              <a:rPr lang="en-US" dirty="0"/>
              <a:t>Audience – CTO and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can easily include technical stuff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Scope and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724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key scenarios Use case diagram example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3D08-B1D3-4FD0-ABC0-368E14BB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2" y="1883959"/>
            <a:ext cx="6584440" cy="4355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7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key scenarios activity diagram example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BEA6C-0FA8-4606-8E49-A03DBC77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600" y="1868905"/>
            <a:ext cx="3826799" cy="451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8864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building the solution from scratch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choose technologies based on our and the developer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need to introduce an unfamiliar stack – it will increase the expenses of the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are still building the team – you can experiment a bit more</a:t>
            </a:r>
          </a:p>
          <a:p>
            <a:pPr>
              <a:lnSpc>
                <a:spcPct val="100000"/>
              </a:lnSpc>
            </a:pPr>
            <a:r>
              <a:rPr lang="en-US" dirty="0"/>
              <a:t>I am proficient with .NET and JavaScript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my team has very skilled .NET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 technology stack will be Microsoft oriented</a:t>
            </a:r>
          </a:p>
          <a:p>
            <a:pPr>
              <a:lnSpc>
                <a:spcPct val="100000"/>
              </a:lnSpc>
            </a:pPr>
            <a:r>
              <a:rPr lang="en-US" dirty="0"/>
              <a:t>We want millions of students and huge availability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premises servers will require huge maintainability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are going to use a public cloud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Azure is the perfect choice for Microsoft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consider the other options as well – they may be cheaper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Technology constraints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388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Back-end technology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REST API – requires heavy server-side architecting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Serverless with Azure Functions – less architecture burden but less overall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Front-end technology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MVC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Server-side rendering is not very suitable for interactive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 Razor Pages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Less overhead in terms of the client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Blazor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Way too new and experimental but the developers may want the bleeding edge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React or Vue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Depends on the knowledge of the developers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technology options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207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Architecture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56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Distinct client and server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Separated by network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Communication protocol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Many clients, one server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Secure &amp; Simple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Centralized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manage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network, difficult to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Client/Server Pattern – Layered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6FEC5-626A-442D-8F60-E71AFC55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838" y="1712549"/>
            <a:ext cx="4140573" cy="318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814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Strict areas of concern </a:t>
            </a:r>
          </a:p>
          <a:p>
            <a:pPr>
              <a:lnSpc>
                <a:spcPct val="100000"/>
              </a:lnSpc>
            </a:pPr>
            <a:r>
              <a:rPr lang="en-US" dirty="0"/>
              <a:t>Layers may only communicate with </a:t>
            </a:r>
            <a:br>
              <a:rPr lang="en-US" dirty="0"/>
            </a:br>
            <a:r>
              <a:rPr lang="en-US" dirty="0"/>
              <a:t>peers above/below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abstraction &amp; High isolation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Structured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scale out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Deep call chains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Can hide complexity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May harm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Lowest layer must cover all use cases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Layered Pattern – Layered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20B2F-E140-421A-89D0-23868586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41" y="1712550"/>
            <a:ext cx="3632970" cy="3561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7696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Layers deployed to servers 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- 3 tiers, always start with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Communication between layers uses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abstraction &amp; High isolation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Structured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scale out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= point of failure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may be slow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interfaces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debug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N-Tier Pattern – Layered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9DE56-B6A8-46CD-8CF4-7E7FA7B8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917" y="1712549"/>
            <a:ext cx="3578494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082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are modular building </a:t>
            </a:r>
            <a:br>
              <a:rPr lang="en-US" dirty="0"/>
            </a:br>
            <a:r>
              <a:rPr lang="en-US" dirty="0"/>
              <a:t>blocks of software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into areas of concern</a:t>
            </a:r>
          </a:p>
          <a:p>
            <a:pPr>
              <a:lnSpc>
                <a:spcPct val="100000"/>
              </a:lnSpc>
            </a:pPr>
            <a:r>
              <a:rPr lang="en-US" dirty="0"/>
              <a:t>Clearly described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provide additional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deployment &amp; Allows 3rd party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Promotes modularity &amp; Few unanticipated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building blocks &amp; Can be expensive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may be slow &amp; Harder to develop &amp; maintain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Component-based Pattern</a:t>
            </a:r>
            <a:r>
              <a:rPr lang="bg-BG" dirty="0"/>
              <a:t> - </a:t>
            </a:r>
            <a:r>
              <a:rPr lang="en-US" dirty="0"/>
              <a:t>Structural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25D07-1564-473F-A9CA-E6F002B9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1" y="1712549"/>
            <a:ext cx="411480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574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Grouped into areas of concern </a:t>
            </a:r>
          </a:p>
          <a:p>
            <a:pPr>
              <a:lnSpc>
                <a:spcPct val="100000"/>
              </a:lnSpc>
            </a:pPr>
            <a:r>
              <a:rPr lang="en-US" dirty="0"/>
              <a:t>Describes public members </a:t>
            </a:r>
          </a:p>
          <a:p>
            <a:pPr>
              <a:lnSpc>
                <a:spcPct val="100000"/>
              </a:lnSpc>
            </a:pPr>
            <a:r>
              <a:rPr lang="en-US" dirty="0"/>
              <a:t>Uses inheritance, composition, </a:t>
            </a:r>
            <a:br>
              <a:rPr lang="en-US" dirty="0"/>
            </a:br>
            <a:r>
              <a:rPr lang="en-US" dirty="0"/>
              <a:t>aggregation, and associations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understand &amp; Promotes reuse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test &amp; debug &amp; Highly cohesive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Inheritance hard to get right &amp; Useful only if you do not have a Lead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unanticipated communications &amp; Too detailed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Object-Oriented Pattern </a:t>
            </a:r>
            <a:r>
              <a:rPr lang="bg-BG" dirty="0"/>
              <a:t>- </a:t>
            </a:r>
            <a:r>
              <a:rPr lang="en-US" dirty="0"/>
              <a:t>Structural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9D5C6-66B8-4CFC-8F89-617BF376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511" y="1712549"/>
            <a:ext cx="4152900" cy="261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374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Designed for presentation layers </a:t>
            </a:r>
          </a:p>
          <a:p>
            <a:pPr>
              <a:lnSpc>
                <a:spcPct val="100000"/>
              </a:lnSpc>
            </a:pPr>
            <a:r>
              <a:rPr lang="en-GB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GB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GB" dirty="0"/>
              <a:t>Controller handles interaction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Scales well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data-bind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MVC Pattern </a:t>
            </a:r>
            <a:r>
              <a:rPr lang="bg-BG" dirty="0"/>
              <a:t>- </a:t>
            </a:r>
            <a:r>
              <a:rPr lang="en-US" dirty="0"/>
              <a:t>Presentation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4AA-9678-46D6-8161-B2428E49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36" y="1712549"/>
            <a:ext cx="4257675" cy="2638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696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Derived from MVC pattern </a:t>
            </a:r>
          </a:p>
          <a:p>
            <a:pPr>
              <a:lnSpc>
                <a:spcPct val="100000"/>
              </a:lnSpc>
            </a:pPr>
            <a:r>
              <a:rPr lang="en-US" dirty="0"/>
              <a:t>View handles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Model handles data </a:t>
            </a:r>
          </a:p>
          <a:p>
            <a:pPr>
              <a:lnSpc>
                <a:spcPct val="100000"/>
              </a:lnSpc>
            </a:pPr>
            <a:r>
              <a:rPr lang="en-US" dirty="0"/>
              <a:t>View Model is binding source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Strict separation of concerns &amp; Scales well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Easy to data-bind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overhead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Scattered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Controller not separated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MVVM Pattern </a:t>
            </a:r>
            <a:r>
              <a:rPr lang="bg-BG" dirty="0"/>
              <a:t>- </a:t>
            </a:r>
            <a:r>
              <a:rPr lang="en-US" dirty="0"/>
              <a:t>Presentation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0D2CDC-CEE6-43AB-891E-4C6A6C1D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261" y="1712549"/>
            <a:ext cx="4248150" cy="257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945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Discrete business services </a:t>
            </a:r>
          </a:p>
          <a:p>
            <a:pPr>
              <a:lnSpc>
                <a:spcPct val="100000"/>
              </a:lnSpc>
            </a:pPr>
            <a:r>
              <a:rPr lang="en-US" dirty="0"/>
              <a:t>Use network to communicate </a:t>
            </a:r>
          </a:p>
          <a:p>
            <a:pPr>
              <a:lnSpc>
                <a:spcPct val="100000"/>
              </a:lnSpc>
            </a:pPr>
            <a:r>
              <a:rPr lang="en-US" dirty="0"/>
              <a:t>HTTP, XML, SOAP, Binary…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domain alignment &amp; High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Discoverable, resilient, Allows 3rd party libraries &amp; Cross-platform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Clients must handle slow, offline network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interfaces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harm performance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issues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Service-Oriented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B90C-EFAE-48E1-8C2C-3F7700BA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61" y="1712549"/>
            <a:ext cx="4133850" cy="2095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705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calling services </a:t>
            </a:r>
          </a:p>
          <a:p>
            <a:pPr>
              <a:lnSpc>
                <a:spcPct val="100000"/>
              </a:lnSpc>
            </a:pPr>
            <a:r>
              <a:rPr lang="en-US" dirty="0"/>
              <a:t>Can use fast private network and RPC</a:t>
            </a:r>
          </a:p>
          <a:p>
            <a:pPr>
              <a:lnSpc>
                <a:spcPct val="100000"/>
              </a:lnSpc>
            </a:pPr>
            <a:r>
              <a:rPr lang="en-US" dirty="0"/>
              <a:t>Deployed on multiple servers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&amp; Reduced abstraction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Discoverable, resilient &amp; Less coarse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use fast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cope with slow, offline network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unanticipated communications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 to do transactions &amp; Hard to test, debug, deploy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Microservice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8EAAC-CFF4-434D-B755-871AF859A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04" y="1712549"/>
            <a:ext cx="3746007" cy="3347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351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connected to shared data bus </a:t>
            </a:r>
          </a:p>
          <a:p>
            <a:pPr>
              <a:lnSpc>
                <a:spcPct val="100000"/>
              </a:lnSpc>
            </a:pPr>
            <a:r>
              <a:rPr lang="en-US" dirty="0"/>
              <a:t>Uses messages for communication 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discovery,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to extend &amp; Simple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flexible &amp; Easy to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discovery,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 = single point of failure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Coarse communications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slow &amp; Hard to test, debug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Message Bus Pattern </a:t>
            </a:r>
            <a:r>
              <a:rPr lang="bg-BG" dirty="0"/>
              <a:t>- </a:t>
            </a:r>
            <a:r>
              <a:rPr lang="en-US" dirty="0"/>
              <a:t>Service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006CF-BF47-4F4F-9BE6-FDF4A83E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855" y="1712549"/>
            <a:ext cx="3667556" cy="3272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9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903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Layers containing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Benefits of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With structured communication, isolation, </a:t>
            </a:r>
            <a:br>
              <a:rPr lang="en-US" dirty="0"/>
            </a:br>
            <a:r>
              <a:rPr lang="en-US" dirty="0"/>
              <a:t>easy scaling &amp; testing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Components In Layers </a:t>
            </a:r>
            <a:r>
              <a:rPr lang="bg-BG" dirty="0"/>
              <a:t>- </a:t>
            </a:r>
            <a:r>
              <a:rPr lang="en-US" dirty="0"/>
              <a:t>Hybrid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A40B9-A1BE-4B53-B5F9-2532FFF3B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19" y="1712550"/>
            <a:ext cx="3638791" cy="3598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353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Presentation layer with MVC </a:t>
            </a:r>
          </a:p>
          <a:p>
            <a:pPr>
              <a:lnSpc>
                <a:spcPct val="100000"/>
              </a:lnSpc>
            </a:pPr>
            <a:r>
              <a:rPr lang="en-US" dirty="0"/>
              <a:t>Benefits of layers </a:t>
            </a:r>
          </a:p>
          <a:p>
            <a:pPr>
              <a:lnSpc>
                <a:spcPct val="100000"/>
              </a:lnSpc>
            </a:pPr>
            <a:r>
              <a:rPr lang="en-US" dirty="0"/>
              <a:t>With separation of concerns, </a:t>
            </a:r>
            <a:br>
              <a:rPr lang="en-US" dirty="0"/>
            </a:br>
            <a:r>
              <a:rPr lang="en-US" dirty="0"/>
              <a:t>presentation code scalability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MVC In Presentation Layer </a:t>
            </a:r>
            <a:r>
              <a:rPr lang="bg-BG" dirty="0"/>
              <a:t>- </a:t>
            </a:r>
            <a:r>
              <a:rPr lang="en-US" dirty="0"/>
              <a:t>Hybrid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2B4BE-A5C3-48D8-91E8-5F54715E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17" y="1712549"/>
            <a:ext cx="3665594" cy="3194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039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Components contain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Benefits of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With cohesion &amp; extensibility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You are probably using this pattern already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Objects In Components </a:t>
            </a:r>
            <a:r>
              <a:rPr lang="bg-BG" dirty="0"/>
              <a:t>- </a:t>
            </a:r>
            <a:r>
              <a:rPr lang="en-US" dirty="0"/>
              <a:t>Hybrid</a:t>
            </a:r>
            <a:r>
              <a:rPr lang="bg-BG" dirty="0"/>
              <a:t>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E400D-12FE-4F23-9AE9-EBBC7B16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61" y="1712550"/>
            <a:ext cx="3752149" cy="2471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3476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Pipe and filter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Publish/Subscribe</a:t>
            </a:r>
          </a:p>
          <a:p>
            <a:pPr>
              <a:lnSpc>
                <a:spcPct val="100000"/>
              </a:lnSpc>
            </a:pPr>
            <a:r>
              <a:rPr lang="en-US" dirty="0"/>
              <a:t>Stream processing</a:t>
            </a:r>
          </a:p>
          <a:p>
            <a:pPr>
              <a:lnSpc>
                <a:spcPct val="100000"/>
              </a:lnSpc>
            </a:pPr>
            <a:r>
              <a:rPr lang="en-US" dirty="0"/>
              <a:t>Multitenancy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err="1"/>
              <a:t>Sharding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Circuit breaker</a:t>
            </a:r>
          </a:p>
          <a:p>
            <a:pPr>
              <a:lnSpc>
                <a:spcPct val="100000"/>
              </a:lnSpc>
            </a:pPr>
            <a:r>
              <a:rPr lang="en-US" dirty="0"/>
              <a:t>Event-based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Many, many more!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Want more patterns? You have them!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189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software architecture is just a mixture of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safely nest architectural design pattern inside of each other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components inside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with a layered pattern inside them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your own hybrid patterns and use them in your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pattern works for you, implement it!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Mixing of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508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already chosen an application type and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 to pick architectural pattern and draw a diagram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Choose an architectural design pattern. A great place to start is the layered pattern.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Create a diagram with presentation, service, business, data and systemwide layers.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1c. Choose a pattern for the presentation layer. MVC? MVVM? Components?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Consider authentication, caching, communication, configuration, logging, exceptions and validation.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Consider all third-party tools to help you with these cross-cutting concerns.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3a. This is our first baseline architecture. Think about the components in the layers.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3b. Create diagrams for each layer and describe their public interfaces.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3c. Make sure you keep it simple at this stage. You can go into more detail in later cycles.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4. Design the business domain entities. Create a class diagram and define their public properties.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99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https://www.eventbrite.com/e/software-architecture-technology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-patterns-code-it-up-online-vol-10-registration-244365432587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Determine application type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Bot? Console? Service? Web? Desktop? Maybe Serverless? </a:t>
            </a:r>
          </a:p>
          <a:p>
            <a:pPr>
              <a:lnSpc>
                <a:spcPct val="100000"/>
              </a:lnSpc>
            </a:pPr>
            <a:r>
              <a:rPr lang="en-GB" dirty="0"/>
              <a:t>Identify deployment constraints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Where are you going do deploy the application? </a:t>
            </a:r>
          </a:p>
          <a:p>
            <a:pPr>
              <a:lnSpc>
                <a:spcPct val="100000"/>
              </a:lnSpc>
            </a:pPr>
            <a:r>
              <a:rPr lang="en-GB" dirty="0"/>
              <a:t>Identify architecture pattern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Layered? Component? Microservices? </a:t>
            </a:r>
          </a:p>
          <a:p>
            <a:pPr>
              <a:lnSpc>
                <a:spcPct val="100000"/>
              </a:lnSpc>
            </a:pPr>
            <a:r>
              <a:rPr lang="en-GB" dirty="0"/>
              <a:t>Determine technologies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What technologies are available? Libraries? Third-party tools?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 lot of factors play here… Choose wisely!</a:t>
            </a:r>
          </a:p>
          <a:p>
            <a:pPr>
              <a:lnSpc>
                <a:spcPct val="100000"/>
              </a:lnSpc>
            </a:pPr>
            <a:r>
              <a:rPr lang="en-GB" dirty="0"/>
              <a:t>Create your first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Application Overview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81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Request-Response based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application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B5CC1-10AA-40DD-861D-2E0FBD7BB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7" y="1712549"/>
            <a:ext cx="5330524" cy="3201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7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retrieval and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 initiated 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Short, focused 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REST based </a:t>
            </a:r>
          </a:p>
          <a:p>
            <a:pPr>
              <a:lnSpc>
                <a:spcPct val="100000"/>
              </a:lnSpc>
            </a:pPr>
            <a:r>
              <a:rPr lang="en-GB" dirty="0"/>
              <a:t>Returns data, not HTML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Combination of: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URL (https://www.mysite.com/api/orders)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(date=10/10/2017)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Verb (GET)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Web API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04BF5-626E-4FCD-A72A-074C8423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935" y="1712549"/>
            <a:ext cx="4699476" cy="3137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508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Best suited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Well, mobile devices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interaction (games, social apps)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Front end for Web API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 &amp; camera-based systems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Usually work with a Web API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Types – Mobile Application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B5226-B390-4C9A-9145-B9C56DE8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71" y="1712549"/>
            <a:ext cx="2682640" cy="3592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1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28916</TotalTime>
  <Words>2993</Words>
  <Application>Microsoft Office PowerPoint</Application>
  <PresentationFormat>Widescreen</PresentationFormat>
  <Paragraphs>555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Tw Cen MT</vt:lpstr>
      <vt:lpstr>Wingdings</vt:lpstr>
      <vt:lpstr>Circuit</vt:lpstr>
      <vt:lpstr>The Content Of The Series – A Free Course</vt:lpstr>
      <vt:lpstr>in The previous part</vt:lpstr>
      <vt:lpstr>in this part</vt:lpstr>
      <vt:lpstr>Designing Solution Architectures</vt:lpstr>
      <vt:lpstr>The Process For Designing Architectures</vt:lpstr>
      <vt:lpstr>Create Application Overview</vt:lpstr>
      <vt:lpstr>Application Types – Web application </vt:lpstr>
      <vt:lpstr>Application Types – Web API</vt:lpstr>
      <vt:lpstr>Application Types – Mobile Application</vt:lpstr>
      <vt:lpstr>Application Types – desktop Application</vt:lpstr>
      <vt:lpstr>Application Types – Console Application</vt:lpstr>
      <vt:lpstr>Application Types – Service</vt:lpstr>
      <vt:lpstr>Selecting technology stack</vt:lpstr>
      <vt:lpstr>General tips and tricks</vt:lpstr>
      <vt:lpstr>popular technologies</vt:lpstr>
      <vt:lpstr>Back-end and service Technologies</vt:lpstr>
      <vt:lpstr>Mobile technologies</vt:lpstr>
      <vt:lpstr>Desktop technologies</vt:lpstr>
      <vt:lpstr>database technologies</vt:lpstr>
      <vt:lpstr>database technologies</vt:lpstr>
      <vt:lpstr>database technologies</vt:lpstr>
      <vt:lpstr>database technologies</vt:lpstr>
      <vt:lpstr>database technologies</vt:lpstr>
      <vt:lpstr>database technologies</vt:lpstr>
      <vt:lpstr>Cloud Technology</vt:lpstr>
      <vt:lpstr>Other Important Technologies</vt:lpstr>
      <vt:lpstr>Identify Key Issues</vt:lpstr>
      <vt:lpstr>Create Candidate Solution </vt:lpstr>
      <vt:lpstr>During Each Cycle</vt:lpstr>
      <vt:lpstr>a sample project</vt:lpstr>
      <vt:lpstr>Learning system</vt:lpstr>
      <vt:lpstr>Learning system</vt:lpstr>
      <vt:lpstr>initial design</vt:lpstr>
      <vt:lpstr>Scope and objectives</vt:lpstr>
      <vt:lpstr>key scenarios Use case diagram example</vt:lpstr>
      <vt:lpstr>key scenarios activity diagram example</vt:lpstr>
      <vt:lpstr>Technology constraints </vt:lpstr>
      <vt:lpstr>technology options</vt:lpstr>
      <vt:lpstr>Architecture design patterns</vt:lpstr>
      <vt:lpstr>Client/Server Pattern – Layered</vt:lpstr>
      <vt:lpstr>Layered Pattern – Layered</vt:lpstr>
      <vt:lpstr>N-Tier Pattern – Layered</vt:lpstr>
      <vt:lpstr>Component-based Pattern - Structural </vt:lpstr>
      <vt:lpstr>Object-Oriented Pattern - Structural </vt:lpstr>
      <vt:lpstr>MVC Pattern - Presentation </vt:lpstr>
      <vt:lpstr>MVVM Pattern - Presentation </vt:lpstr>
      <vt:lpstr>Service-Oriented Pattern - Service </vt:lpstr>
      <vt:lpstr>Microservice Pattern - Service </vt:lpstr>
      <vt:lpstr>Message Bus Pattern - Service </vt:lpstr>
      <vt:lpstr>Components In Layers - Hybrid </vt:lpstr>
      <vt:lpstr>MVC In Presentation Layer - Hybrid </vt:lpstr>
      <vt:lpstr>Objects In Components - Hybrid </vt:lpstr>
      <vt:lpstr>Want more patterns? You have them!</vt:lpstr>
      <vt:lpstr>Mixing of patterns</vt:lpstr>
      <vt:lpstr>Questions for the learning system</vt:lpstr>
      <vt:lpstr>FINAL WORDS before Q &amp; 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2602</cp:revision>
  <dcterms:created xsi:type="dcterms:W3CDTF">2017-03-28T09:08:48Z</dcterms:created>
  <dcterms:modified xsi:type="dcterms:W3CDTF">2022-08-22T13:23:30Z</dcterms:modified>
</cp:coreProperties>
</file>