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6"/>
  </p:notesMasterIdLst>
  <p:sldIdLst>
    <p:sldId id="863" r:id="rId2"/>
    <p:sldId id="806" r:id="rId3"/>
    <p:sldId id="801" r:id="rId4"/>
    <p:sldId id="930" r:id="rId5"/>
    <p:sldId id="931" r:id="rId6"/>
    <p:sldId id="804" r:id="rId7"/>
    <p:sldId id="932" r:id="rId8"/>
    <p:sldId id="807" r:id="rId9"/>
    <p:sldId id="808" r:id="rId10"/>
    <p:sldId id="809" r:id="rId11"/>
    <p:sldId id="810" r:id="rId12"/>
    <p:sldId id="811" r:id="rId13"/>
    <p:sldId id="812" r:id="rId14"/>
    <p:sldId id="813" r:id="rId15"/>
    <p:sldId id="935" r:id="rId16"/>
    <p:sldId id="936" r:id="rId17"/>
    <p:sldId id="829" r:id="rId18"/>
    <p:sldId id="937" r:id="rId19"/>
    <p:sldId id="938" r:id="rId20"/>
    <p:sldId id="939" r:id="rId21"/>
    <p:sldId id="940" r:id="rId22"/>
    <p:sldId id="941" r:id="rId23"/>
    <p:sldId id="942" r:id="rId24"/>
    <p:sldId id="943" r:id="rId25"/>
    <p:sldId id="944" r:id="rId26"/>
    <p:sldId id="945" r:id="rId27"/>
    <p:sldId id="946" r:id="rId28"/>
    <p:sldId id="947" r:id="rId29"/>
    <p:sldId id="336" r:id="rId30"/>
    <p:sldId id="800" r:id="rId31"/>
    <p:sldId id="879" r:id="rId32"/>
    <p:sldId id="880" r:id="rId33"/>
    <p:sldId id="881" r:id="rId34"/>
    <p:sldId id="814" r:id="rId35"/>
    <p:sldId id="882" r:id="rId36"/>
    <p:sldId id="815" r:id="rId37"/>
    <p:sldId id="816" r:id="rId38"/>
    <p:sldId id="817" r:id="rId39"/>
    <p:sldId id="883" r:id="rId40"/>
    <p:sldId id="884" r:id="rId41"/>
    <p:sldId id="885" r:id="rId42"/>
    <p:sldId id="886" r:id="rId43"/>
    <p:sldId id="818" r:id="rId44"/>
    <p:sldId id="819" r:id="rId45"/>
    <p:sldId id="933" r:id="rId46"/>
    <p:sldId id="934" r:id="rId47"/>
    <p:sldId id="822" r:id="rId48"/>
    <p:sldId id="877" r:id="rId49"/>
    <p:sldId id="887" r:id="rId50"/>
    <p:sldId id="888" r:id="rId51"/>
    <p:sldId id="824" r:id="rId52"/>
    <p:sldId id="823" r:id="rId53"/>
    <p:sldId id="825" r:id="rId54"/>
    <p:sldId id="826" r:id="rId55"/>
    <p:sldId id="827" r:id="rId56"/>
    <p:sldId id="828" r:id="rId57"/>
    <p:sldId id="948" r:id="rId58"/>
    <p:sldId id="502" r:id="rId59"/>
    <p:sldId id="949" r:id="rId60"/>
    <p:sldId id="530" r:id="rId61"/>
    <p:sldId id="531" r:id="rId62"/>
    <p:sldId id="532" r:id="rId63"/>
    <p:sldId id="951" r:id="rId64"/>
    <p:sldId id="83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4" d="100"/>
          <a:sy n="114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ventbrite.com/e/software-architecture-quality-attributes-code-it-up-online-vol-12-registration-256029329617" TargetMode="External"/><Relationship Id="rId2" Type="http://schemas.openxmlformats.org/officeDocument/2006/relationships/hyperlink" Target="mailto:wewritesoftware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part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96BA08C-ACA5-4317-9464-80A0ABB2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Architecture Quality Attributes</a:t>
            </a:r>
          </a:p>
          <a:p>
            <a:pPr>
              <a:lnSpc>
                <a:spcPct val="100000"/>
              </a:lnSpc>
            </a:pPr>
            <a:r>
              <a:rPr lang="en-US" dirty="0"/>
              <a:t>Scalability &amp; Reliability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System-Wide Considerations</a:t>
            </a:r>
            <a:endParaRPr lang="bg-BG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Deployment Considerations</a:t>
            </a:r>
            <a:endParaRPr lang="bg-BG" sz="24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2400" dirty="0"/>
              <a:t>Don't Forget The Optional But Practical Guide-Book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 Real-World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70+ Pages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Free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It From The Event's Page or write to </a:t>
            </a:r>
            <a:r>
              <a:rPr lang="en-US" dirty="0">
                <a:hlinkClick r:id="rId2"/>
              </a:rPr>
              <a:t>wewritesoftware@gmail.com</a:t>
            </a:r>
            <a:r>
              <a:rPr lang="en-US" dirty="0"/>
              <a:t>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hlinkClick r:id="rId3"/>
              </a:rPr>
              <a:t>https://www.eventbrite.com/e/software-architecture-quality-attributes-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code-it-up-online-vol-12-registration-256029329617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6110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Health monitoring, logging, </a:t>
            </a:r>
            <a:br>
              <a:rPr lang="en-GB" dirty="0"/>
            </a:br>
            <a:r>
              <a:rPr lang="en-GB" dirty="0"/>
              <a:t>and diagnostic tracing </a:t>
            </a:r>
          </a:p>
          <a:p>
            <a:pPr>
              <a:lnSpc>
                <a:spcPct val="100000"/>
              </a:lnSpc>
            </a:pPr>
            <a:r>
              <a:rPr lang="en-GB" dirty="0"/>
              <a:t>Consider a plugin or modular system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Much more flexible development</a:t>
            </a:r>
          </a:p>
          <a:p>
            <a:pPr>
              <a:lnSpc>
                <a:spcPct val="100000"/>
              </a:lnSpc>
            </a:pPr>
            <a:r>
              <a:rPr lang="en-GB" dirty="0"/>
              <a:t>Declarative configuration </a:t>
            </a:r>
          </a:p>
          <a:p>
            <a:pPr>
              <a:lnSpc>
                <a:spcPct val="100000"/>
              </a:lnSpc>
            </a:pPr>
            <a:r>
              <a:rPr lang="en-GB" dirty="0"/>
              <a:t>Add diagnostic tools: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Live tracing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Diagnostic notifications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Runtime log inspection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Runtime debugging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Dangerous so use it only in critical situations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Manageability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CBF67C-172F-4461-B286-5E9CD5CE9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25" y="1712550"/>
            <a:ext cx="3685885" cy="336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75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Buffered proxy </a:t>
            </a:r>
          </a:p>
          <a:p>
            <a:pPr>
              <a:lnSpc>
                <a:spcPct val="100000"/>
              </a:lnSpc>
            </a:pPr>
            <a:r>
              <a:rPr lang="en-GB" dirty="0"/>
              <a:t>Async responses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The client gets immediate response </a:t>
            </a:r>
            <a:br>
              <a:rPr lang="en-GB" dirty="0"/>
            </a:br>
            <a:r>
              <a:rPr lang="en-GB" dirty="0"/>
              <a:t>with progress bar </a:t>
            </a:r>
          </a:p>
          <a:p>
            <a:pPr>
              <a:lnSpc>
                <a:spcPct val="100000"/>
              </a:lnSpc>
            </a:pPr>
            <a:r>
              <a:rPr lang="en-GB" dirty="0"/>
              <a:t>Load-balanced tiers </a:t>
            </a:r>
          </a:p>
          <a:p>
            <a:pPr>
              <a:lnSpc>
                <a:spcPct val="100000"/>
              </a:lnSpc>
            </a:pPr>
            <a:r>
              <a:rPr lang="en-GB" dirty="0"/>
              <a:t>Caching </a:t>
            </a:r>
          </a:p>
          <a:p>
            <a:pPr>
              <a:lnSpc>
                <a:spcPct val="100000"/>
              </a:lnSpc>
            </a:pPr>
            <a:r>
              <a:rPr lang="en-GB" dirty="0"/>
              <a:t>Load tests </a:t>
            </a:r>
          </a:p>
          <a:p>
            <a:pPr>
              <a:lnSpc>
                <a:spcPct val="100000"/>
              </a:lnSpc>
            </a:pPr>
            <a:r>
              <a:rPr lang="en-GB" dirty="0"/>
              <a:t>Minimize throughput: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Rate limiting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Design coarse interfaces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Minimize cache misses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– Runtime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E8AFE-1798-4E7F-A113-3C363315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15" y="1712548"/>
            <a:ext cx="3781196" cy="3243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851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Self-healing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Use store and forward </a:t>
            </a:r>
          </a:p>
          <a:p>
            <a:pPr>
              <a:lnSpc>
                <a:spcPct val="100000"/>
              </a:lnSpc>
            </a:pPr>
            <a:r>
              <a:rPr lang="en-US" dirty="0"/>
              <a:t>Use alternative system if: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system is offline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system is very slow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Primary output is invalid </a:t>
            </a:r>
          </a:p>
          <a:p>
            <a:pPr>
              <a:lnSpc>
                <a:spcPct val="100000"/>
              </a:lnSpc>
            </a:pPr>
            <a:r>
              <a:rPr lang="en-US" dirty="0"/>
              <a:t>Replay messages when external </a:t>
            </a:r>
            <a:br>
              <a:rPr lang="en-US" dirty="0"/>
            </a:br>
            <a:r>
              <a:rPr lang="en-US" dirty="0"/>
              <a:t>resources come back online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Reliability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F4A5F-8784-43AD-9E6C-4832D93F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43" y="1712549"/>
            <a:ext cx="3698967" cy="2851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53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Adding computer resources</a:t>
            </a:r>
            <a:br>
              <a:rPr lang="en-US" dirty="0"/>
            </a:br>
            <a:r>
              <a:rPr lang="en-US" dirty="0"/>
              <a:t>without any interruption 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Tier scaling: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up – increate resources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Single point of failure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Scale out – duplicate tiers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For stateless applications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better approach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load spikes: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 responses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and forward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 stale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Scalability – Runtime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C4124-60E5-4BEA-A621-AEF1C2BD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37" y="1712549"/>
            <a:ext cx="4769074" cy="302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85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Authenticate &amp; authorize clients </a:t>
            </a:r>
          </a:p>
          <a:p>
            <a:pPr>
              <a:lnSpc>
                <a:spcPct val="100000"/>
              </a:lnSpc>
            </a:pPr>
            <a:r>
              <a:rPr lang="en-US" dirty="0"/>
              <a:t>Validate input &amp; output </a:t>
            </a:r>
          </a:p>
          <a:p>
            <a:pPr>
              <a:lnSpc>
                <a:spcPct val="100000"/>
              </a:lnSpc>
            </a:pPr>
            <a:r>
              <a:rPr lang="en-US" dirty="0"/>
              <a:t>Encrypt sensitive data </a:t>
            </a:r>
          </a:p>
          <a:p>
            <a:pPr>
              <a:lnSpc>
                <a:spcPct val="100000"/>
              </a:lnSpc>
            </a:pPr>
            <a:r>
              <a:rPr lang="en-US" dirty="0"/>
              <a:t>Protect against: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Spoofing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Malicious input &amp; output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Malicious use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theft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DDoS attacks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Security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3A33A-F5F3-4A64-9952-2FE22AF4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2549"/>
            <a:ext cx="3405640" cy="30028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33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14420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Low latency – response time is very 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 throughput – lots of requests are processed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Improved by concurrency and capacity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 load</a:t>
            </a:r>
          </a:p>
          <a:p>
            <a:pPr>
              <a:lnSpc>
                <a:spcPct val="100000"/>
              </a:lnSpc>
            </a:pPr>
            <a:r>
              <a:rPr lang="en-US" dirty="0"/>
              <a:t>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Subset of 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Ability of a system to increase its throughput by adding more hardware capacity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can be down both ways – up and down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Vertical scalability – adding more hardware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Horizontal scalability – distributing the processing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Reverse proxy is a common design pattern here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Performance VS Scalability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05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Scale Up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Easy with VMs or containers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limited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Scale Out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layered design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Requires partitioned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Potentially unlimited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Scale Up And Scale Out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14809-F3E0-4607-B16F-E00F67E3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37" y="1712549"/>
            <a:ext cx="4769074" cy="3021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02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Decentralization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Monolithic applications are antipattern for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need more workers (instances)</a:t>
            </a:r>
          </a:p>
          <a:p>
            <a:pPr>
              <a:lnSpc>
                <a:spcPct val="100000"/>
              </a:lnSpc>
            </a:pPr>
            <a:r>
              <a:rPr lang="en-US" dirty="0"/>
              <a:t>Independence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workers are good if they can work independently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Shared resources and shared mutable data are bad for independence</a:t>
            </a:r>
          </a:p>
          <a:p>
            <a:pPr>
              <a:lnSpc>
                <a:spcPct val="100000"/>
              </a:lnSpc>
            </a:pPr>
            <a:r>
              <a:rPr lang="en-US" dirty="0"/>
              <a:t>Modularity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Scalable architecture starts with modularity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3-tier architecture is a good start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Loose coupling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business logic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Scalability Principles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698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Stateless (only code) and stateful (code and data)</a:t>
            </a:r>
          </a:p>
          <a:p>
            <a:pPr>
              <a:lnSpc>
                <a:spcPct val="100000"/>
              </a:lnSpc>
            </a:pPr>
            <a:r>
              <a:rPr lang="en-US" dirty="0"/>
              <a:t>Stateful web application replication: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Session affinity but occupies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Complicated and not a preferred approach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is impacted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Go stateless if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Stateless web or service application replication: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Higher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higher latency because of call "hops" to the 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Solution is a shared cache for server-side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cookies/local storage for client-side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Higher reliability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Application Replication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1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Architecture quality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3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easy way to scale a database is by introducing a read replica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With automatic write update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a backup instance for higher reliability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Primary-secondary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Eventual consistency and data loss</a:t>
            </a:r>
          </a:p>
          <a:p>
            <a:pPr>
              <a:lnSpc>
                <a:spcPct val="100000"/>
              </a:lnSpc>
            </a:pPr>
            <a:r>
              <a:rPr lang="en-US" dirty="0"/>
              <a:t>Peer-to-peer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conflicts and transaction issues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a very popular but useful in multi-geography situations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Replication cannot scale well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 partitioning is a good solution after a certain 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Range partitioning and hash partitioning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Database Replication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13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Load balancer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IP address for a component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Hardware and software options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Helps with load distribution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Both external and internal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Round Robin, Least Connection, Weighted RR, Least Response Time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 discovery</a:t>
            </a:r>
          </a:p>
          <a:p>
            <a:pPr>
              <a:lnSpc>
                <a:spcPct val="100000"/>
              </a:lnSpc>
            </a:pPr>
            <a:r>
              <a:rPr lang="en-US" dirty="0"/>
              <a:t>Global server load balancing</a:t>
            </a:r>
          </a:p>
          <a:p>
            <a:pPr>
              <a:lnSpc>
                <a:spcPct val="100000"/>
              </a:lnSpc>
            </a:pPr>
            <a:r>
              <a:rPr lang="en-US" dirty="0"/>
              <a:t>Global data replication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Auto scaling</a:t>
            </a:r>
          </a:p>
          <a:p>
            <a:pPr>
              <a:lnSpc>
                <a:spcPct val="100000"/>
              </a:lnSpc>
            </a:pPr>
            <a:r>
              <a:rPr lang="en-US" dirty="0"/>
              <a:t>Extreme scalability leads to a microservices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Load balancer &amp; Other techniques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31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2479682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Large scale systems are generally distributed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of horizontal scalability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number of components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number of replications</a:t>
            </a:r>
          </a:p>
          <a:p>
            <a:pPr>
              <a:lnSpc>
                <a:spcPct val="100000"/>
              </a:lnSpc>
            </a:pPr>
            <a:r>
              <a:rPr lang="en-US" dirty="0"/>
              <a:t>Failures can be: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Partial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Single point of failures</a:t>
            </a:r>
          </a:p>
          <a:p>
            <a:pPr>
              <a:lnSpc>
                <a:spcPct val="100000"/>
              </a:lnSpc>
            </a:pPr>
            <a:r>
              <a:rPr lang="en-US" dirty="0"/>
              <a:t>Partial failures can lead to complete system failures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Failures in Large-scale systems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14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 matter how hard we try: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Hardware and networks will fail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Constantly developer software will fail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Disasters will happen</a:t>
            </a:r>
          </a:p>
          <a:p>
            <a:pPr>
              <a:lnSpc>
                <a:spcPct val="100000"/>
              </a:lnSpc>
            </a:pPr>
            <a:r>
              <a:rPr lang="en-US" dirty="0"/>
              <a:t>And after a point – it's much more economical to recover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 of trying to prevent a failure</a:t>
            </a:r>
          </a:p>
          <a:p>
            <a:pPr>
              <a:lnSpc>
                <a:spcPct val="100000"/>
              </a:lnSpc>
            </a:pPr>
            <a:r>
              <a:rPr lang="en-US" dirty="0"/>
              <a:t>Various scenarios: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failure – LAN, Load Balancer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Machine failure – CPU, Disk,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Software failure – a process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Operations failure – deployment, configuration,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Partial Failures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31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Technique to improve availability and (or) reliability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Automatically: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Detect partial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Handle partial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Recover from partial failures</a:t>
            </a:r>
          </a:p>
          <a:p>
            <a:pPr>
              <a:lnSpc>
                <a:spcPct val="100000"/>
              </a:lnSpc>
            </a:pPr>
            <a:r>
              <a:rPr lang="en-US" dirty="0"/>
              <a:t>We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Redundancy 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Fault detection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Recovery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087883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External monitoring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Ping based </a:t>
            </a:r>
          </a:p>
          <a:p>
            <a:pPr>
              <a:lnSpc>
                <a:spcPct val="100000"/>
              </a:lnSpc>
            </a:pPr>
            <a:r>
              <a:rPr lang="en-US" dirty="0"/>
              <a:t>Internal cluster monitoring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Heart-beat based</a:t>
            </a:r>
          </a:p>
          <a:p>
            <a:pPr>
              <a:lnSpc>
                <a:spcPct val="100000"/>
              </a:lnSpc>
            </a:pPr>
            <a:r>
              <a:rPr lang="en-US" dirty="0"/>
              <a:t>Hot standby replicas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Almost no downtime but more expensive</a:t>
            </a:r>
          </a:p>
          <a:p>
            <a:pPr>
              <a:lnSpc>
                <a:spcPct val="100000"/>
              </a:lnSpc>
            </a:pPr>
            <a:r>
              <a:rPr lang="en-US" dirty="0"/>
              <a:t>Warm standby replicas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Catchups before recovery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Automation in replication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Retries with exponential back-off</a:t>
            </a:r>
          </a:p>
          <a:p>
            <a:pPr>
              <a:lnSpc>
                <a:spcPct val="100000"/>
              </a:lnSpc>
            </a:pPr>
            <a:r>
              <a:rPr lang="en-US" dirty="0"/>
              <a:t>Circuit breaker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497430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Remember the URL shortening system?</a:t>
            </a:r>
          </a:p>
          <a:p>
            <a:pPr>
              <a:lnSpc>
                <a:spcPct val="100000"/>
              </a:lnSpc>
            </a:pPr>
            <a:r>
              <a:rPr lang="en-US" dirty="0"/>
              <a:t>We started with a 3-tier architecture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 design Example</a:t>
            </a:r>
            <a:endParaRPr lang="pt-B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A2DE181-16F6-4A92-A52E-8B64CC16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18" y="2819400"/>
            <a:ext cx="5839164" cy="3420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21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And we introduced scalability and reliability</a:t>
            </a:r>
          </a:p>
          <a:p>
            <a:pPr>
              <a:lnSpc>
                <a:spcPct val="100000"/>
              </a:lnSpc>
            </a:pPr>
            <a:r>
              <a:rPr lang="en-US" dirty="0"/>
              <a:t>By analyzing each module of the system step by step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design Example</a:t>
            </a:r>
            <a:endParaRPr lang="pt-B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0791983-1FE4-4E61-B627-20B8057D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41" y="2782432"/>
            <a:ext cx="5122141" cy="3629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40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BEFORE WE CONTINUE…</a:t>
            </a:r>
          </a:p>
        </p:txBody>
      </p:sp>
    </p:spTree>
    <p:extLst>
      <p:ext uri="{BB962C8B-B14F-4D97-AF65-F5344CB8AC3E}">
        <p14:creationId xmlns:p14="http://schemas.microsoft.com/office/powerpoint/2010/main" val="25293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Isolated layers and components </a:t>
            </a:r>
          </a:p>
          <a:p>
            <a:pPr>
              <a:lnSpc>
                <a:spcPct val="100000"/>
              </a:lnSpc>
            </a:pPr>
            <a:r>
              <a:rPr lang="en-US" dirty="0"/>
              <a:t>Application lifecycle management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manage updates</a:t>
            </a:r>
          </a:p>
          <a:p>
            <a:pPr>
              <a:lnSpc>
                <a:spcPct val="100000"/>
              </a:lnSpc>
            </a:pPr>
            <a:r>
              <a:rPr lang="en-US" dirty="0"/>
              <a:t>Healthy team collaboration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Awesome relationship with the Lead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Design and coding standards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Automate them in your code reviews</a:t>
            </a:r>
          </a:p>
          <a:p>
            <a:pPr>
              <a:lnSpc>
                <a:spcPct val="100000"/>
              </a:lnSpc>
            </a:pPr>
            <a:r>
              <a:rPr lang="en-US" dirty="0"/>
              <a:t>Break away from legacy designs: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Façade pattern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Wrap as service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Rebuild from scratch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Conceptual Integrity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097EB-AAF2-4D6F-B27A-0EF320E2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221" y="1712549"/>
            <a:ext cx="4177190" cy="2353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339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System-wide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767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Always think about the big picture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following questions: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will the system work under heavy load?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will happen if the system crashes at this exact moment in the business flow?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complicated can be the update process?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could be more depending on the specific requirements of the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Main concerns for the system architecture are: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Loose coupling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Caching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Error Handling &amp; Logging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General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7802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Making sure our services are not tightly coupled to other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Every time we change one process, another needs to follow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idea is to be platform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use Java-specific communication, for example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Because the other service should also be written in Java</a:t>
            </a:r>
          </a:p>
          <a:p>
            <a:pPr>
              <a:lnSpc>
                <a:spcPct val="100000"/>
              </a:lnSpc>
            </a:pPr>
            <a:r>
              <a:rPr lang="en-US" dirty="0"/>
              <a:t>Also, the services should be URL independent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Imagine multiple services like in a typical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all communicate with each other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one URL changes – massive issues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Possible solution – yellow pages service used for discoverability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Another solution – a gateway service to route requests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Loose coupling on a system level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9723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Super important for scalability and performance</a:t>
            </a:r>
          </a:p>
          <a:p>
            <a:pPr>
              <a:lnSpc>
                <a:spcPct val="100000"/>
              </a:lnSpc>
            </a:pPr>
            <a:r>
              <a:rPr lang="en-US" dirty="0"/>
              <a:t>The application's state should be stored only in two places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storage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user interface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state is stored in application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Typically, the user-specific data is the application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it stateless</a:t>
            </a:r>
          </a:p>
          <a:p>
            <a:pPr>
              <a:lnSpc>
                <a:spcPct val="100000"/>
              </a:lnSpc>
            </a:pPr>
            <a:r>
              <a:rPr lang="en-US" dirty="0"/>
              <a:t>Why it is important?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Scalability - scaling out will be super easy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Redundancy – if one server fails, the other continue to work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Stateless applications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530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UI pages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Mainly useful for seemingly static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UI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These parts of the page which do not change often</a:t>
            </a:r>
          </a:p>
          <a:p>
            <a:pPr>
              <a:lnSpc>
                <a:spcPct val="100000"/>
              </a:lnSpc>
            </a:pPr>
            <a:r>
              <a:rPr lang="en-US" dirty="0"/>
              <a:t>Service output </a:t>
            </a:r>
          </a:p>
          <a:p>
            <a:pPr>
              <a:lnSpc>
                <a:spcPct val="100000"/>
              </a:lnSpc>
            </a:pPr>
            <a:r>
              <a:rPr lang="en-US" dirty="0"/>
              <a:t>Business Entities </a:t>
            </a:r>
          </a:p>
          <a:p>
            <a:pPr>
              <a:lnSpc>
                <a:spcPct val="100000"/>
              </a:lnSpc>
            </a:pPr>
            <a:r>
              <a:rPr lang="en-US" dirty="0"/>
              <a:t>Business State </a:t>
            </a:r>
          </a:p>
          <a:p>
            <a:pPr>
              <a:lnSpc>
                <a:spcPct val="100000"/>
              </a:lnSpc>
            </a:pPr>
            <a:r>
              <a:rPr lang="en-US" dirty="0"/>
              <a:t>Data query results </a:t>
            </a:r>
          </a:p>
          <a:p>
            <a:pPr>
              <a:lnSpc>
                <a:spcPct val="100000"/>
              </a:lnSpc>
            </a:pPr>
            <a:r>
              <a:rPr lang="en-US" dirty="0"/>
              <a:t>Configuration data </a:t>
            </a:r>
          </a:p>
          <a:p>
            <a:pPr>
              <a:lnSpc>
                <a:spcPct val="100000"/>
              </a:lnSpc>
            </a:pPr>
            <a:r>
              <a:rPr lang="en-US" dirty="0"/>
              <a:t>List data to be cached in each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What To Cache?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B3E7D-0C7C-4482-9CBD-A60D83BB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0" y="1712549"/>
            <a:ext cx="3021011" cy="3289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8303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Caching is bringing the data closer to its consumer so that</a:t>
            </a:r>
            <a:br>
              <a:rPr lang="en-US" dirty="0"/>
            </a:br>
            <a:r>
              <a:rPr lang="en-US" dirty="0"/>
              <a:t>its retrieval will be faster</a:t>
            </a:r>
          </a:p>
          <a:p>
            <a:pPr>
              <a:lnSpc>
                <a:spcPct val="100000"/>
              </a:lnSpc>
            </a:pPr>
            <a:r>
              <a:rPr lang="en-US" dirty="0"/>
              <a:t>Cache options: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Client-side cache – using headers to store data in the client's machine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CDNs – using a content-delivery network for static assets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 cache – caching in the application code</a:t>
            </a:r>
          </a:p>
          <a:p>
            <a:pPr>
              <a:lnSpc>
                <a:spcPct val="100000"/>
              </a:lnSpc>
            </a:pPr>
            <a:r>
              <a:rPr lang="en-US" dirty="0"/>
              <a:t>Cache types: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In-memory cache – size is limited but easily implemented (static concurrent collection)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Distributed cache – data is stored in separate process, slower performance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definition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937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Local memory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fastest </a:t>
            </a:r>
          </a:p>
          <a:p>
            <a:pPr>
              <a:lnSpc>
                <a:spcPct val="100000"/>
              </a:lnSpc>
            </a:pPr>
            <a:r>
              <a:rPr lang="en-US" dirty="0"/>
              <a:t>State server </a:t>
            </a:r>
          </a:p>
          <a:p>
            <a:pPr>
              <a:lnSpc>
                <a:spcPct val="100000"/>
              </a:lnSpc>
            </a:pPr>
            <a:r>
              <a:rPr lang="en-US" dirty="0"/>
              <a:t>File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slowest</a:t>
            </a:r>
          </a:p>
          <a:p>
            <a:pPr>
              <a:lnSpc>
                <a:spcPct val="100000"/>
              </a:lnSpc>
            </a:pPr>
            <a:r>
              <a:rPr lang="en-US" dirty="0"/>
              <a:t>User standard solutions: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Memcached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Framework-specific caches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Where To Cache?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891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Expiration strategy: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Time-based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Event-based </a:t>
            </a:r>
          </a:p>
          <a:p>
            <a:pPr>
              <a:lnSpc>
                <a:spcPct val="100000"/>
              </a:lnSpc>
            </a:pPr>
            <a:r>
              <a:rPr lang="en-US" dirty="0"/>
              <a:t>Flush strategy: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Automatic: 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Least Recently Used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Least Frequently Used 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Priority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</a:t>
            </a:r>
            <a:r>
              <a:rPr lang="en-US" dirty="0"/>
              <a:t>How To Manage The Cache</a:t>
            </a:r>
            <a:r>
              <a:rPr lang="en-GB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29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Proactive loading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Static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Known update frequency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Known size </a:t>
            </a:r>
          </a:p>
          <a:p>
            <a:pPr>
              <a:lnSpc>
                <a:spcPct val="100000"/>
              </a:lnSpc>
            </a:pPr>
            <a:r>
              <a:rPr lang="en-US" dirty="0"/>
              <a:t>Reactive loading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Volatile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Unknown lifetime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data volume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Fast caching medium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Caching – </a:t>
            </a:r>
            <a:r>
              <a:rPr lang="en-US" dirty="0"/>
              <a:t>How To Fill The Cache?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3190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Messaging is the communication between the various 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methods are not exclusive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mix them easily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faster methods are preferred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small or large messages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blocking or asynchronous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whether the message has failed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a message will be received even if there was a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development effort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definition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8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Isolated layers and components </a:t>
            </a:r>
          </a:p>
          <a:p>
            <a:pPr>
              <a:lnSpc>
                <a:spcPct val="100000"/>
              </a:lnSpc>
            </a:pPr>
            <a:r>
              <a:rPr lang="en-US" dirty="0"/>
              <a:t>Structured communication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the same pattern for the whole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Rely on platform features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modern languages have a lot to offer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systemwide layer </a:t>
            </a:r>
          </a:p>
          <a:p>
            <a:pPr>
              <a:lnSpc>
                <a:spcPct val="100000"/>
              </a:lnSpc>
            </a:pPr>
            <a:r>
              <a:rPr lang="en-US" dirty="0"/>
              <a:t>Add unit tests </a:t>
            </a:r>
          </a:p>
          <a:p>
            <a:pPr>
              <a:lnSpc>
                <a:spcPct val="100000"/>
              </a:lnSpc>
            </a:pPr>
            <a:r>
              <a:rPr lang="en-US" dirty="0"/>
              <a:t>Documentation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Maintainability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90F56-8B1D-4FDD-9A0C-0F7B34E3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039" y="1712550"/>
            <a:ext cx="3920371" cy="2794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134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standard for HTTP-based 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same as HTTP limitations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request/response – bad for long processes, blocking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immediate feedback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retry policy should be implemented, the circuit-breaker pattern is great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extremely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traditional web applications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rest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897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Using HTTP Web Sockets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Publish/subscribe, push notifications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Socket.io, </a:t>
            </a:r>
            <a:r>
              <a:rPr lang="en-US" dirty="0" err="1"/>
              <a:t>SignalR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very fast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limited, no more than a few KB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web socket connection or long polling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fire &amp; forget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complex to implement proper reliable solution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extremely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chat, monitoring, and real-time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real-time communication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34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Services do not communicate directly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first service pushes to a message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second service pulls from the message queue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Messages will be handled once and only once + in order</a:t>
            </a:r>
          </a:p>
          <a:p>
            <a:pPr>
              <a:lnSpc>
                <a:spcPct val="100000"/>
              </a:lnSpc>
            </a:pPr>
            <a:r>
              <a:rPr lang="en-US" dirty="0"/>
              <a:t>Messaging criteria: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– not so good, database persistence involved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Size – unlimited, but keep it small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Execution model – polling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Feedback – excellent feedback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Reliability – very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Complexity – requires training and setup</a:t>
            </a:r>
          </a:p>
          <a:p>
            <a:pPr>
              <a:lnSpc>
                <a:spcPct val="100000"/>
              </a:lnSpc>
            </a:pPr>
            <a:r>
              <a:rPr lang="en-US" dirty="0"/>
              <a:t>Useful for complex systems with lots of data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Messaging – </a:t>
            </a:r>
            <a:r>
              <a:rPr lang="en-US" dirty="0"/>
              <a:t>queue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741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Allow to propagate </a:t>
            </a:r>
          </a:p>
          <a:p>
            <a:pPr>
              <a:lnSpc>
                <a:spcPct val="100000"/>
              </a:lnSpc>
            </a:pPr>
            <a:r>
              <a:rPr lang="en-US" dirty="0"/>
              <a:t>Catch and Re-throw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Logging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Retains stack trace </a:t>
            </a:r>
          </a:p>
          <a:p>
            <a:pPr>
              <a:lnSpc>
                <a:spcPct val="100000"/>
              </a:lnSpc>
            </a:pPr>
            <a:r>
              <a:rPr lang="en-US" dirty="0"/>
              <a:t>Catch, Wrap, and Throw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metadata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 consistent exception types </a:t>
            </a:r>
          </a:p>
          <a:p>
            <a:pPr>
              <a:lnSpc>
                <a:spcPct val="100000"/>
              </a:lnSpc>
            </a:pPr>
            <a:r>
              <a:rPr lang="en-US" dirty="0"/>
              <a:t>Catch and Discard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Exception Strategies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7055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Catch, display, and discard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 layers should never discard exceptions </a:t>
            </a:r>
          </a:p>
          <a:p>
            <a:pPr>
              <a:lnSpc>
                <a:spcPct val="100000"/>
              </a:lnSpc>
            </a:pPr>
            <a:r>
              <a:rPr lang="en-US" dirty="0"/>
              <a:t>Attempt to retry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Automatic 3 retries or manual</a:t>
            </a:r>
          </a:p>
          <a:p>
            <a:pPr>
              <a:lnSpc>
                <a:spcPct val="100000"/>
              </a:lnSpc>
            </a:pPr>
            <a:r>
              <a:rPr lang="en-US" dirty="0"/>
              <a:t>Switch to secondary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Alert by Email, SMS, Slack… </a:t>
            </a:r>
          </a:p>
          <a:p>
            <a:pPr>
              <a:lnSpc>
                <a:spcPct val="100000"/>
              </a:lnSpc>
            </a:pPr>
            <a:r>
              <a:rPr lang="en-US" dirty="0"/>
              <a:t>Use meaningful messages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explanation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Technical information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Steps to resolve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Presentation Layer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DEDE0E-0C79-42B6-91AC-D1C3B61E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328" y="1712548"/>
            <a:ext cx="3141084" cy="3544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0939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 and Re-throw </a:t>
            </a:r>
          </a:p>
          <a:p>
            <a:pPr>
              <a:lnSpc>
                <a:spcPct val="100000"/>
              </a:lnSpc>
            </a:pPr>
            <a:r>
              <a:rPr lang="en-US" dirty="0"/>
              <a:t>Attempt to retry </a:t>
            </a:r>
          </a:p>
          <a:p>
            <a:pPr>
              <a:lnSpc>
                <a:spcPct val="100000"/>
              </a:lnSpc>
            </a:pPr>
            <a:r>
              <a:rPr lang="en-US" dirty="0"/>
              <a:t>Switch to secondary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Log exception and input message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Service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49C42-3844-4E44-AA12-DFFF193C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507" y="1712550"/>
            <a:ext cx="3182903" cy="3586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91474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Catch, Wrap, and Throw </a:t>
            </a:r>
          </a:p>
          <a:p>
            <a:pPr>
              <a:lnSpc>
                <a:spcPct val="100000"/>
              </a:lnSpc>
            </a:pPr>
            <a:r>
              <a:rPr lang="en-US" dirty="0"/>
              <a:t>Use custom exception types 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 business context </a:t>
            </a:r>
          </a:p>
          <a:p>
            <a:pPr>
              <a:lnSpc>
                <a:spcPct val="100000"/>
              </a:lnSpc>
            </a:pPr>
            <a:r>
              <a:rPr lang="en-US" dirty="0"/>
              <a:t>Rollback transactions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Log exception and input arguments </a:t>
            </a:r>
          </a:p>
          <a:p>
            <a:pPr>
              <a:lnSpc>
                <a:spcPct val="100000"/>
              </a:lnSpc>
            </a:pPr>
            <a:r>
              <a:rPr lang="en-US" dirty="0"/>
              <a:t>Broadcast to subscribers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Business Layer 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16782-E8F5-414A-9259-940EC50E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9" y="1712549"/>
            <a:ext cx="3144382" cy="3571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290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Catch and Re-throw </a:t>
            </a:r>
          </a:p>
          <a:p>
            <a:pPr>
              <a:lnSpc>
                <a:spcPct val="100000"/>
              </a:lnSpc>
            </a:pPr>
            <a:r>
              <a:rPr lang="en-US" dirty="0"/>
              <a:t>Log exception and input query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Exceptions – Data Layer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8A04D-3C6F-4E8B-A62F-67B569740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31" y="1712549"/>
            <a:ext cx="3202880" cy="369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404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Logging has two purposes: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Track errors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Gather data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Which module is most visited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Performance scenarios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User's flow</a:t>
            </a:r>
          </a:p>
          <a:p>
            <a:pPr>
              <a:lnSpc>
                <a:spcPct val="100000"/>
              </a:lnSpc>
            </a:pPr>
            <a:r>
              <a:rPr lang="en-US" dirty="0"/>
              <a:t>Log storage doesn't really matter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 long it is useful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 log</a:t>
            </a:r>
          </a:p>
          <a:p>
            <a:pPr>
              <a:lnSpc>
                <a:spcPct val="100000"/>
              </a:lnSpc>
            </a:pPr>
            <a:r>
              <a:rPr lang="en-US" dirty="0"/>
              <a:t>Good architectures always includes logging and monitoring!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Logging - definition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DE298-80FD-4848-8D2E-A02FCA00C3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76769" y="1712549"/>
            <a:ext cx="2970642" cy="2212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2364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 a central logging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Same log format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Same log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Same log location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Expose an API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Watch specific folders for log files and collect them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Tools like Logstash are perfect for that</a:t>
            </a:r>
          </a:p>
          <a:p>
            <a:pPr>
              <a:lnSpc>
                <a:spcPct val="100000"/>
              </a:lnSpc>
            </a:pPr>
            <a:r>
              <a:rPr lang="en-US" dirty="0"/>
              <a:t>Use Correlation ID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have multiple services in a flow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you can link different log entries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easily track a complete 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Logging – best practices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0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Component-based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Adhere to standards </a:t>
            </a:r>
          </a:p>
          <a:p>
            <a:pPr>
              <a:lnSpc>
                <a:spcPct val="100000"/>
              </a:lnSpc>
            </a:pPr>
            <a:r>
              <a:rPr lang="en-US" dirty="0"/>
              <a:t>General-purpose code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components should not be specific</a:t>
            </a:r>
          </a:p>
          <a:p>
            <a:pPr>
              <a:lnSpc>
                <a:spcPct val="100000"/>
              </a:lnSpc>
            </a:pPr>
            <a:r>
              <a:rPr lang="en-US" dirty="0"/>
              <a:t>Allow 3rd party software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buy tools to save time</a:t>
            </a:r>
          </a:p>
          <a:p>
            <a:pPr>
              <a:lnSpc>
                <a:spcPct val="100000"/>
              </a:lnSpc>
            </a:pPr>
            <a:r>
              <a:rPr lang="en-US" dirty="0"/>
              <a:t>Use a plugin system </a:t>
            </a:r>
          </a:p>
          <a:p>
            <a:pPr>
              <a:lnSpc>
                <a:spcPct val="100000"/>
              </a:lnSpc>
            </a:pPr>
            <a:r>
              <a:rPr lang="en-US" dirty="0"/>
              <a:t>Use systemwide layer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Reusability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516BF9-94F0-4ECF-9EFF-5CFB7911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545" y="1712550"/>
            <a:ext cx="3796865" cy="33828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409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concepts we covered in this section are super important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be part of every single system out there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allow you to have a fast, secure, reliable, and maintainable solution</a:t>
            </a:r>
          </a:p>
          <a:p>
            <a:pPr>
              <a:lnSpc>
                <a:spcPct val="100000"/>
              </a:lnSpc>
            </a:pPr>
            <a:r>
              <a:rPr lang="en-US" dirty="0"/>
              <a:t>Make all choices as informative and early as 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Many concepts are difficult to replace once made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Changing a REST API with a message queue is not an easy and cheap task</a:t>
            </a:r>
          </a:p>
          <a:p>
            <a:pPr>
              <a:lnSpc>
                <a:spcPct val="100000"/>
              </a:lnSpc>
            </a:pPr>
            <a:r>
              <a:rPr lang="en-US" dirty="0"/>
              <a:t>These concepts are not exclusive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Although they are the most important ones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lot of research should be done for every single system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 tool is a golden hammer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System-wide attributes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283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399" y="2667000"/>
            <a:ext cx="11012905" cy="903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/>
              <a:t>Deployment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94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Deployment Models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9E9F4-4DF8-4149-908A-8623D237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27" y="2097088"/>
            <a:ext cx="7956569" cy="360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0979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Minimize blocking calls: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Async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One-way calls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Buffering </a:t>
            </a:r>
          </a:p>
          <a:p>
            <a:pPr>
              <a:lnSpc>
                <a:spcPct val="100000"/>
              </a:lnSpc>
            </a:pPr>
            <a:r>
              <a:rPr lang="en-US" dirty="0"/>
              <a:t>Use distributed transactions </a:t>
            </a:r>
          </a:p>
          <a:p>
            <a:pPr>
              <a:lnSpc>
                <a:spcPct val="100000"/>
              </a:lnSpc>
            </a:pPr>
            <a:r>
              <a:rPr lang="en-US" dirty="0"/>
              <a:t>Use coarse-grained interfaces </a:t>
            </a:r>
          </a:p>
          <a:p>
            <a:pPr>
              <a:lnSpc>
                <a:spcPct val="100000"/>
              </a:lnSpc>
            </a:pPr>
            <a:r>
              <a:rPr lang="en-US" dirty="0"/>
              <a:t>Manage state: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Stateless design – highly scalable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Stateful design – supports workflows but doesn’t scale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Shared state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Distributed Deployment Guidelines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372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Business/data layers scale out </a:t>
            </a:r>
          </a:p>
          <a:p>
            <a:pPr>
              <a:lnSpc>
                <a:spcPct val="100000"/>
              </a:lnSpc>
            </a:pPr>
            <a:r>
              <a:rPr lang="en-US" dirty="0"/>
              <a:t>Can detect failed tiers </a:t>
            </a:r>
          </a:p>
          <a:p>
            <a:pPr>
              <a:lnSpc>
                <a:spcPct val="100000"/>
              </a:lnSpc>
            </a:pPr>
            <a:r>
              <a:rPr lang="en-US" dirty="0"/>
              <a:t>Stateless design preferred</a:t>
            </a:r>
          </a:p>
          <a:p>
            <a:pPr>
              <a:lnSpc>
                <a:spcPct val="100000"/>
              </a:lnSpc>
            </a:pPr>
            <a:r>
              <a:rPr lang="en-US" dirty="0"/>
              <a:t>Stateful design requirements: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Shared state server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Session affinity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 For Performance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953E66-FE63-4A02-AA05-6109E896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16" y="1712550"/>
            <a:ext cx="3374795" cy="381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199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Secondary tier takes over </a:t>
            </a:r>
            <a:br>
              <a:rPr lang="en-US" dirty="0"/>
            </a:br>
            <a:r>
              <a:rPr lang="en-US" dirty="0"/>
              <a:t>when primary tier fails </a:t>
            </a:r>
          </a:p>
          <a:p>
            <a:pPr>
              <a:lnSpc>
                <a:spcPct val="100000"/>
              </a:lnSpc>
            </a:pPr>
            <a:r>
              <a:rPr lang="en-US" dirty="0"/>
              <a:t>Requires way more hardware </a:t>
            </a:r>
          </a:p>
          <a:p>
            <a:pPr>
              <a:lnSpc>
                <a:spcPct val="100000"/>
              </a:lnSpc>
            </a:pPr>
            <a:r>
              <a:rPr lang="en-US" dirty="0"/>
              <a:t>Synchronization 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Sync when secondary tier activates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allow stale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 For Reliability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9FB95E-23C3-4189-9CB1-F018F0BB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722" y="1712549"/>
            <a:ext cx="3335689" cy="3773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2455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replicated on multiple tiers </a:t>
            </a:r>
          </a:p>
          <a:p>
            <a:pPr>
              <a:lnSpc>
                <a:spcPct val="100000"/>
              </a:lnSpc>
            </a:pPr>
            <a:r>
              <a:rPr lang="en-US" dirty="0"/>
              <a:t>Replication breaks consistency and atomicity </a:t>
            </a:r>
          </a:p>
          <a:p>
            <a:pPr>
              <a:lnSpc>
                <a:spcPct val="100000"/>
              </a:lnSpc>
            </a:pPr>
            <a:r>
              <a:rPr lang="en-US" dirty="0"/>
              <a:t>Consistency considerations: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Delayed sync in background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allow stale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partition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Deploy For Scalability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B77A1B-5858-4946-8BE1-048776FDE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657" y="1712550"/>
            <a:ext cx="3371754" cy="3186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711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Application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VM or Containers</a:t>
            </a:r>
          </a:p>
          <a:p>
            <a:pPr>
              <a:lnSpc>
                <a:spcPct val="100000"/>
              </a:lnSpc>
            </a:pPr>
            <a:r>
              <a:rPr lang="en-US" dirty="0"/>
              <a:t>Infrastructure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 or data centers</a:t>
            </a:r>
          </a:p>
          <a:p>
            <a:pPr>
              <a:lnSpc>
                <a:spcPct val="100000"/>
              </a:lnSpc>
            </a:pPr>
            <a:r>
              <a:rPr lang="en-US" dirty="0"/>
              <a:t>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Kubernetes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DevOps Tools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Modern Deployment Solutions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429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Docker VS Virtual Machines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6190A-8287-46FD-9E0D-C39325EA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077" y="2097088"/>
            <a:ext cx="5874670" cy="3680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4319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Cloud Infrastructure</a:t>
            </a:r>
          </a:p>
        </p:txBody>
      </p:sp>
      <p:pic>
        <p:nvPicPr>
          <p:cNvPr id="1026" name="Picture 2" descr="Working Principle of the Microservices Architecture on AWS | TechMagic.co">
            <a:extLst>
              <a:ext uri="{FF2B5EF4-FFF2-40B4-BE49-F238E27FC236}">
                <a16:creationId xmlns:a16="http://schemas.microsoft.com/office/drawing/2014/main" id="{7ACEDC67-23FD-4ACF-B081-6E31C700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12" y="2362200"/>
            <a:ext cx="7239000" cy="29681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8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Design for testing </a:t>
            </a:r>
          </a:p>
          <a:p>
            <a:pPr>
              <a:lnSpc>
                <a:spcPct val="100000"/>
              </a:lnSpc>
            </a:pPr>
            <a:r>
              <a:rPr lang="en-US" dirty="0"/>
              <a:t>Allow mocking </a:t>
            </a:r>
          </a:p>
          <a:p>
            <a:pPr>
              <a:lnSpc>
                <a:spcPct val="100000"/>
              </a:lnSpc>
            </a:pPr>
            <a:r>
              <a:rPr lang="en-US" dirty="0"/>
              <a:t>Cover all layers </a:t>
            </a:r>
          </a:p>
          <a:p>
            <a:pPr>
              <a:lnSpc>
                <a:spcPct val="100000"/>
              </a:lnSpc>
            </a:pPr>
            <a:r>
              <a:rPr lang="en-US" dirty="0"/>
              <a:t>Automate case studies </a:t>
            </a:r>
          </a:p>
          <a:p>
            <a:pPr>
              <a:lnSpc>
                <a:spcPct val="100000"/>
              </a:lnSpc>
            </a:pPr>
            <a:r>
              <a:rPr lang="en-US" dirty="0"/>
              <a:t>Test: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Individual components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Entire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Collaboration between layers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Load, Security…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Testability – Design 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75098-0711-43AB-AAE9-AE1FBE70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67" y="1712549"/>
            <a:ext cx="3813543" cy="2813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18790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Kubernetes is an orchestrator for our application</a:t>
            </a:r>
          </a:p>
          <a:p>
            <a:pPr>
              <a:lnSpc>
                <a:spcPct val="100000"/>
              </a:lnSpc>
            </a:pPr>
            <a:r>
              <a:rPr lang="en-US" dirty="0"/>
              <a:t>But what does orchestration mean?</a:t>
            </a:r>
          </a:p>
          <a:p>
            <a:pPr>
              <a:lnSpc>
                <a:spcPct val="100000"/>
              </a:lnSpc>
            </a:pPr>
            <a:r>
              <a:rPr lang="en-US" dirty="0"/>
              <a:t>Imagine a football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Each player has its own strengths and role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coach is responsible for managing the team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should have a good formation, based on the coach’s decisions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also watches them and makes sure everyone sticks to the plan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 also may replace injured players when the situation demands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environment is constantly changing, and the coach reacts to it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Big picture</a:t>
            </a:r>
          </a:p>
        </p:txBody>
      </p:sp>
    </p:spTree>
    <p:extLst>
      <p:ext uri="{BB962C8B-B14F-4D97-AF65-F5344CB8AC3E}">
        <p14:creationId xmlns:p14="http://schemas.microsoft.com/office/powerpoint/2010/main" val="2245006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Kubernetes and microservices are the same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Our components are orchestrated like a team</a:t>
            </a:r>
          </a:p>
          <a:p>
            <a:pPr>
              <a:lnSpc>
                <a:spcPct val="100000"/>
              </a:lnSpc>
            </a:pPr>
            <a:r>
              <a:rPr lang="en-US" dirty="0"/>
              <a:t>But how to do 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have an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package it in a container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pass the container to the cluster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send instructions for 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boom – our code is up and running!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We get automatic: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 discovery, load balancing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Rollouts and rollbacks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 requirements and monitoring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Big picture</a:t>
            </a:r>
          </a:p>
        </p:txBody>
      </p:sp>
    </p:spTree>
    <p:extLst>
      <p:ext uri="{BB962C8B-B14F-4D97-AF65-F5344CB8AC3E}">
        <p14:creationId xmlns:p14="http://schemas.microsoft.com/office/powerpoint/2010/main" val="11829732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Big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0DD6F-6628-4BFD-A195-B47EA60D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11" y="2060894"/>
            <a:ext cx="9008001" cy="3911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53084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Rolling updates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Old version and new version work simultaneously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version replaced the old one slowly</a:t>
            </a:r>
          </a:p>
          <a:p>
            <a:pPr>
              <a:lnSpc>
                <a:spcPct val="100000"/>
              </a:lnSpc>
            </a:pPr>
            <a:r>
              <a:rPr lang="en-US" dirty="0"/>
              <a:t>Canary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update is exposed only to a small fraction of requests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Once confident, we update the whole system</a:t>
            </a:r>
          </a:p>
          <a:p>
            <a:pPr>
              <a:lnSpc>
                <a:spcPct val="100000"/>
              </a:lnSpc>
            </a:pPr>
            <a:r>
              <a:rPr lang="en-US" dirty="0"/>
              <a:t>Recreate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Old and new versions cannot run at the same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migrations requires a downtime</a:t>
            </a:r>
          </a:p>
          <a:p>
            <a:pPr>
              <a:lnSpc>
                <a:spcPct val="100000"/>
              </a:lnSpc>
            </a:pPr>
            <a:r>
              <a:rPr lang="en-US" dirty="0"/>
              <a:t>Blue Green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entire environment is switched to a new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Quick rollback is available but costs extra hardware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1731245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still haven't thought about performance, availability, and scalability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1a. What is our tiering strategy? Scaling up or scaling out?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1b. What is our redundancy and failover strategy?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1c. Write down a load test and validate the scalability? What can we do to improve it?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2a. Is our business layer stateless? What is our state management policy?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2b. Think about all the data in our system. Where can we introduce caching?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2c. Where are we going to store the cache? How are we going to warm it up?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2d. Think about the exception policy for each layer. Consider a third-party logging tool?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3. Do you think you can easily debug problems in your solution? If no, redesign it.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4. Where are we going to deploy the system? Process? CI/CD?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Questions for the learning system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4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Elegant &amp; simple UI </a:t>
            </a:r>
          </a:p>
          <a:p>
            <a:pPr>
              <a:lnSpc>
                <a:spcPct val="100000"/>
              </a:lnSpc>
            </a:pPr>
            <a:r>
              <a:rPr lang="en-US" dirty="0"/>
              <a:t>Implements all case studies </a:t>
            </a:r>
            <a:br>
              <a:rPr lang="en-US" dirty="0"/>
            </a:br>
            <a:r>
              <a:rPr lang="en-US" dirty="0"/>
              <a:t>in minimal number of interactions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Minimize the user interface interactions</a:t>
            </a:r>
          </a:p>
          <a:p>
            <a:pPr>
              <a:lnSpc>
                <a:spcPct val="100000"/>
              </a:lnSpc>
            </a:pPr>
            <a:r>
              <a:rPr lang="en-US" dirty="0"/>
              <a:t>Clear multi-step workflows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Ask for minimum number of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Intuitive feedback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for exceptions</a:t>
            </a:r>
          </a:p>
          <a:p>
            <a:pPr>
              <a:lnSpc>
                <a:spcPct val="100000"/>
              </a:lnSpc>
            </a:pPr>
            <a:r>
              <a:rPr lang="en-US" dirty="0"/>
              <a:t>Non-technical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Usability – Design 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4CFA6-147F-4D7F-840A-89D74CA9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781" y="1712549"/>
            <a:ext cx="3714629" cy="27859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99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Tier failover </a:t>
            </a:r>
          </a:p>
          <a:p>
            <a:pPr>
              <a:lnSpc>
                <a:spcPct val="100000"/>
              </a:lnSpc>
            </a:pPr>
            <a:r>
              <a:rPr lang="en-US" dirty="0"/>
              <a:t>Use rate limiter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Limits the number of calls per second </a:t>
            </a:r>
          </a:p>
          <a:p>
            <a:pPr>
              <a:lnSpc>
                <a:spcPct val="100000"/>
              </a:lnSpc>
            </a:pPr>
            <a:r>
              <a:rPr lang="en-US" dirty="0"/>
              <a:t>Short-lived resources locks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no locks at all, if that is possible</a:t>
            </a:r>
          </a:p>
          <a:p>
            <a:pPr>
              <a:lnSpc>
                <a:spcPct val="100000"/>
              </a:lnSpc>
            </a:pPr>
            <a:r>
              <a:rPr lang="en-US" dirty="0"/>
              <a:t>Recover from exceptions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not kill an entire tier with a single exception</a:t>
            </a:r>
          </a:p>
          <a:p>
            <a:pPr>
              <a:lnSpc>
                <a:spcPct val="100000"/>
              </a:lnSpc>
            </a:pPr>
            <a:r>
              <a:rPr lang="en-US" dirty="0"/>
              <a:t>Update-friendly architecture </a:t>
            </a:r>
          </a:p>
          <a:p>
            <a:pPr>
              <a:lnSpc>
                <a:spcPct val="100000"/>
              </a:lnSpc>
            </a:pPr>
            <a:r>
              <a:rPr lang="en-US" dirty="0"/>
              <a:t>Handle network faults: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Offline support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Availability – Runtime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A84FE-1ED4-4A22-A4AD-49C7BC7A8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435" y="1712549"/>
            <a:ext cx="3477976" cy="2582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16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transformation </a:t>
            </a:r>
          </a:p>
          <a:p>
            <a:pPr>
              <a:lnSpc>
                <a:spcPct val="100000"/>
              </a:lnSpc>
            </a:pPr>
            <a:r>
              <a:rPr lang="en-US" dirty="0"/>
              <a:t>Keep systems separate </a:t>
            </a:r>
          </a:p>
          <a:p>
            <a:pPr>
              <a:lnSpc>
                <a:spcPct val="100000"/>
              </a:lnSpc>
            </a:pPr>
            <a:r>
              <a:rPr lang="en-US" dirty="0"/>
              <a:t>Adhere to standard: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XML/JSON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Interoperability – Runtime</a:t>
            </a:r>
            <a:endParaRPr lang="pt-B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FB07D7-8789-43A6-A32F-7DC54AA2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65" y="1720714"/>
            <a:ext cx="3643345" cy="2304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13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31921</TotalTime>
  <Words>2737</Words>
  <Application>Microsoft Office PowerPoint</Application>
  <PresentationFormat>Widescreen</PresentationFormat>
  <Paragraphs>613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Tw Cen MT</vt:lpstr>
      <vt:lpstr>Circuit</vt:lpstr>
      <vt:lpstr>in this part</vt:lpstr>
      <vt:lpstr>Architecture quality attributes</vt:lpstr>
      <vt:lpstr>Conceptual Integrity – Design time</vt:lpstr>
      <vt:lpstr>Maintainability – Design time</vt:lpstr>
      <vt:lpstr>Reusability – Design time</vt:lpstr>
      <vt:lpstr>Testability – Design time</vt:lpstr>
      <vt:lpstr>Usability – Design time</vt:lpstr>
      <vt:lpstr>Availability – Runtime</vt:lpstr>
      <vt:lpstr>Interoperability – Runtime</vt:lpstr>
      <vt:lpstr>Manageability – Runtime</vt:lpstr>
      <vt:lpstr>Performance – Runtime</vt:lpstr>
      <vt:lpstr>Reliability – Runtime</vt:lpstr>
      <vt:lpstr>Scalability – Runtime</vt:lpstr>
      <vt:lpstr>Security – Runtime</vt:lpstr>
      <vt:lpstr>Scalability</vt:lpstr>
      <vt:lpstr>Performance VS Scalability</vt:lpstr>
      <vt:lpstr>Scale Up And Scale Out</vt:lpstr>
      <vt:lpstr>Scalability Principles</vt:lpstr>
      <vt:lpstr>Application Replication</vt:lpstr>
      <vt:lpstr>Database Replication</vt:lpstr>
      <vt:lpstr>Load balancer &amp; Other techniques</vt:lpstr>
      <vt:lpstr>Reliability</vt:lpstr>
      <vt:lpstr>Failures in Large-scale systems</vt:lpstr>
      <vt:lpstr>Partial Failures</vt:lpstr>
      <vt:lpstr>Fault tolerance</vt:lpstr>
      <vt:lpstr>Techniques</vt:lpstr>
      <vt:lpstr>Initial design Example</vt:lpstr>
      <vt:lpstr>Final design Example</vt:lpstr>
      <vt:lpstr>BEFORE WE CONTINUE…</vt:lpstr>
      <vt:lpstr>System-wide considerations</vt:lpstr>
      <vt:lpstr>General guidelines</vt:lpstr>
      <vt:lpstr>Loose coupling on a system level</vt:lpstr>
      <vt:lpstr>Stateless applications</vt:lpstr>
      <vt:lpstr>Caching – What To Cache?</vt:lpstr>
      <vt:lpstr>Caching – definition </vt:lpstr>
      <vt:lpstr>Caching – Where To Cache?</vt:lpstr>
      <vt:lpstr>Caching – How To Manage The Cache?</vt:lpstr>
      <vt:lpstr>Caching – How To Fill The Cache?</vt:lpstr>
      <vt:lpstr>Messaging – definition</vt:lpstr>
      <vt:lpstr>Messaging – rest API</vt:lpstr>
      <vt:lpstr>Messaging – real-time communication</vt:lpstr>
      <vt:lpstr>Messaging – queue</vt:lpstr>
      <vt:lpstr>Exceptions – Exception Strategies</vt:lpstr>
      <vt:lpstr>Exceptions – Presentation Layer</vt:lpstr>
      <vt:lpstr>Exceptions – Service Layer</vt:lpstr>
      <vt:lpstr>Exceptions – Business Layer </vt:lpstr>
      <vt:lpstr>Exceptions – Data Layer</vt:lpstr>
      <vt:lpstr>Logging - definition</vt:lpstr>
      <vt:lpstr>Logging – best practices</vt:lpstr>
      <vt:lpstr>System-wide attributes</vt:lpstr>
      <vt:lpstr>Deployment considerations</vt:lpstr>
      <vt:lpstr>Deployment Models</vt:lpstr>
      <vt:lpstr>Distributed Deployment Guidelines</vt:lpstr>
      <vt:lpstr>Deploy For Performance</vt:lpstr>
      <vt:lpstr>Deploy For Reliability</vt:lpstr>
      <vt:lpstr>Deploy For Scalability</vt:lpstr>
      <vt:lpstr>Modern Deployment Solutions</vt:lpstr>
      <vt:lpstr>Docker VS Virtual Machines</vt:lpstr>
      <vt:lpstr>Cloud Infrastructure</vt:lpstr>
      <vt:lpstr>Kubernetes Big picture</vt:lpstr>
      <vt:lpstr>Kubernetes Big picture</vt:lpstr>
      <vt:lpstr>Kubernetes Big picture</vt:lpstr>
      <vt:lpstr>Deployment strategies</vt:lpstr>
      <vt:lpstr>Questions for the learning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3053</cp:revision>
  <dcterms:created xsi:type="dcterms:W3CDTF">2017-03-28T09:08:48Z</dcterms:created>
  <dcterms:modified xsi:type="dcterms:W3CDTF">2022-08-22T13:27:15Z</dcterms:modified>
</cp:coreProperties>
</file>