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1"/>
  </p:notesMasterIdLst>
  <p:sldIdLst>
    <p:sldId id="395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949" r:id="rId13"/>
    <p:sldId id="950" r:id="rId14"/>
    <p:sldId id="408" r:id="rId15"/>
    <p:sldId id="336" r:id="rId16"/>
    <p:sldId id="411" r:id="rId17"/>
    <p:sldId id="410" r:id="rId18"/>
    <p:sldId id="412" r:id="rId19"/>
    <p:sldId id="413" r:id="rId20"/>
    <p:sldId id="414" r:id="rId21"/>
    <p:sldId id="415" r:id="rId22"/>
    <p:sldId id="417" r:id="rId23"/>
    <p:sldId id="416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4" r:id="rId50"/>
    <p:sldId id="445" r:id="rId51"/>
    <p:sldId id="446" r:id="rId52"/>
    <p:sldId id="447" r:id="rId53"/>
    <p:sldId id="449" r:id="rId54"/>
    <p:sldId id="448" r:id="rId55"/>
    <p:sldId id="951" r:id="rId56"/>
    <p:sldId id="952" r:id="rId57"/>
    <p:sldId id="954" r:id="rId58"/>
    <p:sldId id="955" r:id="rId59"/>
    <p:sldId id="453" r:id="rId60"/>
    <p:sldId id="454" r:id="rId61"/>
    <p:sldId id="455" r:id="rId62"/>
    <p:sldId id="456" r:id="rId63"/>
    <p:sldId id="457" r:id="rId64"/>
    <p:sldId id="953" r:id="rId65"/>
    <p:sldId id="461" r:id="rId66"/>
    <p:sldId id="462" r:id="rId67"/>
    <p:sldId id="463" r:id="rId68"/>
    <p:sldId id="460" r:id="rId69"/>
    <p:sldId id="465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micro-cod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0tjziAQfNQ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Externally, a monolith is an application which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deployed as 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web application, solving all business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single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may use a container to simplify deployment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Internally, a monolith application is separated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layers – web layer, domain layer, service layer, etc.</a:t>
            </a:r>
          </a:p>
          <a:p>
            <a:pPr>
              <a:lnSpc>
                <a:spcPct val="100000"/>
              </a:lnSpc>
            </a:pPr>
            <a:r>
              <a:rPr lang="en-US" dirty="0"/>
              <a:t>You scale these by replicating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adding a load balancer in front of them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monoliths</a:t>
            </a:r>
          </a:p>
        </p:txBody>
      </p:sp>
    </p:spTree>
    <p:extLst>
      <p:ext uri="{BB962C8B-B14F-4D97-AF65-F5344CB8AC3E}">
        <p14:creationId xmlns:p14="http://schemas.microsoft.com/office/powerpoint/2010/main" val="65331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With distributed data structures, you cannot do a single ACID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You need to use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business process spans multiple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 is much harder than a normal SQL JOIN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constraints </a:t>
            </a:r>
          </a:p>
          <a:p>
            <a:pPr>
              <a:lnSpc>
                <a:spcPct val="100000"/>
              </a:lnSpc>
            </a:pPr>
            <a:r>
              <a:rPr lang="en-US" dirty="0"/>
              <a:t>Most relational database features cannot be fully utilized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does not mean you must use NoSQL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means data management is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microservices can use different databases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73093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 to 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331998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Central pattern in DDD and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Its focus is dealing with large models by dividing them into </a:t>
            </a:r>
            <a:br>
              <a:rPr lang="en-US" dirty="0"/>
            </a:br>
            <a:r>
              <a:rPr lang="en-US" dirty="0"/>
              <a:t>logical groups – Bounded Contexts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groups should be very explicit about their relationships</a:t>
            </a:r>
          </a:p>
          <a:p>
            <a:pPr>
              <a:lnSpc>
                <a:spcPct val="100000"/>
              </a:lnSpc>
            </a:pPr>
            <a:r>
              <a:rPr lang="en-US" dirty="0"/>
              <a:t>Each Bounded Context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Unrelated concepts – such as support ticket in a customer support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Related concepts – products and customers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Different context may have completely different models of common concepts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may share the same data identity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270304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  <p:pic>
        <p:nvPicPr>
          <p:cNvPr id="8" name="Picture 7" descr="A picture containing black, display, monitor, sitting&#10;&#10;Description automatically generated">
            <a:extLst>
              <a:ext uri="{FF2B5EF4-FFF2-40B4-BE49-F238E27FC236}">
                <a16:creationId xmlns:a16="http://schemas.microsoft.com/office/drawing/2014/main" id="{A9C93E23-3857-41A6-BCA5-96714DE2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00" y="1913135"/>
            <a:ext cx="7283000" cy="450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microservice is like a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A separate process for each Bounded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protocols for communication – HTTP, Web Sockets, or AMQP</a:t>
            </a:r>
          </a:p>
          <a:p>
            <a:pPr>
              <a:lnSpc>
                <a:spcPct val="100000"/>
              </a:lnSpc>
            </a:pPr>
            <a:r>
              <a:rPr lang="en-US" dirty="0"/>
              <a:t>Defining a microservice for each Bounded Context in your business domain</a:t>
            </a:r>
            <a:br>
              <a:rPr lang="en-US" dirty="0"/>
            </a:br>
            <a:r>
              <a:rPr lang="en-US" dirty="0"/>
              <a:t>is a good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be constrained by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Sometimes a Bounded Context have multiple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Just don’t create </a:t>
            </a:r>
            <a:r>
              <a:rPr lang="en-US" dirty="0" err="1"/>
              <a:t>nanoservices</a:t>
            </a:r>
            <a:r>
              <a:rPr lang="en-US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context</a:t>
            </a:r>
          </a:p>
        </p:txBody>
      </p:sp>
    </p:spTree>
    <p:extLst>
      <p:ext uri="{BB962C8B-B14F-4D97-AF65-F5344CB8AC3E}">
        <p14:creationId xmlns:p14="http://schemas.microsoft.com/office/powerpoint/2010/main" val="405167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80276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1556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is a distinction between the logical and the physical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logical boundaries of the application do not need to map one-to-one</a:t>
            </a:r>
            <a:br>
              <a:rPr lang="en-US" dirty="0"/>
            </a:br>
            <a:r>
              <a:rPr lang="en-US" dirty="0"/>
              <a:t>to the physical deployment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identity your Bounded Contexts, it does not mean that it is best to implement</a:t>
            </a:r>
            <a:br>
              <a:rPr lang="en-US" dirty="0"/>
            </a:br>
            <a:r>
              <a:rPr lang="en-US" dirty="0"/>
              <a:t>each one as a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Some Bounded Contexts may need multiple physical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long as your Bounded Context is independently versioned, deployed, and scaled</a:t>
            </a:r>
          </a:p>
          <a:p>
            <a:pPr>
              <a:lnSpc>
                <a:spcPct val="100000"/>
              </a:lnSpc>
            </a:pPr>
            <a:r>
              <a:rPr lang="en-US" dirty="0"/>
              <a:t>Most commonly you will have one microservice per Bounded Context but</a:t>
            </a:r>
            <a:br>
              <a:rPr lang="en-US" dirty="0"/>
            </a:br>
            <a:r>
              <a:rPr lang="en-US" dirty="0"/>
              <a:t>that should not be a strict rule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84942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catalog microservice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You may decide to split the internal servers, so that you can scale them better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6F7ECE-3DE3-4469-BF34-97F06DA7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75" y="2303720"/>
            <a:ext cx="5240777" cy="3238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8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DISTRIBUTED 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26815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development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easy – single VM or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Scaling is also easy</a:t>
            </a:r>
            <a:r>
              <a:rPr lang="bg-BG" dirty="0"/>
              <a:t> </a:t>
            </a:r>
            <a:r>
              <a:rPr lang="en-US" dirty="0"/>
              <a:t>to a certain extend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Huge applications have huge complexity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Slow startup time when the application grows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update redeploys everything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deployment is difficult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Bug in any module – brings down the whole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Expensive to update dependencies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monoliths</a:t>
            </a:r>
          </a:p>
        </p:txBody>
      </p:sp>
    </p:spTree>
    <p:extLst>
      <p:ext uri="{BB962C8B-B14F-4D97-AF65-F5344CB8AC3E}">
        <p14:creationId xmlns:p14="http://schemas.microsoft.com/office/powerpoint/2010/main" val="73478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be autonomous, yet part of the whole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First try to identity “islands” of data and different business contexts  </a:t>
            </a:r>
          </a:p>
          <a:p>
            <a:pPr>
              <a:lnSpc>
                <a:spcPct val="100000"/>
              </a:lnSpc>
            </a:pPr>
            <a:r>
              <a:rPr lang="en-US" dirty="0"/>
              <a:t>Then try to define the entities in each business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Some entities may be the same with different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a user can be user, buyer, and customer at the same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The main goal is to minimize the coupling between the contexts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HOW TO DEFINE BOUNDARIES</a:t>
            </a:r>
          </a:p>
        </p:txBody>
      </p:sp>
    </p:spTree>
    <p:extLst>
      <p:ext uri="{BB962C8B-B14F-4D97-AF65-F5344CB8AC3E}">
        <p14:creationId xmlns:p14="http://schemas.microsoft.com/office/powerpoint/2010/main" val="3232314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Often, you will need to retrieve data from multiple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avoiding too much “chitty-chat” between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information from the Identity, Catalog and Shopping Cart services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Complex report involving many tables across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You do not have a simple solution and it depends on the query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CQRS with query/read tables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“Cold Data” in central databases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Query than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159900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API Gateway – separate microservice for aggregation purposes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careful with this one, it may lead to a chokepoint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create multiple fine-grained gateways for different “verticals” of the business</a:t>
            </a:r>
          </a:p>
          <a:p>
            <a:pPr>
              <a:lnSpc>
                <a:spcPct val="100000"/>
              </a:lnSpc>
            </a:pPr>
            <a:r>
              <a:rPr lang="en-US" dirty="0"/>
              <a:t>CQRS with query/read tables – generate in advance the data in a read-only table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Improves performance, but needs additional work and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should use event-driven communication to update the tables</a:t>
            </a:r>
          </a:p>
          <a:p>
            <a:pPr>
              <a:lnSpc>
                <a:spcPct val="100000"/>
              </a:lnSpc>
            </a:pPr>
            <a:r>
              <a:rPr lang="en-US" dirty="0"/>
              <a:t>“Cold Data” in central databases – extract separate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complex reports with no real-time data	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Event-driven communication or database import/export tools</a:t>
            </a:r>
          </a:p>
          <a:p>
            <a:pPr>
              <a:lnSpc>
                <a:spcPct val="100000"/>
              </a:lnSpc>
            </a:pPr>
            <a:r>
              <a:rPr lang="en-US" dirty="0"/>
              <a:t>NOTE: If you constantly need data from multiple services</a:t>
            </a:r>
            <a:br>
              <a:rPr lang="en-US" dirty="0"/>
            </a:br>
            <a:r>
              <a:rPr lang="en-US" dirty="0"/>
              <a:t>that may be a bad design and consider </a:t>
            </a:r>
            <a:br>
              <a:rPr lang="en-US" dirty="0"/>
            </a:br>
            <a:r>
              <a:rPr lang="en-US" dirty="0"/>
              <a:t>merging microservices into a single entity (remember </a:t>
            </a:r>
            <a:r>
              <a:rPr lang="en-US" dirty="0" err="1"/>
              <a:t>nanoservices</a:t>
            </a:r>
            <a:r>
              <a:rPr lang="en-US" dirty="0"/>
              <a:t>?)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Query than span multiple services</a:t>
            </a:r>
          </a:p>
        </p:txBody>
      </p:sp>
    </p:spTree>
    <p:extLst>
      <p:ext uri="{BB962C8B-B14F-4D97-AF65-F5344CB8AC3E}">
        <p14:creationId xmlns:p14="http://schemas.microsoft.com/office/powerpoint/2010/main" val="1051521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</a:t>
            </a:r>
            <a:br>
              <a:rPr lang="en-US" dirty="0"/>
            </a:br>
            <a:r>
              <a:rPr lang="en-US" dirty="0"/>
              <a:t>while keeping consistency across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An example: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–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–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– you need to update the cart too (and show a message)</a:t>
            </a:r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–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990401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Consistency between 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2F48B-7086-4F23-BF4F-19B7F459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28" y="1830706"/>
            <a:ext cx="7889767" cy="44087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1215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about communication is not so much about the protocols</a:t>
            </a:r>
          </a:p>
          <a:p>
            <a:pPr>
              <a:lnSpc>
                <a:spcPct val="100000"/>
              </a:lnSpc>
            </a:pPr>
            <a:r>
              <a:rPr lang="en-US" dirty="0"/>
              <a:t>But more about the style and couplings</a:t>
            </a:r>
          </a:p>
          <a:p>
            <a:pPr>
              <a:lnSpc>
                <a:spcPct val="100000"/>
              </a:lnSpc>
            </a:pPr>
            <a:r>
              <a:rPr lang="en-US" dirty="0"/>
              <a:t>Because when failure occurs - the more coupled the system, </a:t>
            </a:r>
            <a:br>
              <a:rPr lang="en-US" dirty="0"/>
            </a:br>
            <a:r>
              <a:rPr lang="en-US" dirty="0"/>
              <a:t>the bigger issues you will have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will happen, so you need to design the system</a:t>
            </a:r>
            <a:br>
              <a:rPr lang="en-US" dirty="0"/>
            </a:br>
            <a:r>
              <a:rPr lang="en-US" dirty="0"/>
              <a:t>considering the common risks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649821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For example – popular approach is request-response, because it is simple</a:t>
            </a:r>
          </a:p>
          <a:p>
            <a:pPr>
              <a:lnSpc>
                <a:spcPct val="100000"/>
              </a:lnSpc>
            </a:pPr>
            <a:r>
              <a:rPr lang="en-US" dirty="0"/>
              <a:t>HTTP is perfectly acceptable, but it depends on how you use it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RPC is also a great substitute for internal HTTP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Acceptable request-response communication types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Client-API Gateway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Gateway-Microservice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Unacceptable request-response communication type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Microservice-Microservice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405958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Consider the following scenario: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client call the Orders microservice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the Orders microservice calls additional microservices for more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Sounds reasonable at first</a:t>
            </a:r>
          </a:p>
          <a:p>
            <a:pPr>
              <a:lnSpc>
                <a:spcPct val="100000"/>
              </a:lnSpc>
            </a:pPr>
            <a:r>
              <a:rPr lang="en-US" dirty="0"/>
              <a:t>But these are the pitfalls: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Blocking and low performance – scalability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coupling on a business level – this should not occur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Failure will be difficult to manage – and failures occur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way – we achieve a monolithic application across many processes</a:t>
            </a:r>
          </a:p>
          <a:p>
            <a:pPr>
              <a:lnSpc>
                <a:spcPct val="100000"/>
              </a:lnSpc>
            </a:pPr>
            <a:r>
              <a:rPr lang="en-US" dirty="0"/>
              <a:t>Solution is event-driven asynchronous communication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Communication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29186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3206864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is not to make as granular microservices as possible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err="1"/>
              <a:t>Nanoservices</a:t>
            </a:r>
            <a:r>
              <a:rPr lang="en-US" dirty="0"/>
              <a:t> are bad!</a:t>
            </a:r>
          </a:p>
          <a:p>
            <a:pPr>
              <a:lnSpc>
                <a:spcPct val="100000"/>
              </a:lnSpc>
            </a:pPr>
            <a:r>
              <a:rPr lang="en-US" dirty="0"/>
              <a:t>The goal is to have the most meaningful separation</a:t>
            </a:r>
          </a:p>
          <a:p>
            <a:pPr>
              <a:lnSpc>
                <a:spcPct val="100000"/>
              </a:lnSpc>
            </a:pPr>
            <a:r>
              <a:rPr lang="en-US" dirty="0"/>
              <a:t>Cohesion is the key to separate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Keep in mind that finding the right “size” is not a one-shot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microservices will be continuously evolving</a:t>
            </a:r>
          </a:p>
          <a:p>
            <a:pPr>
              <a:lnSpc>
                <a:spcPct val="100000"/>
              </a:lnSpc>
            </a:pPr>
            <a:r>
              <a:rPr lang="en-US" dirty="0"/>
              <a:t>A common way is to split the contexts by the company’s social boundaries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sometimes it may be the opposite</a:t>
            </a:r>
          </a:p>
          <a:p>
            <a:pPr>
              <a:lnSpc>
                <a:spcPct val="100000"/>
              </a:lnSpc>
            </a:pPr>
            <a:r>
              <a:rPr lang="en-US" dirty="0"/>
              <a:t>Duplicated data is completely OK!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99684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Microservice-based application: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many applications with different domains, working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for the back-end, but it is also used for the front-end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service runs its own process and communicate to 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Communication is done through HTTP(S), Web Sockets or Advanced 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a context boundary and it is developed autonomously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microservice has its own isolated data layer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is not important. Internal cohesion and independence are!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80885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results for success: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Few strong relationships between contexts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don’t need to merge information for common processes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 work with a microservice without constantly switching to other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Autonomous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Volatility-based decomposition is super-important!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 for potential changes and not for functionalities or domains!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</p:spTree>
    <p:extLst>
      <p:ext uri="{BB962C8B-B14F-4D97-AF65-F5344CB8AC3E}">
        <p14:creationId xmlns:p14="http://schemas.microsoft.com/office/powerpoint/2010/main" val="2987762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7C519-A664-4988-9A84-7DC6F612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9011"/>
            <a:ext cx="7989314" cy="43504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86192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boundaries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F6E26-A0BB-4281-8C60-8CC45B4A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94" y="1839948"/>
            <a:ext cx="7694036" cy="43995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02586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194074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FC1B8-BBE7-4E5A-8DC1-B0F85C6D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06" y="1846262"/>
            <a:ext cx="8089388" cy="45822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6988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Works great for small applications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Too much web requests, increasing the application latency</a:t>
            </a:r>
          </a:p>
          <a:p>
            <a:pPr>
              <a:lnSpc>
                <a:spcPct val="100000"/>
              </a:lnSpc>
            </a:pPr>
            <a:r>
              <a:rPr lang="en-US" dirty="0"/>
              <a:t>Authorization is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must be done on every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Handling too many endpoints on the client may become a nightmare</a:t>
            </a:r>
          </a:p>
          <a:p>
            <a:pPr>
              <a:lnSpc>
                <a:spcPct val="100000"/>
              </a:lnSpc>
            </a:pPr>
            <a:r>
              <a:rPr lang="en-US" dirty="0"/>
              <a:t>Coupling to many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Cross-cutting concerns such as SSL need to be implemented everywhere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0804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Perfectly acceptable for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HTTP or RPC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1746523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8C623-BD87-4E34-B16B-6B86E7FD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05" y="1822684"/>
            <a:ext cx="7823013" cy="4702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11556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</p:spTree>
    <p:extLst>
      <p:ext uri="{BB962C8B-B14F-4D97-AF65-F5344CB8AC3E}">
        <p14:creationId xmlns:p14="http://schemas.microsoft.com/office/powerpoint/2010/main" val="3862626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324B6-4341-4853-9CB9-FF9160FE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34" y="1801091"/>
            <a:ext cx="8126555" cy="4605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173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complexity is decomposed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teams work on different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Deployment is as independent as 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 may be scaled independently </a:t>
            </a:r>
          </a:p>
          <a:p>
            <a:pPr>
              <a:lnSpc>
                <a:spcPct val="100000"/>
              </a:lnSpc>
            </a:pPr>
            <a:r>
              <a:rPr lang="en-US" dirty="0"/>
              <a:t>Drawbacks: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because of the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needs eventual consistency and developers must be more careful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Developers need to handle partial failures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Debugging and deployment are more complex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Changes that span multiple services are more difficult to implement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starts to be a “thing”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423977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 - Benefits</a:t>
            </a:r>
          </a:p>
        </p:txBody>
      </p:sp>
    </p:spTree>
    <p:extLst>
      <p:ext uri="{BB962C8B-B14F-4D97-AF65-F5344CB8AC3E}">
        <p14:creationId xmlns:p14="http://schemas.microsoft.com/office/powerpoint/2010/main" val="3667734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Coupling with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point of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network calls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does not have a huge impact considering the alternative</a:t>
            </a:r>
          </a:p>
          <a:p>
            <a:pPr>
              <a:lnSpc>
                <a:spcPct val="100000"/>
              </a:lnSpc>
            </a:pPr>
            <a:r>
              <a:rPr lang="en-US" dirty="0"/>
              <a:t>May become bottleneck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development costs and maintenance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GATEWAY - Drawbacks</a:t>
            </a:r>
          </a:p>
        </p:txBody>
      </p:sp>
    </p:spTree>
    <p:extLst>
      <p:ext uri="{BB962C8B-B14F-4D97-AF65-F5344CB8AC3E}">
        <p14:creationId xmlns:p14="http://schemas.microsoft.com/office/powerpoint/2010/main" val="10686261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27708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Sync or Async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Synchronous – HTTP/HTTPS – tasks can continue after the response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Asynchronous – AMQP – the client usually don’t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or Multiple receivers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receiver – the Command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receivers – the Publish/Subscribe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usually uses a combination of these communication types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possible, never depend on request-response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breaks the autonomous feature of the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may turn into a bottleneck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consider “the rule of 1 hop”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</p:spTree>
    <p:extLst>
      <p:ext uri="{BB962C8B-B14F-4D97-AF65-F5344CB8AC3E}">
        <p14:creationId xmlns:p14="http://schemas.microsoft.com/office/powerpoint/2010/main" val="99504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54F0AF-39C6-4F67-A76D-56ABFA87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1782619"/>
            <a:ext cx="8119214" cy="46685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2337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rely on request-response, if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If you need data from another microservice, consider duplicating it!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perfectly OK!</a:t>
            </a:r>
          </a:p>
          <a:p>
            <a:pPr>
              <a:lnSpc>
                <a:spcPct val="100000"/>
              </a:lnSpc>
            </a:pPr>
            <a:r>
              <a:rPr lang="en-US" dirty="0"/>
              <a:t>If your microservice needs to invoke an action in another microservice</a:t>
            </a:r>
            <a:br>
              <a:rPr lang="en-US" dirty="0"/>
            </a:br>
            <a:r>
              <a:rPr lang="en-US" dirty="0"/>
              <a:t>do it asynchronously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use any protocol to transfer data to have eventual consistency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don’t create synchronous dependencies by waiting for responses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Patterns</a:t>
            </a:r>
          </a:p>
        </p:txBody>
      </p:sp>
    </p:spTree>
    <p:extLst>
      <p:ext uri="{BB962C8B-B14F-4D97-AF65-F5344CB8AC3E}">
        <p14:creationId xmlns:p14="http://schemas.microsoft.com/office/powerpoint/2010/main" val="595479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UI needs and fast responses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used for queries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REQUEST-RESPONSE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79292F-CF7E-4447-9413-3ED89526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91" y="2937681"/>
            <a:ext cx="9010041" cy="33924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96569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Suitable for real-time UI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sockets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39B75-0331-41F8-9146-776798E4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56" y="2491062"/>
            <a:ext cx="7532111" cy="39011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466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Critical for propagating changes throughout multiple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Eventual consistency + event-driven communication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 client send a message (header and body) and do not expect a response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service needs to return a response – it sends another message</a:t>
            </a:r>
          </a:p>
          <a:p>
            <a:pPr>
              <a:lnSpc>
                <a:spcPct val="100000"/>
              </a:lnSpc>
            </a:pPr>
            <a:r>
              <a:rPr lang="en-US" dirty="0"/>
              <a:t>Usually sent asynchronously through AMQP</a:t>
            </a:r>
          </a:p>
          <a:p>
            <a:pPr>
              <a:lnSpc>
                <a:spcPct val="100000"/>
              </a:lnSpc>
            </a:pPr>
            <a:r>
              <a:rPr lang="en-US" dirty="0"/>
              <a:t>The preferred infrastructure is a lightweight message broker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RabbitMQ or a cloud-ready service bus</a:t>
            </a:r>
          </a:p>
          <a:p>
            <a:pPr>
              <a:lnSpc>
                <a:spcPct val="100000"/>
              </a:lnSpc>
            </a:pPr>
            <a:r>
              <a:rPr lang="en-US" dirty="0"/>
              <a:t>Rule 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HTTP for client + API Gateway + First microservice level (Frontend microservices)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AMQP for service level (Backend microservices)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</a:t>
            </a:r>
          </a:p>
        </p:txBody>
      </p:sp>
    </p:spTree>
    <p:extLst>
      <p:ext uri="{BB962C8B-B14F-4D97-AF65-F5344CB8AC3E}">
        <p14:creationId xmlns:p14="http://schemas.microsoft.com/office/powerpoint/2010/main" val="3734649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receiver</a:t>
            </a: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5E66FF9F-E858-407A-8342-B5141A75D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53" y="2214766"/>
            <a:ext cx="7063917" cy="40247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6846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build successful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Monitoring and health checks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infrastructure – cloud and orchestrators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design at multiple levels – communication, authentication, authorization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Rapid application delivery – usually with different teams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and CI/CD practices</a:t>
            </a:r>
          </a:p>
          <a:p>
            <a:pPr>
              <a:lnSpc>
                <a:spcPct val="100000"/>
              </a:lnSpc>
            </a:pPr>
            <a:r>
              <a:rPr lang="en-US" dirty="0"/>
              <a:t>Microservices are challenging and should require careful thinking!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them as a golden hammer or because of a hype!</a:t>
            </a:r>
          </a:p>
          <a:p>
            <a:pPr>
              <a:lnSpc>
                <a:spcPct val="100000"/>
              </a:lnSpc>
            </a:pPr>
            <a:r>
              <a:rPr lang="en-US" dirty="0"/>
              <a:t>Here is a C# microservices example: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https://bit.ly/micro-code</a:t>
            </a:r>
            <a:r>
              <a:rPr lang="en-US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move to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97837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receivers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2E211E-E492-4F16-8385-3DD93238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06" y="2097088"/>
            <a:ext cx="8315588" cy="41383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7350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operation is not atomic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happen, if network fails?</a:t>
            </a:r>
          </a:p>
          <a:p>
            <a:pPr>
              <a:lnSpc>
                <a:spcPct val="100000"/>
              </a:lnSpc>
            </a:pPr>
            <a:r>
              <a:rPr lang="en-US" dirty="0"/>
              <a:t>Possible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log mining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Creates coupling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Event Sourcing 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full pattern requires serious rearchitecting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Outbox pattern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separate table, holding the events, part of the transaction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- Problems</a:t>
            </a:r>
          </a:p>
        </p:txBody>
      </p:sp>
    </p:spTree>
    <p:extLst>
      <p:ext uri="{BB962C8B-B14F-4D97-AF65-F5344CB8AC3E}">
        <p14:creationId xmlns:p14="http://schemas.microsoft.com/office/powerpoint/2010/main" val="277071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additional table holding the integration events between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Before publishing to the event bus – create a local database transaction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Updating the entity and saving the event as “pending”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 the event for the other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publishing is successful – mark the event as “completed” </a:t>
            </a:r>
            <a:br>
              <a:rPr lang="en-US" dirty="0"/>
            </a:br>
            <a:r>
              <a:rPr lang="en-US" dirty="0"/>
              <a:t>with a new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Have a background job to check periodically for failed “pending” events</a:t>
            </a:r>
            <a:br>
              <a:rPr lang="en-US" dirty="0"/>
            </a:br>
            <a:r>
              <a:rPr lang="en-US" dirty="0"/>
              <a:t>and publish them to the event bus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Guarantees you eventual consistency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save yourself from database failures too!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</p:spTree>
    <p:extLst>
      <p:ext uri="{BB962C8B-B14F-4D97-AF65-F5344CB8AC3E}">
        <p14:creationId xmlns:p14="http://schemas.microsoft.com/office/powerpoint/2010/main" val="2647317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receiver microservice should do one of the following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the operations can be performed multiple times without affecting the result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Recognize duplicated messages and discard them</a:t>
            </a:r>
          </a:p>
          <a:p>
            <a:pPr>
              <a:lnSpc>
                <a:spcPct val="100000"/>
              </a:lnSpc>
            </a:pPr>
            <a:r>
              <a:rPr lang="en-US" dirty="0"/>
              <a:t>Idempotent messages: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Should be like “set the price to $40.00”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not like “add $5.00 to the price”</a:t>
            </a:r>
          </a:p>
          <a:p>
            <a:pPr>
              <a:lnSpc>
                <a:spcPct val="100000"/>
              </a:lnSpc>
            </a:pPr>
            <a:r>
              <a:rPr lang="en-US" dirty="0"/>
              <a:t>Recognizing events can be done by adding a GUID to every event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use the infrastructure’s built-in features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</p:spTree>
    <p:extLst>
      <p:ext uri="{BB962C8B-B14F-4D97-AF65-F5344CB8AC3E}">
        <p14:creationId xmlns:p14="http://schemas.microsoft.com/office/powerpoint/2010/main" val="2832380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messages – atomicity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AD9A2B-B096-45D5-B01B-08CB7C5F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40" y="2097088"/>
            <a:ext cx="8931943" cy="43008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030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Saga Pattern</a:t>
            </a:r>
          </a:p>
        </p:txBody>
      </p:sp>
    </p:spTree>
    <p:extLst>
      <p:ext uri="{BB962C8B-B14F-4D97-AF65-F5344CB8AC3E}">
        <p14:creationId xmlns:p14="http://schemas.microsoft.com/office/powerpoint/2010/main" val="628980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transaction management using a sequence of local transactions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If a local transaction fails, you need to retry</a:t>
            </a:r>
          </a:p>
          <a:p>
            <a:pPr>
              <a:lnSpc>
                <a:spcPct val="100000"/>
              </a:lnSpc>
            </a:pPr>
            <a:r>
              <a:rPr lang="en-US" dirty="0"/>
              <a:t>Challenging from implementation and debugging perspective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Saga Pattern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DCDFE-5D1A-4278-A8CD-3C004755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33" y="3719392"/>
            <a:ext cx="7582958" cy="1829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3539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Saga is coordinated without a centralized point of control</a:t>
            </a:r>
          </a:p>
          <a:p>
            <a:pPr>
              <a:lnSpc>
                <a:spcPct val="100000"/>
              </a:lnSpc>
            </a:pPr>
            <a:r>
              <a:rPr lang="en-US" dirty="0"/>
              <a:t>Simpler for implementation but workflow may be confusing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07F52-3B62-42A2-BCD7-EBA725AD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27" y="3096418"/>
            <a:ext cx="5035945" cy="332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161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Saga is coordinated with a centralized controller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point of failure but better workflow control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80F6-E4AE-40A1-B471-0BCA4DE0B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013" y="3166089"/>
            <a:ext cx="5534797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3373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OTHER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5044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5335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represents a public contract </a:t>
            </a:r>
          </a:p>
          <a:p>
            <a:pPr>
              <a:lnSpc>
                <a:spcPct val="100000"/>
              </a:lnSpc>
            </a:pPr>
            <a:r>
              <a:rPr lang="en-US" dirty="0"/>
              <a:t>It is important to deployed changed public URLs as new versions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the old URLs are still working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can’t force all clients to redeploy and update right away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828502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Each microservice should have a unique name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 should be discoverable no matter the infrastructure below them</a:t>
            </a:r>
          </a:p>
          <a:p>
            <a:pPr>
              <a:lnSpc>
                <a:spcPct val="100000"/>
              </a:lnSpc>
            </a:pPr>
            <a:r>
              <a:rPr lang="en-US" dirty="0"/>
              <a:t>You should use a service registry</a:t>
            </a:r>
          </a:p>
          <a:p>
            <a:pPr>
              <a:lnSpc>
                <a:spcPct val="100000"/>
              </a:lnSpc>
            </a:pPr>
            <a:r>
              <a:rPr lang="en-US" dirty="0"/>
              <a:t>A highly available and up-to-date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Containing network locations of service instances</a:t>
            </a:r>
          </a:p>
          <a:p>
            <a:pPr>
              <a:lnSpc>
                <a:spcPct val="100000"/>
              </a:lnSpc>
            </a:pPr>
            <a:r>
              <a:rPr lang="en-US" dirty="0"/>
              <a:t>Most clusters already have a service registry included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addressability</a:t>
            </a:r>
          </a:p>
        </p:txBody>
      </p:sp>
    </p:spTree>
    <p:extLst>
      <p:ext uri="{BB962C8B-B14F-4D97-AF65-F5344CB8AC3E}">
        <p14:creationId xmlns:p14="http://schemas.microsoft.com/office/powerpoint/2010/main" val="1270346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Based on 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BA063B-128F-4595-8B97-2CE3A94A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66" y="2097088"/>
            <a:ext cx="8555492" cy="409782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89920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Often overlooked, but each microservice should report health</a:t>
            </a:r>
          </a:p>
          <a:p>
            <a:pPr>
              <a:lnSpc>
                <a:spcPct val="100000"/>
              </a:lnSpc>
            </a:pPr>
            <a:r>
              <a:rPr lang="en-US" dirty="0"/>
              <a:t>Periodic checks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CPU power and RAM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Availability for web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Dependencies are working correctly</a:t>
            </a:r>
          </a:p>
          <a:p>
            <a:pPr>
              <a:lnSpc>
                <a:spcPct val="100000"/>
              </a:lnSpc>
            </a:pPr>
            <a:r>
              <a:rPr lang="en-US" dirty="0"/>
              <a:t>Log information: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event and action from the microservice should be logged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</p:txBody>
      </p:sp>
    </p:spTree>
    <p:extLst>
      <p:ext uri="{BB962C8B-B14F-4D97-AF65-F5344CB8AC3E}">
        <p14:creationId xmlns:p14="http://schemas.microsoft.com/office/powerpoint/2010/main" val="1520273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Containers helps with developing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onboarding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Better execution environments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Better isolation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Faster initialization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Orchestrators are also in huge help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allocation of computer resources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load 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Easier monitoring and health checks</a:t>
            </a:r>
          </a:p>
          <a:p>
            <a:pPr>
              <a:lnSpc>
                <a:spcPct val="100000"/>
              </a:lnSpc>
            </a:pPr>
            <a:r>
              <a:rPr lang="en-US" dirty="0"/>
              <a:t>Plus many more benefits!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&amp; Orchestration</a:t>
            </a:r>
          </a:p>
        </p:txBody>
      </p:sp>
    </p:spTree>
    <p:extLst>
      <p:ext uri="{BB962C8B-B14F-4D97-AF65-F5344CB8AC3E}">
        <p14:creationId xmlns:p14="http://schemas.microsoft.com/office/powerpoint/2010/main" val="263220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4152806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go polyglot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multiple technology stacks makes you reinvent the wheel multiple times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share databases or table ownerships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schema migrations and their consequences </a:t>
            </a:r>
          </a:p>
          <a:p>
            <a:pPr>
              <a:lnSpc>
                <a:spcPct val="100000"/>
              </a:lnSpc>
            </a:pPr>
            <a:r>
              <a:rPr lang="en-US" dirty="0"/>
              <a:t>Be careful with event logic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copy paste code, extract to common classes</a:t>
            </a:r>
          </a:p>
          <a:p>
            <a:pPr>
              <a:lnSpc>
                <a:spcPct val="100000"/>
              </a:lnSpc>
            </a:pPr>
            <a:r>
              <a:rPr lang="en-US" dirty="0"/>
              <a:t>But be careful with </a:t>
            </a:r>
            <a:r>
              <a:rPr lang="en-US"/>
              <a:t>common classes </a:t>
            </a:r>
            <a:r>
              <a:rPr lang="en-US" dirty="0"/>
              <a:t>and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may depend on your changes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handcraft, use CI/CD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such complex solution, many things may go wrong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Disasters with practical tips</a:t>
            </a:r>
          </a:p>
        </p:txBody>
      </p:sp>
    </p:spTree>
    <p:extLst>
      <p:ext uri="{BB962C8B-B14F-4D97-AF65-F5344CB8AC3E}">
        <p14:creationId xmlns:p14="http://schemas.microsoft.com/office/powerpoint/2010/main" val="8407051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Don’t assume the network is reliable and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have error handling and asynchronous communication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Write tests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real, write tests – unit, integration, you name it…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create a SPA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Separate the UI layer to API Gateway microservices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Involve the business in your overall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domain contexts should be well-defined in the organization</a:t>
            </a:r>
          </a:p>
          <a:p>
            <a:pPr>
              <a:lnSpc>
                <a:spcPct val="100000"/>
              </a:lnSpc>
            </a:pPr>
            <a:r>
              <a:rPr lang="en-US" dirty="0"/>
              <a:t>More information in this lecture (you will laugh hard):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hlinkClick r:id="rId2"/>
              </a:rPr>
              <a:t>https://www.youtube.com/watch?v=X0tjziAQfNQ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Disasters</a:t>
            </a:r>
          </a:p>
        </p:txBody>
      </p:sp>
    </p:spTree>
    <p:extLst>
      <p:ext uri="{BB962C8B-B14F-4D97-AF65-F5344CB8AC3E}">
        <p14:creationId xmlns:p14="http://schemas.microsoft.com/office/powerpoint/2010/main" val="23216692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Microservices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520332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 you Netflix?</a:t>
            </a:r>
          </a:p>
          <a:p>
            <a:pPr>
              <a:lnSpc>
                <a:spcPct val="100000"/>
              </a:lnSpc>
            </a:pPr>
            <a:r>
              <a:rPr lang="en-US" dirty="0"/>
              <a:t>Are you Amazon?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serious</a:t>
            </a:r>
            <a:r>
              <a:rPr lang="bg-BG" dirty="0"/>
              <a:t> </a:t>
            </a:r>
            <a:r>
              <a:rPr lang="en-US" dirty="0"/>
              <a:t>or worldwide scale and customers? 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expect a huge increase in your customer base soon?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a struggling with performance monolith?</a:t>
            </a:r>
          </a:p>
          <a:p>
            <a:pPr>
              <a:lnSpc>
                <a:spcPct val="100000"/>
              </a:lnSpc>
            </a:pPr>
            <a:r>
              <a:rPr lang="en-US" dirty="0"/>
              <a:t>Do you have the recourses to develop microservices?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of this is “Yes”, then do them!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always better to start with a monolith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then extract microservices!</a:t>
            </a:r>
          </a:p>
          <a:p>
            <a:pPr>
              <a:lnSpc>
                <a:spcPct val="100000"/>
              </a:lnSpc>
            </a:pPr>
            <a:r>
              <a:rPr lang="en-US" dirty="0"/>
              <a:t>Also – make sure every team member is on the same page!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microservices Decision Tree</a:t>
            </a:r>
          </a:p>
        </p:txBody>
      </p:sp>
    </p:spTree>
    <p:extLst>
      <p:ext uri="{BB962C8B-B14F-4D97-AF65-F5344CB8AC3E}">
        <p14:creationId xmlns:p14="http://schemas.microsoft.com/office/powerpoint/2010/main" val="182310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Important rules of microservices: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own their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conceptual model may differ and that’s OK</a:t>
            </a:r>
          </a:p>
          <a:p>
            <a:pPr>
              <a:lnSpc>
                <a:spcPct val="100000"/>
              </a:lnSpc>
            </a:pPr>
            <a:r>
              <a:rPr lang="en-US" dirty="0"/>
              <a:t>Each microservice has its own Bounded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In traditional applications we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 or multiple databases (or equal)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looks simpler initially, but the application ends up with huge</a:t>
            </a:r>
            <a:br>
              <a:rPr lang="en-US" dirty="0"/>
            </a:br>
            <a:r>
              <a:rPr lang="en-US" dirty="0"/>
              <a:t>tables which serve different subsystems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ACID transactions are a huge advantage of the monoliths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Atomicity, Consistency, Isolation, Durability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8383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BF678-6C43-4FBC-A1B9-E297EB87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2097088"/>
            <a:ext cx="7334250" cy="41677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27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in microservices is very different</a:t>
            </a:r>
          </a:p>
          <a:p>
            <a:pPr>
              <a:lnSpc>
                <a:spcPct val="100000"/>
              </a:lnSpc>
            </a:pPr>
            <a:r>
              <a:rPr lang="en-US" dirty="0"/>
              <a:t>Much more complicated</a:t>
            </a:r>
          </a:p>
          <a:p>
            <a:pPr>
              <a:lnSpc>
                <a:spcPct val="100000"/>
              </a:lnSpc>
            </a:pPr>
            <a:r>
              <a:rPr lang="en-US" dirty="0"/>
              <a:t>Data owned by a microservice should be private to that microservice</a:t>
            </a:r>
          </a:p>
          <a:p>
            <a:pPr>
              <a:lnSpc>
                <a:spcPct val="100000"/>
              </a:lnSpc>
            </a:pPr>
            <a:r>
              <a:rPr lang="en-US" dirty="0"/>
              <a:t>The only way other microservices can access it are through its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API - REST, RPC,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 – AMQP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Encapsulating data allows you to have loosely coupled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Which can evolve independently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data schema migrations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910280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31431</TotalTime>
  <Words>2935</Words>
  <Application>Microsoft Office PowerPoint</Application>
  <PresentationFormat>Widescreen</PresentationFormat>
  <Paragraphs>471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Tw Cen MT</vt:lpstr>
      <vt:lpstr>Circuit</vt:lpstr>
      <vt:lpstr>Let’s start with monoliths</vt:lpstr>
      <vt:lpstr>Let’s start with monoliths</vt:lpstr>
      <vt:lpstr>And move to microservices</vt:lpstr>
      <vt:lpstr>And move to microservices</vt:lpstr>
      <vt:lpstr>And move to microservices</vt:lpstr>
      <vt:lpstr>Data in Microservices</vt:lpstr>
      <vt:lpstr>Data in microservices</vt:lpstr>
      <vt:lpstr>Data in microservices</vt:lpstr>
      <vt:lpstr>Data in microservices</vt:lpstr>
      <vt:lpstr>Data in microservices</vt:lpstr>
      <vt:lpstr>Back to The BOUNDED CONTEXT</vt:lpstr>
      <vt:lpstr>The bounded context</vt:lpstr>
      <vt:lpstr>The bounded context</vt:lpstr>
      <vt:lpstr>The bounded context</vt:lpstr>
      <vt:lpstr>BEFORE WE CONTINUE…</vt:lpstr>
      <vt:lpstr>Logical VS Physical Architecture</vt:lpstr>
      <vt:lpstr>Logical VS Physical Architecture</vt:lpstr>
      <vt:lpstr>Logical VS Physical Architecture</vt:lpstr>
      <vt:lpstr>DISTRIBUTED DATA Challenges</vt:lpstr>
      <vt:lpstr>1. HOW TO DEFINE BOUNDARIES</vt:lpstr>
      <vt:lpstr>2. Query than span multiple services</vt:lpstr>
      <vt:lpstr>3. Query than span multiple services</vt:lpstr>
      <vt:lpstr>4. Consistency between services</vt:lpstr>
      <vt:lpstr>4. Consistency between services</vt:lpstr>
      <vt:lpstr>5. Communication between services</vt:lpstr>
      <vt:lpstr>5. Communication between services</vt:lpstr>
      <vt:lpstr>5. Communication between services</vt:lpstr>
      <vt:lpstr>Identifying boundaries</vt:lpstr>
      <vt:lpstr>Identifying boundaries</vt:lpstr>
      <vt:lpstr>Identifying boundaries</vt:lpstr>
      <vt:lpstr>Identifying boundaries</vt:lpstr>
      <vt:lpstr>Identifying boundaries</vt:lpstr>
      <vt:lpstr>THE API GATEWAY</vt:lpstr>
      <vt:lpstr>Direct Client-Server Communication</vt:lpstr>
      <vt:lpstr>Direct Client-Server Communication</vt:lpstr>
      <vt:lpstr>THE API GATEWAY</vt:lpstr>
      <vt:lpstr>THE API GATEWAY</vt:lpstr>
      <vt:lpstr>THE API GATEWAY</vt:lpstr>
      <vt:lpstr>THE API GATEWAY</vt:lpstr>
      <vt:lpstr>THE API GATEWAY - Benefits</vt:lpstr>
      <vt:lpstr>THE API GATEWAY - Drawbacks</vt:lpstr>
      <vt:lpstr>Communication</vt:lpstr>
      <vt:lpstr>Communication Types</vt:lpstr>
      <vt:lpstr>Communication Types</vt:lpstr>
      <vt:lpstr>Communication Patterns</vt:lpstr>
      <vt:lpstr>REQUEST-RESPONSE</vt:lpstr>
      <vt:lpstr>Web sockets</vt:lpstr>
      <vt:lpstr>Asynchronous messages</vt:lpstr>
      <vt:lpstr>Single receiver</vt:lpstr>
      <vt:lpstr>Multiple receivers</vt:lpstr>
      <vt:lpstr>Asynchronous messages - Problems</vt:lpstr>
      <vt:lpstr>Asynchronous messages – atomicity</vt:lpstr>
      <vt:lpstr>Asynchronous messages – atomicity</vt:lpstr>
      <vt:lpstr>Asynchronous messages – atomicity</vt:lpstr>
      <vt:lpstr>The Saga Pattern</vt:lpstr>
      <vt:lpstr>The Saga Pattern</vt:lpstr>
      <vt:lpstr>Choreography</vt:lpstr>
      <vt:lpstr>Orchestration</vt:lpstr>
      <vt:lpstr>OTHER Considerations</vt:lpstr>
      <vt:lpstr>VERSIONING</vt:lpstr>
      <vt:lpstr>addressability</vt:lpstr>
      <vt:lpstr>UI Based on Microservices</vt:lpstr>
      <vt:lpstr>HEALTH</vt:lpstr>
      <vt:lpstr>Containers &amp; Orchestration</vt:lpstr>
      <vt:lpstr>Avoiding Disasters</vt:lpstr>
      <vt:lpstr>Avoiding Disasters with practical tips</vt:lpstr>
      <vt:lpstr>Avoiding Disasters</vt:lpstr>
      <vt:lpstr>Microservices decision tree</vt:lpstr>
      <vt:lpstr>The microservices 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3149</cp:revision>
  <dcterms:created xsi:type="dcterms:W3CDTF">2017-03-28T09:08:48Z</dcterms:created>
  <dcterms:modified xsi:type="dcterms:W3CDTF">2022-08-22T13:28:53Z</dcterms:modified>
</cp:coreProperties>
</file>