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6"/>
  </p:notesMasterIdLst>
  <p:sldIdLst>
    <p:sldId id="863" r:id="rId2"/>
    <p:sldId id="806" r:id="rId3"/>
    <p:sldId id="953" r:id="rId4"/>
    <p:sldId id="954" r:id="rId5"/>
    <p:sldId id="955" r:id="rId6"/>
    <p:sldId id="956" r:id="rId7"/>
    <p:sldId id="965" r:id="rId8"/>
    <p:sldId id="957" r:id="rId9"/>
    <p:sldId id="958" r:id="rId10"/>
    <p:sldId id="959" r:id="rId11"/>
    <p:sldId id="960" r:id="rId12"/>
    <p:sldId id="961" r:id="rId13"/>
    <p:sldId id="962" r:id="rId14"/>
    <p:sldId id="963" r:id="rId15"/>
    <p:sldId id="966" r:id="rId16"/>
    <p:sldId id="964" r:id="rId17"/>
    <p:sldId id="967" r:id="rId18"/>
    <p:sldId id="968" r:id="rId19"/>
    <p:sldId id="969" r:id="rId20"/>
    <p:sldId id="970" r:id="rId21"/>
    <p:sldId id="336" r:id="rId22"/>
    <p:sldId id="529" r:id="rId23"/>
    <p:sldId id="530" r:id="rId24"/>
    <p:sldId id="674" r:id="rId25"/>
    <p:sldId id="675" r:id="rId26"/>
    <p:sldId id="676" r:id="rId27"/>
    <p:sldId id="677" r:id="rId28"/>
    <p:sldId id="680" r:id="rId29"/>
    <p:sldId id="678" r:id="rId30"/>
    <p:sldId id="679" r:id="rId31"/>
    <p:sldId id="681" r:id="rId32"/>
    <p:sldId id="682" r:id="rId33"/>
    <p:sldId id="683" r:id="rId34"/>
    <p:sldId id="684" r:id="rId35"/>
    <p:sldId id="971" r:id="rId36"/>
    <p:sldId id="685" r:id="rId37"/>
    <p:sldId id="836" r:id="rId38"/>
    <p:sldId id="835" r:id="rId39"/>
    <p:sldId id="837" r:id="rId40"/>
    <p:sldId id="686" r:id="rId41"/>
    <p:sldId id="687" r:id="rId42"/>
    <p:sldId id="838" r:id="rId43"/>
    <p:sldId id="709" r:id="rId44"/>
    <p:sldId id="688" r:id="rId45"/>
    <p:sldId id="689" r:id="rId46"/>
    <p:sldId id="690" r:id="rId47"/>
    <p:sldId id="691" r:id="rId48"/>
    <p:sldId id="692" r:id="rId49"/>
    <p:sldId id="693" r:id="rId50"/>
    <p:sldId id="694" r:id="rId51"/>
    <p:sldId id="695" r:id="rId52"/>
    <p:sldId id="696" r:id="rId53"/>
    <p:sldId id="697" r:id="rId54"/>
    <p:sldId id="698" r:id="rId55"/>
    <p:sldId id="699" r:id="rId56"/>
    <p:sldId id="701" r:id="rId57"/>
    <p:sldId id="700" r:id="rId58"/>
    <p:sldId id="702" r:id="rId59"/>
    <p:sldId id="703" r:id="rId60"/>
    <p:sldId id="704" r:id="rId61"/>
    <p:sldId id="839" r:id="rId62"/>
    <p:sldId id="840" r:id="rId63"/>
    <p:sldId id="841" r:id="rId64"/>
    <p:sldId id="842" r:id="rId65"/>
    <p:sldId id="843" r:id="rId66"/>
    <p:sldId id="937" r:id="rId67"/>
    <p:sldId id="938" r:id="rId68"/>
    <p:sldId id="939" r:id="rId69"/>
    <p:sldId id="940" r:id="rId70"/>
    <p:sldId id="941" r:id="rId71"/>
    <p:sldId id="705" r:id="rId72"/>
    <p:sldId id="936" r:id="rId73"/>
    <p:sldId id="706" r:id="rId74"/>
    <p:sldId id="707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>
      <p:cViewPr varScale="1">
        <p:scale>
          <a:sx n="114" d="100"/>
          <a:sy n="114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the-architect-the-team-code-it-up-online-vol-15-registration-26518096239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16personalities.com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Advanced Architecture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 Architect Role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Soft Skills Required For A Technical Career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https://www.eventbrite.com/e/software-architecture-the-architect-the-team-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code-it-up-online-vol-15-registration-265180962397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Decomposing monolithic tasks to granular services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7383A2-7D7E-4D3A-A00F-EA44AD8F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33" y="2343350"/>
            <a:ext cx="5510758" cy="42018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596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FBF92-435E-4931-B348-B5247380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06" y="2097088"/>
            <a:ext cx="7783011" cy="3953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508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3B35D9-161D-4D81-9C49-C96982CC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06" y="3401008"/>
            <a:ext cx="8145012" cy="2162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EA715F7-69FA-4253-BD47-5FB753EA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Pipes and filters trade flexibility for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important to calculate how much granularity to introduce</a:t>
            </a:r>
          </a:p>
        </p:txBody>
      </p:sp>
    </p:spTree>
    <p:extLst>
      <p:ext uri="{BB962C8B-B14F-4D97-AF65-F5344CB8AC3E}">
        <p14:creationId xmlns:p14="http://schemas.microsoft.com/office/powerpoint/2010/main" val="199103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Sidecar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9EF0D-A2FE-4447-AEC5-F043661F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07" y="2097088"/>
            <a:ext cx="6878010" cy="3343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80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Strangler fig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37320-6508-4184-A1F6-DE51C405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21" y="2438400"/>
            <a:ext cx="8459381" cy="2676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66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Messaging </a:t>
            </a:r>
            <a:r>
              <a:rPr lang="en-US" sz="4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69767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Asynchronous Request-Reply</a:t>
            </a:r>
          </a:p>
          <a:p>
            <a:pPr>
              <a:lnSpc>
                <a:spcPct val="100000"/>
              </a:lnSpc>
            </a:pPr>
            <a:r>
              <a:rPr lang="en-US" dirty="0"/>
              <a:t>Claim Check</a:t>
            </a:r>
          </a:p>
          <a:p>
            <a:pPr>
              <a:lnSpc>
                <a:spcPct val="100000"/>
              </a:lnSpc>
            </a:pPr>
            <a:r>
              <a:rPr lang="en-US" dirty="0"/>
              <a:t>Choreography &amp; Orchestration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Competing Consumers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Queue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Publisher-Subscriber</a:t>
            </a:r>
          </a:p>
          <a:p>
            <a:pPr>
              <a:lnSpc>
                <a:spcPct val="100000"/>
              </a:lnSpc>
            </a:pPr>
            <a:r>
              <a:rPr lang="en-US" dirty="0"/>
              <a:t>Queue-Based Load Leveling</a:t>
            </a:r>
          </a:p>
          <a:p>
            <a:pPr>
              <a:lnSpc>
                <a:spcPct val="100000"/>
              </a:lnSpc>
            </a:pPr>
            <a:r>
              <a:rPr lang="en-US" dirty="0"/>
              <a:t>Sequential Convoy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Messaging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154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78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Claim Check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EA715F7-69FA-4253-BD47-5FB753EA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Large messages will reduce a message bus's capacity</a:t>
            </a:r>
          </a:p>
          <a:p>
            <a:pPr>
              <a:lnSpc>
                <a:spcPct val="100000"/>
              </a:lnSpc>
            </a:pPr>
            <a:r>
              <a:rPr lang="en-US" dirty="0"/>
              <a:t>Using an external data store and a claim can solve the issue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9F656-3510-48B7-A10A-2A67A86C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90" y="3227043"/>
            <a:ext cx="7830643" cy="242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8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662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Busy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Offloading too much processing to a data store</a:t>
            </a:r>
          </a:p>
          <a:p>
            <a:pPr>
              <a:lnSpc>
                <a:spcPct val="100000"/>
              </a:lnSpc>
            </a:pPr>
            <a:r>
              <a:rPr lang="en-US" dirty="0"/>
              <a:t>Busy Front 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Moving resource-intensive tasks onto background threads</a:t>
            </a:r>
          </a:p>
          <a:p>
            <a:pPr>
              <a:lnSpc>
                <a:spcPct val="100000"/>
              </a:lnSpc>
            </a:pPr>
            <a:r>
              <a:rPr lang="en-US" dirty="0"/>
              <a:t>Chatty I/O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Continually sending many small network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Extraneous Fetching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Retrieving more data than is needed, resulting in unnecessary I/O</a:t>
            </a:r>
          </a:p>
          <a:p>
            <a:pPr>
              <a:lnSpc>
                <a:spcPct val="100000"/>
              </a:lnSpc>
            </a:pPr>
            <a:r>
              <a:rPr lang="en-US" dirty="0"/>
              <a:t>Improper Instantiation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Repeatedly creating and destroying objects </a:t>
            </a:r>
            <a:br>
              <a:rPr lang="en-US" dirty="0"/>
            </a:br>
            <a:r>
              <a:rPr lang="en-US" dirty="0"/>
              <a:t>that are designed to be shared and reused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121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Data management Patterns</a:t>
            </a:r>
          </a:p>
        </p:txBody>
      </p:sp>
    </p:spTree>
    <p:extLst>
      <p:ext uri="{BB962C8B-B14F-4D97-AF65-F5344CB8AC3E}">
        <p14:creationId xmlns:p14="http://schemas.microsoft.com/office/powerpoint/2010/main" val="116913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Monolithic Persistence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same data store for data with very different usage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No Caching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Failing to cache data</a:t>
            </a:r>
          </a:p>
          <a:p>
            <a:pPr>
              <a:lnSpc>
                <a:spcPct val="100000"/>
              </a:lnSpc>
            </a:pPr>
            <a:r>
              <a:rPr lang="en-US" dirty="0"/>
              <a:t>Noisy Neighbor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tenant uses a disproportionate amount of the resources</a:t>
            </a:r>
          </a:p>
          <a:p>
            <a:pPr>
              <a:lnSpc>
                <a:spcPct val="100000"/>
              </a:lnSpc>
            </a:pPr>
            <a:r>
              <a:rPr lang="en-US" dirty="0"/>
              <a:t>Retry Storm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Retrying failed requests to a server too often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Synchronous I/O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the calling thread while I/O completes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Popular Antipatterns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368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25293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architect and the team</a:t>
            </a:r>
          </a:p>
        </p:txBody>
      </p:sp>
    </p:spTree>
    <p:extLst>
      <p:ext uri="{BB962C8B-B14F-4D97-AF65-F5344CB8AC3E}">
        <p14:creationId xmlns:p14="http://schemas.microsoft.com/office/powerpoint/2010/main" val="78293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development process is different in each company 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there is always a need to: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Understand business problem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non-technical business solution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solution to technical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Convert architecture to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 code</a:t>
            </a:r>
          </a:p>
          <a:p>
            <a:pPr>
              <a:lnSpc>
                <a:spcPct val="100000"/>
              </a:lnSpc>
            </a:pPr>
            <a:r>
              <a:rPr lang="en-US" dirty="0"/>
              <a:t>Of course, in some companies these responsibilities are mixed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Roles In Software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9FE3B-7EFF-4999-B985-1BC2CDC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00" y="2239609"/>
            <a:ext cx="8426224" cy="3544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58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Understanding the Business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more business understanding you have, the more useful you will be </a:t>
            </a:r>
          </a:p>
          <a:p>
            <a:pPr>
              <a:lnSpc>
                <a:spcPct val="100000"/>
              </a:lnSpc>
            </a:pPr>
            <a:r>
              <a:rPr lang="en-US" dirty="0"/>
              <a:t>Cross-Domain Understanding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bits of the other roles in the team as well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Perspectives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need to see the problem from everyone's point of view</a:t>
            </a:r>
          </a:p>
          <a:p>
            <a:pPr>
              <a:lnSpc>
                <a:spcPct val="100000"/>
              </a:lnSpc>
            </a:pPr>
            <a:r>
              <a:rPr lang="en-US" dirty="0"/>
              <a:t>People Skills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to make sure communication goes smoothly</a:t>
            </a:r>
          </a:p>
          <a:p>
            <a:pPr>
              <a:lnSpc>
                <a:spcPct val="100000"/>
              </a:lnSpc>
            </a:pPr>
            <a:r>
              <a:rPr lang="en-US" dirty="0"/>
              <a:t>Lifelong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moving super fast; you need to stay relevant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Required skills by everybody in the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9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product/project owner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functionality </a:t>
            </a:r>
          </a:p>
          <a:p>
            <a:pPr>
              <a:lnSpc>
                <a:spcPct val="100000"/>
              </a:lnSpc>
            </a:pPr>
            <a:r>
              <a:rPr lang="en-US" dirty="0"/>
              <a:t>Captures, consolidates, and communicates information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Constantly asks questions: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do you mean?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this fit in with…?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Etc. 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Identifies and resolves conflicts </a:t>
            </a:r>
          </a:p>
          <a:p>
            <a:pPr>
              <a:lnSpc>
                <a:spcPct val="100000"/>
              </a:lnSpc>
            </a:pPr>
            <a:r>
              <a:rPr lang="en-US" dirty="0"/>
              <a:t>Produces requirements specification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8423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Precise communicators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attention to detail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dealing with differing opinions and conflicts</a:t>
            </a:r>
          </a:p>
          <a:p>
            <a:pPr>
              <a:lnSpc>
                <a:spcPct val="100000"/>
              </a:lnSpc>
            </a:pPr>
            <a:r>
              <a:rPr lang="en-US" dirty="0"/>
              <a:t>Know when detail is necessary and when not </a:t>
            </a:r>
          </a:p>
          <a:p>
            <a:pPr>
              <a:lnSpc>
                <a:spcPct val="100000"/>
              </a:lnSpc>
            </a:pPr>
            <a:r>
              <a:rPr lang="en-US" dirty="0"/>
              <a:t>Great relationship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Very good listener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clear and precise documents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Skilled in using Office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720451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Key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Must work with bad user representatives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expect conflict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Will receive blame if functionality is missing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Functional Analyst</a:t>
            </a:r>
          </a:p>
        </p:txBody>
      </p:sp>
    </p:spTree>
    <p:extLst>
      <p:ext uri="{BB962C8B-B14F-4D97-AF65-F5344CB8AC3E}">
        <p14:creationId xmlns:p14="http://schemas.microsoft.com/office/powerpoint/2010/main" val="2073266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Leads and mentors developers </a:t>
            </a:r>
          </a:p>
          <a:p>
            <a:pPr>
              <a:lnSpc>
                <a:spcPct val="100000"/>
              </a:lnSpc>
            </a:pPr>
            <a:r>
              <a:rPr lang="en-US" dirty="0"/>
              <a:t>Assigns tasks to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their skill level</a:t>
            </a:r>
          </a:p>
          <a:p>
            <a:pPr>
              <a:lnSpc>
                <a:spcPct val="100000"/>
              </a:lnSpc>
            </a:pPr>
            <a:r>
              <a:rPr lang="en-US" dirty="0"/>
              <a:t>Details and partitions work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all developers are successful</a:t>
            </a:r>
          </a:p>
          <a:p>
            <a:pPr>
              <a:lnSpc>
                <a:spcPct val="100000"/>
              </a:lnSpc>
            </a:pPr>
            <a:r>
              <a:rPr lang="en-US" dirty="0"/>
              <a:t>It is not always an official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it is the person who helps everyone else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190472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Cache-Aside</a:t>
            </a:r>
          </a:p>
          <a:p>
            <a:pPr>
              <a:lnSpc>
                <a:spcPct val="100000"/>
              </a:lnSpc>
            </a:pPr>
            <a:r>
              <a:rPr lang="en-US" dirty="0"/>
              <a:t>CQRS</a:t>
            </a:r>
          </a:p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Index Table</a:t>
            </a:r>
          </a:p>
          <a:p>
            <a:pPr>
              <a:lnSpc>
                <a:spcPct val="100000"/>
              </a:lnSpc>
            </a:pPr>
            <a:r>
              <a:rPr lang="en-US" dirty="0"/>
              <a:t>Materialized View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Sharding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Static Content Hosting</a:t>
            </a:r>
          </a:p>
          <a:p>
            <a:pPr>
              <a:lnSpc>
                <a:spcPct val="100000"/>
              </a:lnSpc>
            </a:pPr>
            <a:r>
              <a:rPr lang="en-US" dirty="0"/>
              <a:t>Valet Key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management 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34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Awesome programming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Willing to mentor and be value-driven</a:t>
            </a:r>
          </a:p>
          <a:p>
            <a:pPr>
              <a:lnSpc>
                <a:spcPct val="100000"/>
              </a:lnSpc>
            </a:pPr>
            <a:r>
              <a:rPr lang="en-US" dirty="0"/>
              <a:t>Grows out of the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Wide knowledge of libraries/tools/techniques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creating technical specifications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build &amp; configuration management </a:t>
            </a:r>
          </a:p>
          <a:p>
            <a:pPr>
              <a:lnSpc>
                <a:spcPct val="100000"/>
              </a:lnSpc>
            </a:pPr>
            <a:r>
              <a:rPr lang="en-US" dirty="0"/>
              <a:t>Adept at debugging, post-mortem log inspection, etc. </a:t>
            </a:r>
          </a:p>
          <a:p>
            <a:pPr>
              <a:lnSpc>
                <a:spcPct val="100000"/>
              </a:lnSpc>
            </a:pPr>
            <a:r>
              <a:rPr lang="en-US" dirty="0"/>
              <a:t>Can create own tools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2140935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Lead-in to a Solution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Involves coding (optional, not necessary, but suggested)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pick &amp; choose cool tasks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get squeezed between the Solution Architect and the Developers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Lifelong learning required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Turns into a Developer if the Project Management is weak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Loses motivation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might be too small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Vulnerable to offshoring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Lead Developer</a:t>
            </a:r>
          </a:p>
        </p:txBody>
      </p:sp>
    </p:spTree>
    <p:extLst>
      <p:ext uri="{BB962C8B-B14F-4D97-AF65-F5344CB8AC3E}">
        <p14:creationId xmlns:p14="http://schemas.microsoft.com/office/powerpoint/2010/main" val="3914607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Massive responsibility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Functional understanding, technical knowledge and leadership skills</a:t>
            </a:r>
          </a:p>
          <a:p>
            <a:pPr>
              <a:lnSpc>
                <a:spcPct val="100000"/>
              </a:lnSpc>
            </a:pPr>
            <a:r>
              <a:rPr lang="en-US" dirty="0"/>
              <a:t>Responsible for the technology stack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Converts functional requirements to a technical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Carefully balances patterns/requirements/elegance/concepts </a:t>
            </a:r>
          </a:p>
          <a:p>
            <a:pPr>
              <a:lnSpc>
                <a:spcPct val="100000"/>
              </a:lnSpc>
            </a:pPr>
            <a:r>
              <a:rPr lang="en-US" dirty="0"/>
              <a:t>Researches key technologies </a:t>
            </a:r>
          </a:p>
          <a:p>
            <a:pPr>
              <a:lnSpc>
                <a:spcPct val="100000"/>
              </a:lnSpc>
            </a:pPr>
            <a:r>
              <a:rPr lang="en-US" dirty="0"/>
              <a:t>Has deep understanding of design and architectural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Motivates and guides development team </a:t>
            </a:r>
          </a:p>
          <a:p>
            <a:pPr>
              <a:lnSpc>
                <a:spcPct val="100000"/>
              </a:lnSpc>
            </a:pPr>
            <a:r>
              <a:rPr lang="en-US" dirty="0"/>
              <a:t>Ensures that the Lead Developer is successful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250761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Grows out of Lead Developer role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great relationship with Lead Developer 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maintains helicopter view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not bad to help with code, but there is another role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Deep understanding of design patterns </a:t>
            </a:r>
          </a:p>
          <a:p>
            <a:pPr>
              <a:lnSpc>
                <a:spcPct val="100000"/>
              </a:lnSpc>
            </a:pPr>
            <a:r>
              <a:rPr lang="en-US" dirty="0"/>
              <a:t>Fluent in UML or other design tools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with tools &amp; code generators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Of The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542578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value position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Great salary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Visible role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Lots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 from outsourcing</a:t>
            </a:r>
          </a:p>
          <a:p>
            <a:pPr>
              <a:lnSpc>
                <a:spcPct val="100000"/>
              </a:lnSpc>
            </a:pPr>
            <a:r>
              <a:rPr lang="en-US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stay up to date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Difficult to get right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receive bad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in line to receive blame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be 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325915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Infrastructure Architects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the infrastructure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Servers, VMs, network, storage, etc.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Familiar with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Infrastructure Expert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Solution/Software/System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the architecture of the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Enterprise Architect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with top level management - CEO, CIO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Streamlines the IT to support the business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development-oriented tasks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Promoted from Senior Solution Architect / Project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architects in the IT world</a:t>
            </a:r>
          </a:p>
        </p:txBody>
      </p:sp>
    </p:spTree>
    <p:extLst>
      <p:ext uri="{BB962C8B-B14F-4D97-AF65-F5344CB8AC3E}">
        <p14:creationId xmlns:p14="http://schemas.microsoft.com/office/powerpoint/2010/main" val="3518383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We've looked at software development team roles in an ideal world</a:t>
            </a:r>
          </a:p>
          <a:p>
            <a:pPr>
              <a:lnSpc>
                <a:spcPct val="100000"/>
              </a:lnSpc>
            </a:pPr>
            <a:r>
              <a:rPr lang="en-US" dirty="0"/>
              <a:t>Real-life is not exactly like that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Missing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Individuals with conflicting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Disempowered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inconsistencies</a:t>
            </a:r>
          </a:p>
          <a:p>
            <a:pPr>
              <a:lnSpc>
                <a:spcPct val="100000"/>
              </a:lnSpc>
            </a:pPr>
            <a:r>
              <a:rPr lang="en-US" dirty="0"/>
              <a:t>The organization itself might lack the understanding of how developer teams </a:t>
            </a:r>
            <a:br>
              <a:rPr lang="en-US" dirty="0"/>
            </a:br>
            <a:r>
              <a:rPr lang="en-US" dirty="0"/>
              <a:t>are supposed to function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world vs real-life</a:t>
            </a:r>
          </a:p>
        </p:txBody>
      </p:sp>
    </p:spTree>
    <p:extLst>
      <p:ext uri="{BB962C8B-B14F-4D97-AF65-F5344CB8AC3E}">
        <p14:creationId xmlns:p14="http://schemas.microsoft.com/office/powerpoint/2010/main" val="2165446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0BBADB-5C4A-434C-BB9A-32BCFD497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95" y="2097088"/>
            <a:ext cx="6690210" cy="3739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63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B03D5-5BFD-4AF8-AEBA-633C7328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40" y="2097088"/>
            <a:ext cx="6795943" cy="3482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500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chart example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1EFB6-C63C-46A6-883A-A70CE9FB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633" y="2097088"/>
            <a:ext cx="7912734" cy="3490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68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Traditional CRUD: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 directly on the data store – limited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many concurrent users – lots of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no history</a:t>
            </a:r>
          </a:p>
          <a:p>
            <a:pPr>
              <a:lnSpc>
                <a:spcPct val="100000"/>
              </a:lnSpc>
            </a:pPr>
            <a:r>
              <a:rPr lang="en-US" dirty="0"/>
              <a:t>Event Sourcing: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is stored as a sequence of immutable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Reading is done with materialized 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Full data history at any point of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Multithreaded scenarios should be handled in the application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Suitable with CQRS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990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Senior Developer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in small companies</a:t>
            </a:r>
          </a:p>
          <a:p>
            <a:pPr>
              <a:lnSpc>
                <a:spcPct val="100000"/>
              </a:lnSpc>
            </a:pPr>
            <a:r>
              <a:rPr lang="en-US" dirty="0"/>
              <a:t>From Team Leader / Lead Developer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Very common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Usually, the choice is between an Architect and a Project Manager</a:t>
            </a:r>
          </a:p>
          <a:p>
            <a:pPr>
              <a:lnSpc>
                <a:spcPct val="100000"/>
              </a:lnSpc>
            </a:pPr>
            <a:r>
              <a:rPr lang="en-US" dirty="0"/>
              <a:t>From Development Manager after being Team Leader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in bigger companies with bigger structures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typical ways to become architect</a:t>
            </a:r>
          </a:p>
        </p:txBody>
      </p:sp>
    </p:spTree>
    <p:extLst>
      <p:ext uri="{BB962C8B-B14F-4D97-AF65-F5344CB8AC3E}">
        <p14:creationId xmlns:p14="http://schemas.microsoft.com/office/powerpoint/2010/main" val="351512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get a more advanced role and the organization is dysfunctional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go into firefighting mode!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Resist the temptation to fix what is not working optimally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be swamped with work and you will never have time to fix the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Allow the old structure to burn into the ground!</a:t>
            </a:r>
          </a:p>
          <a:p>
            <a:pPr>
              <a:lnSpc>
                <a:spcPct val="100000"/>
              </a:lnSpc>
            </a:pPr>
            <a:r>
              <a:rPr lang="en-US" dirty="0"/>
              <a:t>And create something better!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get the role</a:t>
            </a:r>
          </a:p>
        </p:txBody>
      </p:sp>
    </p:spTree>
    <p:extLst>
      <p:ext uri="{BB962C8B-B14F-4D97-AF65-F5344CB8AC3E}">
        <p14:creationId xmlns:p14="http://schemas.microsoft.com/office/powerpoint/2010/main" val="2776137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Think about your current team!</a:t>
            </a:r>
          </a:p>
          <a:p>
            <a:pPr>
              <a:lnSpc>
                <a:spcPct val="100000"/>
              </a:lnSpc>
            </a:pPr>
            <a:r>
              <a:rPr lang="en-US" dirty="0"/>
              <a:t>Are there individuals embodying more than one role at the same time?</a:t>
            </a:r>
          </a:p>
          <a:p>
            <a:pPr>
              <a:lnSpc>
                <a:spcPct val="100000"/>
              </a:lnSpc>
            </a:pPr>
            <a:r>
              <a:rPr lang="en-US" dirty="0"/>
              <a:t>Are these roles compatible, or is there a conflict of interest?</a:t>
            </a:r>
          </a:p>
          <a:p>
            <a:pPr>
              <a:lnSpc>
                <a:spcPct val="100000"/>
              </a:lnSpc>
            </a:pPr>
            <a:r>
              <a:rPr lang="en-US" dirty="0"/>
              <a:t>Is the organization knowledgeable about each role?</a:t>
            </a:r>
          </a:p>
          <a:p>
            <a:pPr>
              <a:lnSpc>
                <a:spcPct val="100000"/>
              </a:lnSpc>
            </a:pPr>
            <a:r>
              <a:rPr lang="en-US" dirty="0"/>
              <a:t>Is everybody aware of the importance of QA, and the need for </a:t>
            </a:r>
            <a:br>
              <a:rPr lang="en-US" dirty="0"/>
            </a:br>
            <a:r>
              <a:rPr lang="en-US" dirty="0"/>
              <a:t>frequent user testing?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nothing to be worried about though!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My team is not perfect too!</a:t>
            </a:r>
          </a:p>
          <a:p>
            <a:pPr>
              <a:lnSpc>
                <a:spcPct val="100000"/>
              </a:lnSpc>
            </a:pPr>
            <a:r>
              <a:rPr lang="en-US" dirty="0"/>
              <a:t>Just try to always improve the process!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</a:t>
            </a:r>
            <a:r>
              <a:rPr lang="en-US"/>
              <a:t>youR </a:t>
            </a:r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080916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Throughout the years I was in various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Without any management (be my own "everything")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without technical leadership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 bad technical leadership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 mixed roles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team with being every single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my current team, we are almost perfect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Started from having no development management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 build it to the perfect diagram without a functional analyst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 helped a lot of people grow and convinced the CEO we need to hire leaders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I am quite happy with our accomplishment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Team assessment</a:t>
            </a:r>
          </a:p>
        </p:txBody>
      </p:sp>
    </p:spTree>
    <p:extLst>
      <p:ext uri="{BB962C8B-B14F-4D97-AF65-F5344CB8AC3E}">
        <p14:creationId xmlns:p14="http://schemas.microsoft.com/office/powerpoint/2010/main" val="3664104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makes a great architect?</a:t>
            </a:r>
          </a:p>
        </p:txBody>
      </p:sp>
    </p:spTree>
    <p:extLst>
      <p:ext uri="{BB962C8B-B14F-4D97-AF65-F5344CB8AC3E}">
        <p14:creationId xmlns:p14="http://schemas.microsoft.com/office/powerpoint/2010/main" val="1493498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"Make intuitive </a:t>
            </a:r>
            <a:r>
              <a:rPr lang="en-US" u="sng" dirty="0"/>
              <a:t>high-level</a:t>
            </a:r>
            <a:r>
              <a:rPr lang="en-US" dirty="0"/>
              <a:t> decisions."</a:t>
            </a:r>
          </a:p>
          <a:p>
            <a:pPr>
              <a:lnSpc>
                <a:spcPct val="100000"/>
              </a:lnSpc>
            </a:pPr>
            <a:r>
              <a:rPr lang="en-US" dirty="0"/>
              <a:t>"You will see the </a:t>
            </a:r>
            <a:r>
              <a:rPr lang="en-US" u="sng" dirty="0"/>
              <a:t>big picture</a:t>
            </a:r>
            <a:r>
              <a:rPr lang="en-US" dirty="0"/>
              <a:t> and create architectural approaches for software</a:t>
            </a:r>
            <a:br>
              <a:rPr lang="en-US" dirty="0"/>
            </a:br>
            <a:r>
              <a:rPr lang="en-US" dirty="0"/>
              <a:t> design and implementation to </a:t>
            </a:r>
            <a:r>
              <a:rPr lang="en-US" u="sng" dirty="0"/>
              <a:t>guide</a:t>
            </a:r>
            <a:r>
              <a:rPr lang="en-US" dirty="0"/>
              <a:t> the development team."</a:t>
            </a:r>
          </a:p>
          <a:p>
            <a:pPr>
              <a:lnSpc>
                <a:spcPct val="100000"/>
              </a:lnSpc>
            </a:pPr>
            <a:r>
              <a:rPr lang="en-US" dirty="0"/>
              <a:t>"</a:t>
            </a:r>
            <a:r>
              <a:rPr lang="en-US" u="sng" dirty="0"/>
              <a:t>Strong technical</a:t>
            </a:r>
            <a:r>
              <a:rPr lang="en-US" dirty="0"/>
              <a:t> background and </a:t>
            </a:r>
            <a:r>
              <a:rPr lang="en-US" u="sng" dirty="0"/>
              <a:t>excellent IT skills</a:t>
            </a:r>
            <a:r>
              <a:rPr lang="en-US" dirty="0"/>
              <a:t>."</a:t>
            </a:r>
          </a:p>
          <a:p>
            <a:pPr>
              <a:lnSpc>
                <a:spcPct val="100000"/>
              </a:lnSpc>
            </a:pPr>
            <a:r>
              <a:rPr lang="en-US" dirty="0"/>
              <a:t>"Experienced in </a:t>
            </a:r>
            <a:r>
              <a:rPr lang="en-US" u="sng" dirty="0"/>
              <a:t>designing</a:t>
            </a:r>
            <a:r>
              <a:rPr lang="en-US" dirty="0"/>
              <a:t>…" </a:t>
            </a:r>
          </a:p>
          <a:p>
            <a:pPr>
              <a:lnSpc>
                <a:spcPct val="100000"/>
              </a:lnSpc>
            </a:pPr>
            <a:r>
              <a:rPr lang="en-US" dirty="0"/>
              <a:t>"Unified </a:t>
            </a:r>
            <a:r>
              <a:rPr lang="en-US" u="sng" dirty="0"/>
              <a:t>vision</a:t>
            </a:r>
            <a:r>
              <a:rPr lang="en-US" dirty="0"/>
              <a:t> for software characteristics and functions."</a:t>
            </a:r>
          </a:p>
          <a:p>
            <a:pPr>
              <a:lnSpc>
                <a:spcPct val="100000"/>
              </a:lnSpc>
            </a:pPr>
            <a:r>
              <a:rPr lang="en-US" dirty="0"/>
              <a:t>"Provide a framework for the development of a software or system that </a:t>
            </a:r>
            <a:br>
              <a:rPr lang="en-US" dirty="0"/>
            </a:br>
            <a:r>
              <a:rPr lang="en-US" dirty="0"/>
              <a:t>will result in </a:t>
            </a:r>
            <a:r>
              <a:rPr lang="en-US" u="sng" dirty="0"/>
              <a:t>high quality IT solutions</a:t>
            </a:r>
            <a:r>
              <a:rPr lang="en-US" dirty="0"/>
              <a:t>."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descriptions </a:t>
            </a:r>
          </a:p>
        </p:txBody>
      </p:sp>
    </p:spTree>
    <p:extLst>
      <p:ext uri="{BB962C8B-B14F-4D97-AF65-F5344CB8AC3E}">
        <p14:creationId xmlns:p14="http://schemas.microsoft.com/office/powerpoint/2010/main" val="4217279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Collaborate with team to draft functional and non-functional requirements (mixed)</a:t>
            </a:r>
          </a:p>
          <a:p>
            <a:pPr>
              <a:lnSpc>
                <a:spcPct val="100000"/>
              </a:lnSpc>
            </a:pPr>
            <a:r>
              <a:rPr lang="en-US" dirty="0"/>
              <a:t>Use tools and methodologies to create representations for functions and UIs (architect)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 high-level product specifications (architect)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all aspects of development (lead)</a:t>
            </a:r>
          </a:p>
          <a:p>
            <a:pPr>
              <a:lnSpc>
                <a:spcPct val="100000"/>
              </a:lnSpc>
            </a:pPr>
            <a:r>
              <a:rPr lang="en-US" dirty="0"/>
              <a:t>Communicate all concepts and guidelines to development team (lead)</a:t>
            </a:r>
          </a:p>
          <a:p>
            <a:pPr>
              <a:lnSpc>
                <a:spcPct val="100000"/>
              </a:lnSpc>
            </a:pPr>
            <a:r>
              <a:rPr lang="en-US" dirty="0"/>
              <a:t>Oversee progress of development team (mixed)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 technical guidance and coaching to developers and engineers (lead)</a:t>
            </a:r>
          </a:p>
          <a:p>
            <a:pPr>
              <a:lnSpc>
                <a:spcPct val="100000"/>
              </a:lnSpc>
            </a:pPr>
            <a:r>
              <a:rPr lang="en-US" dirty="0"/>
              <a:t>Ensure software meets all requirements (mixed)</a:t>
            </a:r>
          </a:p>
          <a:p>
            <a:pPr>
              <a:lnSpc>
                <a:spcPct val="100000"/>
              </a:lnSpc>
            </a:pPr>
            <a:r>
              <a:rPr lang="en-US" dirty="0"/>
              <a:t>Approve final product before launch (mixed)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Real-world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486129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Proven experience as software architect 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 in software development and coding </a:t>
            </a:r>
          </a:p>
          <a:p>
            <a:pPr>
              <a:lnSpc>
                <a:spcPct val="100000"/>
              </a:lnSpc>
            </a:pPr>
            <a:r>
              <a:rPr lang="en-US" dirty="0"/>
              <a:t>Excellent knowledge of software and application design and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Excellent knowledge of UML and other modeling methods </a:t>
            </a:r>
          </a:p>
          <a:p>
            <a:pPr>
              <a:lnSpc>
                <a:spcPct val="100000"/>
              </a:lnSpc>
            </a:pPr>
            <a:r>
              <a:rPr lang="en-US" dirty="0"/>
              <a:t>Familiarity with UI/UX design </a:t>
            </a:r>
          </a:p>
          <a:p>
            <a:pPr>
              <a:lnSpc>
                <a:spcPct val="100000"/>
              </a:lnSpc>
            </a:pPr>
            <a:r>
              <a:rPr lang="en-US" dirty="0"/>
              <a:t>Understanding of software quality assurance principles </a:t>
            </a:r>
          </a:p>
          <a:p>
            <a:pPr>
              <a:lnSpc>
                <a:spcPct val="100000"/>
              </a:lnSpc>
            </a:pPr>
            <a:r>
              <a:rPr lang="en-US" dirty="0"/>
              <a:t>A technical mindset with great attention to detail </a:t>
            </a:r>
          </a:p>
          <a:p>
            <a:pPr>
              <a:lnSpc>
                <a:spcPct val="100000"/>
              </a:lnSpc>
            </a:pPr>
            <a:r>
              <a:rPr lang="en-US" dirty="0"/>
              <a:t>High quality organizational and leadership skills </a:t>
            </a:r>
          </a:p>
          <a:p>
            <a:pPr>
              <a:lnSpc>
                <a:spcPct val="100000"/>
              </a:lnSpc>
            </a:pPr>
            <a:r>
              <a:rPr lang="en-US" dirty="0"/>
              <a:t>Outstanding communication and presentation abilities </a:t>
            </a:r>
          </a:p>
          <a:p>
            <a:pPr>
              <a:lnSpc>
                <a:spcPct val="100000"/>
              </a:lnSpc>
            </a:pPr>
            <a:r>
              <a:rPr lang="en-US" dirty="0"/>
              <a:t>MSc/MA in computer science, engineering or relevant field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Requirements</a:t>
            </a:r>
          </a:p>
        </p:txBody>
      </p:sp>
    </p:spTree>
    <p:extLst>
      <p:ext uri="{BB962C8B-B14F-4D97-AF65-F5344CB8AC3E}">
        <p14:creationId xmlns:p14="http://schemas.microsoft.com/office/powerpoint/2010/main" val="874939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four main groups of responsibilities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Insight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understand the software development and the business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Leadership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be able to mentor others and advance their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understand the business and its direction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need to be able to express yourself and defend your decisions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a great architect</a:t>
            </a:r>
          </a:p>
        </p:txBody>
      </p:sp>
    </p:spTree>
    <p:extLst>
      <p:ext uri="{BB962C8B-B14F-4D97-AF65-F5344CB8AC3E}">
        <p14:creationId xmlns:p14="http://schemas.microsoft.com/office/powerpoint/2010/main" val="2421824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Abstract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abstracts the complexity of a system into a manageable model.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 describes the essence of a system by exposing important details </a:t>
            </a:r>
            <a:br>
              <a:rPr lang="en-US" dirty="0"/>
            </a:br>
            <a:r>
              <a:rPr lang="en-US" dirty="0"/>
              <a:t>and significant constraints.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Divide a system into subsystems.</a:t>
            </a:r>
          </a:p>
          <a:p>
            <a:pPr>
              <a:lnSpc>
                <a:spcPct val="100000"/>
              </a:lnSpc>
            </a:pPr>
            <a:r>
              <a:rPr lang="en-GB" dirty="0"/>
              <a:t>Understand Trade-offs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People want cheap, fast, quality products. You need to compromise efferently.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makes critical decisions in terms of implementation, operations, </a:t>
            </a:r>
            <a:br>
              <a:rPr lang="en-US" dirty="0"/>
            </a:br>
            <a:r>
              <a:rPr lang="en-US" dirty="0"/>
              <a:t>and maintenance. These decisions must be backed up by an understanding and </a:t>
            </a:r>
            <a:br>
              <a:rPr lang="en-US" dirty="0"/>
            </a:br>
            <a:r>
              <a:rPr lang="en-US" dirty="0"/>
              <a:t>evaluation of alternative options.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decisions result in tradeoffs that must be well documented and understood by others.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40885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Event Sourcing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AD835-22CC-48D9-870C-4E974138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28" y="2097088"/>
            <a:ext cx="6706143" cy="43228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769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Maintain Control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Often the system starts to deviate from the initial design.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maintains control over the architecture lifecycle by continuously monitoring </a:t>
            </a:r>
            <a:br>
              <a:rPr lang="en-US" dirty="0"/>
            </a:br>
            <a:r>
              <a:rPr lang="en-US" dirty="0"/>
              <a:t>that the implementation adheres to the chosen architecture.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 with the lead developer is required.</a:t>
            </a:r>
          </a:p>
          <a:p>
            <a:pPr>
              <a:lnSpc>
                <a:spcPct val="100000"/>
              </a:lnSpc>
            </a:pPr>
            <a:r>
              <a:rPr lang="en-GB" dirty="0"/>
              <a:t>Stay On Course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needs to be flexible and modify the architecture if challenges occur.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always the initial design with be technically possible.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stays on course in line with the long-term vision. When confronted </a:t>
            </a:r>
            <a:br>
              <a:rPr lang="en-US" dirty="0"/>
            </a:br>
            <a:r>
              <a:rPr lang="en-US" dirty="0"/>
              <a:t>with scope creep, the architect must know when to say no to some requests </a:t>
            </a:r>
            <a:br>
              <a:rPr lang="en-US" dirty="0"/>
            </a:br>
            <a:r>
              <a:rPr lang="en-US" dirty="0"/>
              <a:t>in order to say yes to others.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3020195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Explain The Benefits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works closely with executives to explain the benefits and justify the </a:t>
            </a:r>
            <a:br>
              <a:rPr lang="en-US" dirty="0"/>
            </a:br>
            <a:r>
              <a:rPr lang="en-US" dirty="0"/>
              <a:t>investment in the chosen software architecture.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must deliver results that have an impact on the business development.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better, attract more customers, sell more products, etc.</a:t>
            </a:r>
          </a:p>
          <a:p>
            <a:pPr>
              <a:lnSpc>
                <a:spcPct val="100000"/>
              </a:lnSpc>
            </a:pPr>
            <a:r>
              <a:rPr lang="en-GB" dirty="0"/>
              <a:t>Inspire Stakeholders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inspires, mentors, and educates the team about the solution architecture.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Everyone should think that the project is awesome and cool.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stakeholders must be able to understand, evaluate, and reason about </a:t>
            </a:r>
            <a:br>
              <a:rPr lang="en-US" dirty="0"/>
            </a:br>
            <a:r>
              <a:rPr lang="en-US" dirty="0"/>
              <a:t>the software architecture.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00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Focus On The Big Picture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US" dirty="0"/>
              <a:t>A great architect has a holistic view and always sees the big picture to understand </a:t>
            </a:r>
            <a:br>
              <a:rPr lang="en-US" dirty="0"/>
            </a:br>
            <a:r>
              <a:rPr lang="en-US" dirty="0"/>
              <a:t>how the software system works.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 level view for at least 6 months or a year ahead is required.</a:t>
            </a:r>
          </a:p>
          <a:p>
            <a:pPr>
              <a:lnSpc>
                <a:spcPct val="100000"/>
              </a:lnSpc>
            </a:pPr>
            <a:r>
              <a:rPr lang="en-GB" dirty="0"/>
              <a:t>Act As Change Agent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mixed responsibilities. Educate the company. Talk with people.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acts as an agent of change in organizations were process maturity </a:t>
            </a:r>
            <a:br>
              <a:rPr lang="en-US" dirty="0"/>
            </a:br>
            <a:r>
              <a:rPr lang="en-US" dirty="0"/>
              <a:t>is not sufficient for creating and maintaining the architecture.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6419657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Steadfast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only thing constant in Software Development is change itself. A great architect </a:t>
            </a:r>
            <a:br>
              <a:rPr lang="en-US" dirty="0"/>
            </a:br>
            <a:r>
              <a:rPr lang="en-US" dirty="0"/>
              <a:t>must be patient and resilient to adapt to the way stakeholders operate.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Budgets get cut. Requirements change. Technologies are deprecated. Systems go offline.</a:t>
            </a:r>
          </a:p>
          <a:p>
            <a:pPr>
              <a:lnSpc>
                <a:spcPct val="100000"/>
              </a:lnSpc>
            </a:pPr>
            <a:r>
              <a:rPr lang="en-GB" dirty="0"/>
              <a:t>Trustworthy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great architect conveys a sense of credibility and trust and must be perceived as successful.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architect can attain such status by prior successful experience, formal training in the field, </a:t>
            </a:r>
            <a:br>
              <a:rPr lang="en-US" dirty="0"/>
            </a:br>
            <a:r>
              <a:rPr lang="en-US" dirty="0"/>
              <a:t>and by his or her ability to deliver successful and relevant results.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grow into a trustworthy position, make sure your previous work is absolutely brilliant.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this is your first architect job – just deliver your first versions as perfect as possible.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traits to cultivate</a:t>
            </a:r>
          </a:p>
        </p:txBody>
      </p:sp>
    </p:spTree>
    <p:extLst>
      <p:ext uri="{BB962C8B-B14F-4D97-AF65-F5344CB8AC3E}">
        <p14:creationId xmlns:p14="http://schemas.microsoft.com/office/powerpoint/2010/main" val="3822195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Persuasive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great architect is a skilled and diplomatic negotiator. Principled negotiation is the tactic of </a:t>
            </a:r>
            <a:br>
              <a:rPr lang="en-US" dirty="0"/>
            </a:br>
            <a:r>
              <a:rPr lang="en-US" dirty="0"/>
              <a:t>choice for an architect to seek cooperation with the project stakeholders.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architect will be expected to deliver better, faster, and cheaper, but must negotiate to </a:t>
            </a:r>
            <a:br>
              <a:rPr lang="en-US" dirty="0"/>
            </a:br>
            <a:r>
              <a:rPr lang="en-US" dirty="0"/>
              <a:t>decide which two out of three aspects will be considered first and under what conditions.</a:t>
            </a:r>
          </a:p>
          <a:p>
            <a:pPr>
              <a:lnSpc>
                <a:spcPct val="100000"/>
              </a:lnSpc>
            </a:pPr>
            <a:r>
              <a:rPr lang="en-GB" dirty="0"/>
              <a:t>Confident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own this technology. If you choose a solution, be proud of it, and defend it.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can't show your inability to deliver, even if you are insecure about it.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leadership position, attitude is everything. A great architect believes in his or her </a:t>
            </a:r>
            <a:br>
              <a:rPr lang="en-US" dirty="0"/>
            </a:br>
            <a:r>
              <a:rPr lang="en-US" dirty="0"/>
              <a:t>ability to perform.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architect must have a passion for success.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traits to cultivate</a:t>
            </a:r>
          </a:p>
        </p:txBody>
      </p:sp>
    </p:spTree>
    <p:extLst>
      <p:ext uri="{BB962C8B-B14F-4D97-AF65-F5344CB8AC3E}">
        <p14:creationId xmlns:p14="http://schemas.microsoft.com/office/powerpoint/2010/main" val="3258304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Most of the time, problems occur of not using "power" correctly</a:t>
            </a:r>
          </a:p>
          <a:p>
            <a:pPr>
              <a:lnSpc>
                <a:spcPct val="100000"/>
              </a:lnSpc>
            </a:pPr>
            <a:r>
              <a:rPr lang="en-US" dirty="0"/>
              <a:t>There are three types of power: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Implicit Power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power which goes with your job</a:t>
            </a:r>
            <a:r>
              <a:rPr lang="bg-BG" dirty="0"/>
              <a:t>.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You are the CEO – if you say something, people will do it, because you are in charge</a:t>
            </a:r>
            <a:r>
              <a:rPr lang="bg-BG" dirty="0"/>
              <a:t>.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Granted Power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Everybody approaches you as the leader even though you are not formally one</a:t>
            </a:r>
            <a:r>
              <a:rPr lang="bg-BG" dirty="0"/>
              <a:t>.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You grew as a lead naturally. The team granted you the power to be their superior.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Personal Power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ability to absorb "punches" and recover</a:t>
            </a:r>
            <a:r>
              <a:rPr lang="bg-BG" dirty="0"/>
              <a:t>.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Stand back to your feet after a disaster</a:t>
            </a:r>
            <a:r>
              <a:rPr lang="bg-BG" dirty="0"/>
              <a:t>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Every problem creates a power imbalance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 for new architects</a:t>
            </a:r>
          </a:p>
        </p:txBody>
      </p:sp>
    </p:spTree>
    <p:extLst>
      <p:ext uri="{BB962C8B-B14F-4D97-AF65-F5344CB8AC3E}">
        <p14:creationId xmlns:p14="http://schemas.microsoft.com/office/powerpoint/2010/main" val="1236879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problem creates a power imbalance</a:t>
            </a:r>
          </a:p>
          <a:p>
            <a:pPr>
              <a:lnSpc>
                <a:spcPct val="100000"/>
              </a:lnSpc>
            </a:pPr>
            <a:r>
              <a:rPr lang="en-US" dirty="0"/>
              <a:t>Here are the most common issues: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Lead Developer loses trust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 requirements are invalid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planning is too optimistic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architect role holds no power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 for new architects</a:t>
            </a:r>
          </a:p>
        </p:txBody>
      </p:sp>
    </p:spTree>
    <p:extLst>
      <p:ext uri="{BB962C8B-B14F-4D97-AF65-F5344CB8AC3E}">
        <p14:creationId xmlns:p14="http://schemas.microsoft.com/office/powerpoint/2010/main" val="2298897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Solution Architect is being robbed of his implicit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wants his/her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is being robbed of his granted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or she wants to change the design but does not have the power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are also affected by this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Endless discussions and implementation starts to deviate from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Architect's job is to make the Lead Developer succeed!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Empower your Lead Developer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present a united front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open to feedback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 architecture if needed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lead developer loses trust</a:t>
            </a:r>
          </a:p>
        </p:txBody>
      </p:sp>
    </p:spTree>
    <p:extLst>
      <p:ext uri="{BB962C8B-B14F-4D97-AF65-F5344CB8AC3E}">
        <p14:creationId xmlns:p14="http://schemas.microsoft.com/office/powerpoint/2010/main" val="42041421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It is very difficult to realize this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symptom is usually an unmotivated functional analyst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 Solution Architect will be the one who is responsible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Executives do not understand the difference between functionality and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The analyst is being robbed from his personal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is doing a bad job, realizes it, but passes it to the Solution Architect anyway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might be a conflict between the User Representatives and the Functional Analyst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the reason – why the Functional Analyst is not doing his job correctly?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restore the personal power of the Functional Analyst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Escalate up if needed – talk to the CTO or CEO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 Are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489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Project Manager is responsible for this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is usually unaware of it</a:t>
            </a:r>
          </a:p>
          <a:p>
            <a:pPr>
              <a:lnSpc>
                <a:spcPct val="100000"/>
              </a:lnSpc>
            </a:pPr>
            <a:r>
              <a:rPr lang="en-US" dirty="0"/>
              <a:t>The QA is being robbed of his personal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"We are in a hurry, no time for testing!"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is being robbed of his personal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"There is no time for mentoring, training and reviews, just keep pushing code!"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Bring the Project Manager in on the dev team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the reason! Optimistic PM? Naïve Lead Developer? Slow Developers?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Coach Lead Developer, Restructure Developers, Readjust schedule, Alter planning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Is Too Optimistic</a:t>
            </a:r>
          </a:p>
        </p:txBody>
      </p:sp>
    </p:spTree>
    <p:extLst>
      <p:ext uri="{BB962C8B-B14F-4D97-AF65-F5344CB8AC3E}">
        <p14:creationId xmlns:p14="http://schemas.microsoft.com/office/powerpoint/2010/main" val="57224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dealing with files or data streams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no longer manages the resource</a:t>
            </a:r>
          </a:p>
          <a:p>
            <a:pPr>
              <a:lnSpc>
                <a:spcPct val="100000"/>
              </a:lnSpc>
            </a:pPr>
            <a:r>
              <a:rPr lang="en-US" dirty="0"/>
              <a:t>Only provides a time-limited access to specific resources via a token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Valet Key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207-1251-483E-845A-D108EB56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07" y="3328234"/>
            <a:ext cx="5973009" cy="3229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192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Project Manager and Functional Analyst see the Software Architect as </a:t>
            </a:r>
            <a:br>
              <a:rPr lang="en-US" dirty="0"/>
            </a:br>
            <a:r>
              <a:rPr lang="en-US" dirty="0"/>
              <a:t>a producer of documentation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Software Architect is being robbed of implicit power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communication and no leadership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organization does not understand what an architect should do</a:t>
            </a:r>
          </a:p>
          <a:p>
            <a:pPr>
              <a:lnSpc>
                <a:spcPct val="100000"/>
              </a:lnSpc>
            </a:pPr>
            <a:r>
              <a:rPr lang="en-US" dirty="0"/>
              <a:t>The project will most probably fail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"We are in a hurry, no time for testing!"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Educate the C-section, be a change-maker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up with Project Management, QA, Functional Analyst, and Lead Developer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Become the owner of the entire process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Leave if the organization is unwilling to change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 Role Holds No Power</a:t>
            </a:r>
          </a:p>
        </p:txBody>
      </p:sp>
    </p:spTree>
    <p:extLst>
      <p:ext uri="{BB962C8B-B14F-4D97-AF65-F5344CB8AC3E}">
        <p14:creationId xmlns:p14="http://schemas.microsoft.com/office/powerpoint/2010/main" val="506659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 architect should understand the business very well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Weaknesses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Strengths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Competition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Growth strategy</a:t>
            </a:r>
          </a:p>
          <a:p>
            <a:pPr>
              <a:lnSpc>
                <a:spcPct val="100000"/>
              </a:lnSpc>
            </a:pPr>
            <a:r>
              <a:rPr lang="en-US" dirty="0"/>
              <a:t>Every architect should understand the system goals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 are not requirements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They are not "what the system should do"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 describe the effect on the organization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usually described by a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Think about the big picture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for your client's clients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understand the business</a:t>
            </a:r>
          </a:p>
        </p:txBody>
      </p:sp>
    </p:spTree>
    <p:extLst>
      <p:ext uri="{BB962C8B-B14F-4D97-AF65-F5344CB8AC3E}">
        <p14:creationId xmlns:p14="http://schemas.microsoft.com/office/powerpoint/2010/main" val="32046106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HR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Organization – product-oriented company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 – streamline the recruitment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Reporting &amp; mapping criminal incidents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Organization – large city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Improve police response time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Attract new residents</a:t>
            </a:r>
          </a:p>
          <a:p>
            <a:pPr>
              <a:lnSpc>
                <a:spcPct val="100000"/>
              </a:lnSpc>
            </a:pPr>
            <a:r>
              <a:rPr lang="en-US" dirty="0"/>
              <a:t>Mobile flash sales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Organization – small startup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Generate quick revenue stream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Attract investors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goals examples</a:t>
            </a:r>
          </a:p>
        </p:txBody>
      </p:sp>
    </p:spTree>
    <p:extLst>
      <p:ext uri="{BB962C8B-B14F-4D97-AF65-F5344CB8AC3E}">
        <p14:creationId xmlns:p14="http://schemas.microsoft.com/office/powerpoint/2010/main" val="4747641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Project Managers – they care about project success and budgets:</a:t>
            </a:r>
          </a:p>
          <a:p>
            <a:pPr>
              <a:lnSpc>
                <a:spcPct val="100000"/>
              </a:lnSpc>
            </a:pPr>
            <a:r>
              <a:rPr lang="en-US" dirty="0"/>
              <a:t>Avoid: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watch their language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BF1E-57C5-4C39-8B8B-164E2F66CA6F}"/>
              </a:ext>
            </a:extLst>
          </p:cNvPr>
          <p:cNvSpPr>
            <a:spLocks noGrp="1"/>
          </p:cNvSpPr>
          <p:nvPr/>
        </p:nvSpPr>
        <p:spPr>
          <a:xfrm>
            <a:off x="1141413" y="2750558"/>
            <a:ext cx="923539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"This is the latest and greatest pattern, and we'll be the first </a:t>
            </a:r>
            <a:br>
              <a:rPr lang="en-US" sz="1800" b="0" i="1" dirty="0"/>
            </a:br>
            <a:r>
              <a:rPr lang="en-US" sz="1800" b="0" i="1" dirty="0"/>
              <a:t>to test it out! We can write a blog post about it!"</a:t>
            </a:r>
            <a:endParaRPr lang="en-GB" sz="1800" b="0" i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ADA2A-F92F-4FF8-B116-9A04D34B03D0}"/>
              </a:ext>
            </a:extLst>
          </p:cNvPr>
          <p:cNvSpPr>
            <a:spLocks noGrp="1"/>
          </p:cNvSpPr>
          <p:nvPr/>
        </p:nvSpPr>
        <p:spPr>
          <a:xfrm>
            <a:off x="1141413" y="4247866"/>
            <a:ext cx="923539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"This new technology can help us write the code twice as fast, so </a:t>
            </a:r>
            <a:br>
              <a:rPr lang="en-US" sz="1800" b="0" i="1" dirty="0"/>
            </a:br>
            <a:r>
              <a:rPr lang="en-US" sz="1800" b="0" i="1" dirty="0"/>
              <a:t>we can cut our schedule and budget accordingly!"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946279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Lead Developer – they care about code and technology:</a:t>
            </a:r>
          </a:p>
          <a:p>
            <a:pPr>
              <a:lnSpc>
                <a:spcPct val="100000"/>
              </a:lnSpc>
            </a:pPr>
            <a:r>
              <a:rPr lang="en-US" dirty="0"/>
              <a:t>Use: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watch their language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ADA2A-F92F-4FF8-B116-9A04D34B03D0}"/>
              </a:ext>
            </a:extLst>
          </p:cNvPr>
          <p:cNvSpPr>
            <a:spLocks noGrp="1"/>
          </p:cNvSpPr>
          <p:nvPr/>
        </p:nvSpPr>
        <p:spPr>
          <a:xfrm>
            <a:off x="1141413" y="2805065"/>
            <a:ext cx="9235394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"Have you heard about the latest React version? </a:t>
            </a:r>
            <a:br>
              <a:rPr lang="en-US" sz="1800" b="0" i="1" dirty="0"/>
            </a:br>
            <a:r>
              <a:rPr lang="en-US" sz="1800" b="0" i="1" dirty="0"/>
              <a:t>We’re going to use it!"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10326654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CEO/CTO – they care about financial bottom line:</a:t>
            </a:r>
          </a:p>
          <a:p>
            <a:pPr>
              <a:lnSpc>
                <a:spcPct val="100000"/>
              </a:lnSpc>
            </a:pPr>
            <a:r>
              <a:rPr lang="en-US" dirty="0"/>
              <a:t>Avoid: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Architects should watch their language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BF1E-57C5-4C39-8B8B-164E2F66CA6F}"/>
              </a:ext>
            </a:extLst>
          </p:cNvPr>
          <p:cNvSpPr>
            <a:spLocks noGrp="1"/>
          </p:cNvSpPr>
          <p:nvPr/>
        </p:nvSpPr>
        <p:spPr>
          <a:xfrm>
            <a:off x="1141413" y="2703369"/>
            <a:ext cx="923539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"Any technical buzzwords/mumbo-jumbo…"</a:t>
            </a:r>
            <a:endParaRPr lang="en-GB" sz="1800" b="0" i="1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48ADA2A-F92F-4FF8-B116-9A04D34B03D0}"/>
              </a:ext>
            </a:extLst>
          </p:cNvPr>
          <p:cNvSpPr>
            <a:spLocks noGrp="1"/>
          </p:cNvSpPr>
          <p:nvPr/>
        </p:nvSpPr>
        <p:spPr>
          <a:xfrm>
            <a:off x="1141413" y="3697171"/>
            <a:ext cx="9235394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1" dirty="0"/>
              <a:t>"The architecture I've designed will ensure the continuity of </a:t>
            </a:r>
            <a:br>
              <a:rPr lang="en-US" sz="1800" b="0" i="1" dirty="0"/>
            </a:br>
            <a:r>
              <a:rPr lang="en-US" sz="1800" b="0" i="1" dirty="0"/>
              <a:t>the business, and will be able to cope with the high loads expected </a:t>
            </a:r>
            <a:br>
              <a:rPr lang="en-US" sz="1800" b="0" i="1" dirty="0"/>
            </a:br>
            <a:r>
              <a:rPr lang="en-US" sz="1800" b="0" i="1" dirty="0"/>
              <a:t>during Black Friday sales!"</a:t>
            </a:r>
            <a:endParaRPr lang="en-GB" sz="1800" b="0" i="1" dirty="0"/>
          </a:p>
        </p:txBody>
      </p:sp>
    </p:spTree>
    <p:extLst>
      <p:ext uri="{BB962C8B-B14F-4D97-AF65-F5344CB8AC3E}">
        <p14:creationId xmlns:p14="http://schemas.microsoft.com/office/powerpoint/2010/main" val="13853431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Listening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Sounds easy, but it is not. Consider the person you are talking to!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think you know all about technology! I learnt new tricks from this series too!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Assume you are not the smartest person in the room!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Collective wisdom is better than individual one!</a:t>
            </a:r>
          </a:p>
          <a:p>
            <a:pPr>
              <a:lnSpc>
                <a:spcPct val="100000"/>
              </a:lnSpc>
            </a:pPr>
            <a:r>
              <a:rPr lang="en-US" dirty="0"/>
              <a:t>Dealing with criticism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work is going to be criticized! You will be asked to explain the logic behind your decisions!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attack back! It will put you in a bad position!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the reasons: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Genuine questions – provide facts and logic. It is OK to say "Good question, let me think about it!"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Mocking you – think about the "why" here, but never get offended. It is not you, it's probably them!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530420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 smart, not right!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you are presenting your architecture in front of the CTO and senior experts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somebody questions your design in a calm and professional manner: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"I believe the stateless pattern is useless here. It will hinder the performance!"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know you are right, but do not attack 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goal is to get an approval of the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don't do the thing to make you feel right. Don’t say: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"You are wrong. The system is under heavy load. The stateless pattern will help us with that!"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Instead, answer smartly to get everyone's approval: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"That's a great point. We actually had a lot of thinking about</a:t>
            </a:r>
            <a:br>
              <a:rPr lang="en-US" dirty="0"/>
            </a:br>
            <a:r>
              <a:rPr lang="en-US" dirty="0"/>
              <a:t>this specific issue, and we believe this is the better option. </a:t>
            </a:r>
            <a:br>
              <a:rPr lang="en-US" dirty="0"/>
            </a:br>
            <a:r>
              <a:rPr lang="en-US" dirty="0"/>
              <a:t>Let's have a further meeting to discuss it in more detail?"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way you got more respect and avoided a long and boring</a:t>
            </a:r>
            <a:br>
              <a:rPr lang="en-US" dirty="0"/>
            </a:br>
            <a:r>
              <a:rPr lang="en-US" dirty="0"/>
              <a:t>technical argument (and most probably the meeting afterwards)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1951115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Deal with organizational politics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all want patterns and code, but you must cope with the politics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the CTO of the project doesn't want to do microservices: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"It's new, untested, and immature pattern. It is too risky!"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matter the case studies we provide him, he refuses to accept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instead of searching for technical solutions, try to understand the situation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turns out the CTO is going to be replaced soon and he is just rejecting everything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So, a better approach is to prepare the future CTO and discuss the patterns with him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Being aware of organizational politics, but never be part of them!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It may give you short-term leverage, but in the long-term, it will hurt you badly!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721310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Public speaking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Architects have no formal authority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do not take the final decision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Therefore, you can influence using speaking skills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will be part of many meetings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must be able to stand in front of an audience and present your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Here are the main concepts: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Define a clear goal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Know your audience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Be confident or pretend it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Don't read the content from slides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Maintain eye contact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 a course on public speaking. It is very important skill!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426827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Implementation </a:t>
            </a:r>
            <a:r>
              <a:rPr lang="en-US" sz="4800" dirty="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38991134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Constant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development world changes in a blink of an eye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keep learning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lot of frameworks get completely forgotten in months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jQuery or Grunt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Some of you may have never used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Angular is also dying right now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are better alternative – React, Vue, the new kid Svelte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not like that, but keep adapting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do not have to know the tools in detail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That's the developer's job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You should know when and why to use a tool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 source – blogs, books and webinars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skill required</a:t>
            </a:r>
          </a:p>
        </p:txBody>
      </p:sp>
    </p:spTree>
    <p:extLst>
      <p:ext uri="{BB962C8B-B14F-4D97-AF65-F5344CB8AC3E}">
        <p14:creationId xmlns:p14="http://schemas.microsoft.com/office/powerpoint/2010/main" val="9929829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Find your personality traits</a:t>
            </a:r>
          </a:p>
          <a:p>
            <a:pPr>
              <a:lnSpc>
                <a:spcPct val="100000"/>
              </a:lnSpc>
            </a:pPr>
            <a:r>
              <a:rPr lang="en-US" dirty="0"/>
              <a:t>There is a good test for that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16 Personalities - </a:t>
            </a:r>
            <a:r>
              <a:rPr lang="en-GB" b="0" i="0" u="none" strike="noStrike" dirty="0">
                <a:solidFill>
                  <a:srgbClr val="007791"/>
                </a:solidFill>
                <a:effectLst/>
                <a:latin typeface="sf pro text"/>
                <a:hlinkClick r:id="rId2"/>
              </a:rPr>
              <a:t>https://www.16personalities.com/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Great architect is that it requires somewhat incompatible personality traits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very strong intuition, insight, and vision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Introvert-Analytical personalities are quite strong in that area</a:t>
            </a:r>
          </a:p>
          <a:p>
            <a:pPr>
              <a:lnSpc>
                <a:spcPct val="100000"/>
              </a:lnSpc>
            </a:pPr>
            <a:r>
              <a:rPr lang="en-US" dirty="0"/>
              <a:t>But you're also going to need strong communication and leadership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requires an Extrovert-Feeling personality</a:t>
            </a:r>
          </a:p>
          <a:p>
            <a:pPr>
              <a:lnSpc>
                <a:spcPct val="100000"/>
              </a:lnSpc>
            </a:pPr>
            <a:r>
              <a:rPr lang="en-US" dirty="0"/>
              <a:t>Find your weaknesses in the 4 architect skills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Insight, Leadership, Vision, and Communication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Yourself</a:t>
            </a:r>
          </a:p>
        </p:txBody>
      </p:sp>
    </p:spTree>
    <p:extLst>
      <p:ext uri="{BB962C8B-B14F-4D97-AF65-F5344CB8AC3E}">
        <p14:creationId xmlns:p14="http://schemas.microsoft.com/office/powerpoint/2010/main" val="9270456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My test results in Assertive Commander (and lately Architect)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Steve Jobs, Gordon Ramsay, Jim Carrey, Dr. Strange, and others</a:t>
            </a:r>
          </a:p>
          <a:p>
            <a:pPr>
              <a:lnSpc>
                <a:spcPct val="100000"/>
              </a:lnSpc>
            </a:pPr>
            <a:r>
              <a:rPr lang="en-US" dirty="0"/>
              <a:t>I love good challenges and achievements</a:t>
            </a:r>
          </a:p>
          <a:p>
            <a:pPr>
              <a:lnSpc>
                <a:spcPct val="100000"/>
              </a:lnSpc>
            </a:pPr>
            <a:r>
              <a:rPr lang="en-US" dirty="0"/>
              <a:t>I have ruthless level of rationality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I overwhelm the more sensitive people</a:t>
            </a:r>
          </a:p>
          <a:p>
            <a:pPr>
              <a:lnSpc>
                <a:spcPct val="100000"/>
              </a:lnSpc>
            </a:pPr>
            <a:r>
              <a:rPr lang="en-US" dirty="0"/>
              <a:t>Strength – efficient, energetic, self-confident, strategic, inspiring</a:t>
            </a:r>
          </a:p>
          <a:p>
            <a:pPr>
              <a:lnSpc>
                <a:spcPct val="100000"/>
              </a:lnSpc>
            </a:pPr>
            <a:r>
              <a:rPr lang="en-US" dirty="0"/>
              <a:t>Weaknesses – stubborn, impatient, intolerant, arrogant, emotionless</a:t>
            </a:r>
          </a:p>
          <a:p>
            <a:pPr>
              <a:lnSpc>
                <a:spcPct val="100000"/>
              </a:lnSpc>
            </a:pPr>
            <a:r>
              <a:rPr lang="en-US" dirty="0"/>
              <a:t>Perfect career path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Executive positions or entrepreneurship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crave responsibility, growth, and opportunity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Remember the back story?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assessment</a:t>
            </a:r>
          </a:p>
        </p:txBody>
      </p:sp>
    </p:spTree>
    <p:extLst>
      <p:ext uri="{BB962C8B-B14F-4D97-AF65-F5344CB8AC3E}">
        <p14:creationId xmlns:p14="http://schemas.microsoft.com/office/powerpoint/2010/main" val="3257251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Bad communication habits: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Criticism – do not criticize without valid arguments and background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Contempt – do not underestimate people and their abilities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Defensiveness – do not attach yourself to your own solutions and designs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Stonewalling – being stubborn about everything you do not believe in</a:t>
            </a:r>
          </a:p>
          <a:p>
            <a:pPr>
              <a:lnSpc>
                <a:spcPct val="100000"/>
              </a:lnSpc>
            </a:pPr>
            <a:r>
              <a:rPr lang="en-US" dirty="0"/>
              <a:t>Remember that you want to inspire and motivate the people around you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only accomplish this with healthy, powerful, and uplifting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Think how you can improve yourself!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Yourself -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2438910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Leadership is tricky business. You need: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Socio-Political Power – how you present yourself unconsciously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Positional Power – what is current position in a group or organization (paid or unpaid)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Informal Power – what power the other people give you "by default"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Historical Power – growing up, childhood and teen years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Personal Power – make friends, cope with challenges, bounce back from setbacks</a:t>
            </a:r>
          </a:p>
          <a:p>
            <a:pPr>
              <a:lnSpc>
                <a:spcPct val="100000"/>
              </a:lnSpc>
            </a:pPr>
            <a:r>
              <a:rPr lang="en-US" dirty="0"/>
              <a:t>Think how you can improve yourself!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 Yourself - Leadership </a:t>
            </a:r>
          </a:p>
        </p:txBody>
      </p:sp>
    </p:spTree>
    <p:extLst>
      <p:ext uri="{BB962C8B-B14F-4D97-AF65-F5344CB8AC3E}">
        <p14:creationId xmlns:p14="http://schemas.microsoft.com/office/powerpoint/2010/main" val="279583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Ambassador</a:t>
            </a:r>
          </a:p>
          <a:p>
            <a:pPr>
              <a:lnSpc>
                <a:spcPct val="100000"/>
              </a:lnSpc>
            </a:pPr>
            <a:r>
              <a:rPr lang="en-US" dirty="0"/>
              <a:t>Anti-Corruption Layer</a:t>
            </a:r>
          </a:p>
          <a:p>
            <a:pPr>
              <a:lnSpc>
                <a:spcPct val="100000"/>
              </a:lnSpc>
            </a:pPr>
            <a:r>
              <a:rPr lang="en-US" dirty="0"/>
              <a:t>Backends for Frontends</a:t>
            </a:r>
          </a:p>
          <a:p>
            <a:pPr>
              <a:lnSpc>
                <a:spcPct val="100000"/>
              </a:lnSpc>
            </a:pPr>
            <a:r>
              <a:rPr lang="en-US" dirty="0"/>
              <a:t>External Configuration Store</a:t>
            </a:r>
          </a:p>
          <a:p>
            <a:pPr>
              <a:lnSpc>
                <a:spcPct val="100000"/>
              </a:lnSpc>
            </a:pPr>
            <a:r>
              <a:rPr lang="en-US" dirty="0"/>
              <a:t>Gateway Aggregation, Offloading, Routing</a:t>
            </a:r>
          </a:p>
          <a:p>
            <a:pPr>
              <a:lnSpc>
                <a:spcPct val="100000"/>
              </a:lnSpc>
            </a:pPr>
            <a:r>
              <a:rPr lang="en-US" dirty="0"/>
              <a:t>Leader Election</a:t>
            </a:r>
          </a:p>
          <a:p>
            <a:pPr>
              <a:lnSpc>
                <a:spcPct val="100000"/>
              </a:lnSpc>
            </a:pPr>
            <a:r>
              <a:rPr lang="en-US" dirty="0"/>
              <a:t>Pipes and Filters</a:t>
            </a:r>
          </a:p>
          <a:p>
            <a:pPr>
              <a:lnSpc>
                <a:spcPct val="100000"/>
              </a:lnSpc>
            </a:pPr>
            <a:r>
              <a:rPr lang="en-US" dirty="0"/>
              <a:t>Sidecar</a:t>
            </a:r>
          </a:p>
          <a:p>
            <a:pPr>
              <a:lnSpc>
                <a:spcPct val="100000"/>
              </a:lnSpc>
            </a:pPr>
            <a:r>
              <a:rPr lang="en-US" dirty="0"/>
              <a:t>Strangler Fig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Implementation </a:t>
            </a:r>
            <a:r>
              <a:rPr lang="en-GB" dirty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42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Helper service to send network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May help with legacy or difficult to modify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offloading common client connectivity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Monitoring, logging, routing, security, resiliency, etc.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Ambassador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743D91-8D61-4F2F-875A-7F9FF768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59" y="3733800"/>
            <a:ext cx="7201905" cy="2629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625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32544</TotalTime>
  <Words>4342</Words>
  <Application>Microsoft Office PowerPoint</Application>
  <PresentationFormat>Widescreen</PresentationFormat>
  <Paragraphs>645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Consolas</vt:lpstr>
      <vt:lpstr>sf pro text</vt:lpstr>
      <vt:lpstr>Tw Cen MT</vt:lpstr>
      <vt:lpstr>Wingdings</vt:lpstr>
      <vt:lpstr>Circuit</vt:lpstr>
      <vt:lpstr>in this part</vt:lpstr>
      <vt:lpstr>Data management Patterns</vt:lpstr>
      <vt:lpstr>Data management patterns</vt:lpstr>
      <vt:lpstr>Event Sourcing</vt:lpstr>
      <vt:lpstr>Event Sourcing</vt:lpstr>
      <vt:lpstr>Valet Key</vt:lpstr>
      <vt:lpstr>Implementation Patterns</vt:lpstr>
      <vt:lpstr>Implementation patterns</vt:lpstr>
      <vt:lpstr>Ambassador</vt:lpstr>
      <vt:lpstr>Pipes and filters</vt:lpstr>
      <vt:lpstr>Pipes and filters</vt:lpstr>
      <vt:lpstr>Pipes and filters</vt:lpstr>
      <vt:lpstr>Sidecar</vt:lpstr>
      <vt:lpstr>Strangler fig</vt:lpstr>
      <vt:lpstr>Messaging Patterns</vt:lpstr>
      <vt:lpstr>Messaging Patterns</vt:lpstr>
      <vt:lpstr>Claim Check</vt:lpstr>
      <vt:lpstr>Popular Antipatterns</vt:lpstr>
      <vt:lpstr>Popular Antipatterns</vt:lpstr>
      <vt:lpstr>Popular Antipatterns</vt:lpstr>
      <vt:lpstr>BEFORE WE CONTINUE…</vt:lpstr>
      <vt:lpstr>The architect and the team</vt:lpstr>
      <vt:lpstr>Principles Of Software Development</vt:lpstr>
      <vt:lpstr>main Roles In Software Development</vt:lpstr>
      <vt:lpstr>Required skills by everybody in the team</vt:lpstr>
      <vt:lpstr>Responsibilities Of The Functional Analyst</vt:lpstr>
      <vt:lpstr>Skills Of The Functional Analyst</vt:lpstr>
      <vt:lpstr>If you want to be Functional Analyst</vt:lpstr>
      <vt:lpstr>Responsibilities Of The Lead Developer</vt:lpstr>
      <vt:lpstr>Skills Of The Lead Developer</vt:lpstr>
      <vt:lpstr>If you want to be Lead Developer</vt:lpstr>
      <vt:lpstr>Responsibilities Of The Solution Architect</vt:lpstr>
      <vt:lpstr>Skills Of The Solution Architect</vt:lpstr>
      <vt:lpstr>If you want to be Solution Architect</vt:lpstr>
      <vt:lpstr>Types of architects in the IT world</vt:lpstr>
      <vt:lpstr>Ideal world vs real-life</vt:lpstr>
      <vt:lpstr>Organizational chart example 1</vt:lpstr>
      <vt:lpstr>Organizational chart example 2</vt:lpstr>
      <vt:lpstr>Organizational chart example 3</vt:lpstr>
      <vt:lpstr>The typical ways to become architect</vt:lpstr>
      <vt:lpstr>If you get the role</vt:lpstr>
      <vt:lpstr>Assess youR team</vt:lpstr>
      <vt:lpstr>My Team assessment</vt:lpstr>
      <vt:lpstr>What makes a great architect?</vt:lpstr>
      <vt:lpstr>Example Job descriptions </vt:lpstr>
      <vt:lpstr>Example Real-world responsibilities</vt:lpstr>
      <vt:lpstr>Example Requirements</vt:lpstr>
      <vt:lpstr>Responsibilities of a great architect</vt:lpstr>
      <vt:lpstr>Insight</vt:lpstr>
      <vt:lpstr>Leadership</vt:lpstr>
      <vt:lpstr>Communication</vt:lpstr>
      <vt:lpstr>Vision</vt:lpstr>
      <vt:lpstr>Personality traits to cultivate</vt:lpstr>
      <vt:lpstr>Personality traits to cultivate</vt:lpstr>
      <vt:lpstr>Common pitfall for new architects</vt:lpstr>
      <vt:lpstr>Common pitfall for new architects</vt:lpstr>
      <vt:lpstr>The lead developer loses trust</vt:lpstr>
      <vt:lpstr>Functional Requirements Are Invalid</vt:lpstr>
      <vt:lpstr>The Planning Is Too Optimistic</vt:lpstr>
      <vt:lpstr>The Architect Role Holds No Power</vt:lpstr>
      <vt:lpstr>Architects should understand the business</vt:lpstr>
      <vt:lpstr>System goals examples</vt:lpstr>
      <vt:lpstr>Architects should watch their language</vt:lpstr>
      <vt:lpstr>Architects should watch their language</vt:lpstr>
      <vt:lpstr>Architects should watch their language</vt:lpstr>
      <vt:lpstr>Soft skill required</vt:lpstr>
      <vt:lpstr>Soft skill required</vt:lpstr>
      <vt:lpstr>Soft skill required</vt:lpstr>
      <vt:lpstr>Soft skill required</vt:lpstr>
      <vt:lpstr>Soft skill required</vt:lpstr>
      <vt:lpstr>Assess Yourself</vt:lpstr>
      <vt:lpstr>My assessment</vt:lpstr>
      <vt:lpstr>Assess Yourself - Communication </vt:lpstr>
      <vt:lpstr>Assess Yourself - Leadership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3121</cp:revision>
  <dcterms:created xsi:type="dcterms:W3CDTF">2017-03-28T09:08:48Z</dcterms:created>
  <dcterms:modified xsi:type="dcterms:W3CDTF">2022-08-22T16:33:45Z</dcterms:modified>
</cp:coreProperties>
</file>