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4"/>
  </p:notesMasterIdLst>
  <p:sldIdLst>
    <p:sldId id="890" r:id="rId2"/>
    <p:sldId id="891" r:id="rId3"/>
    <p:sldId id="892" r:id="rId4"/>
    <p:sldId id="893" r:id="rId5"/>
    <p:sldId id="894" r:id="rId6"/>
    <p:sldId id="895" r:id="rId7"/>
    <p:sldId id="896" r:id="rId8"/>
    <p:sldId id="897" r:id="rId9"/>
    <p:sldId id="898" r:id="rId10"/>
    <p:sldId id="899" r:id="rId11"/>
    <p:sldId id="336" r:id="rId12"/>
    <p:sldId id="847" r:id="rId13"/>
    <p:sldId id="900" r:id="rId14"/>
    <p:sldId id="848" r:id="rId15"/>
    <p:sldId id="901" r:id="rId16"/>
    <p:sldId id="902" r:id="rId17"/>
    <p:sldId id="903" r:id="rId18"/>
    <p:sldId id="905" r:id="rId19"/>
    <p:sldId id="906" r:id="rId20"/>
    <p:sldId id="907" r:id="rId21"/>
    <p:sldId id="908" r:id="rId22"/>
    <p:sldId id="909" r:id="rId23"/>
    <p:sldId id="910" r:id="rId24"/>
    <p:sldId id="911" r:id="rId25"/>
    <p:sldId id="912" r:id="rId26"/>
    <p:sldId id="913" r:id="rId27"/>
    <p:sldId id="914" r:id="rId28"/>
    <p:sldId id="934" r:id="rId29"/>
    <p:sldId id="915" r:id="rId30"/>
    <p:sldId id="916" r:id="rId31"/>
    <p:sldId id="917" r:id="rId32"/>
    <p:sldId id="918" r:id="rId33"/>
    <p:sldId id="919" r:id="rId34"/>
    <p:sldId id="920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31" r:id="rId46"/>
    <p:sldId id="932" r:id="rId47"/>
    <p:sldId id="933" r:id="rId48"/>
    <p:sldId id="646" r:id="rId49"/>
    <p:sldId id="958" r:id="rId50"/>
    <p:sldId id="960" r:id="rId51"/>
    <p:sldId id="961" r:id="rId52"/>
    <p:sldId id="959" r:id="rId53"/>
    <p:sldId id="955" r:id="rId54"/>
    <p:sldId id="957" r:id="rId55"/>
    <p:sldId id="831" r:id="rId56"/>
    <p:sldId id="956" r:id="rId57"/>
    <p:sldId id="947" r:id="rId58"/>
    <p:sldId id="803" r:id="rId59"/>
    <p:sldId id="861" r:id="rId60"/>
    <p:sldId id="862" r:id="rId61"/>
    <p:sldId id="309" r:id="rId62"/>
    <p:sldId id="80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karle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uk/Service-Design-Patterns-Fundamental-Addison-Wesley/dp/032154420X" TargetMode="External"/><Relationship Id="rId2" Type="http://schemas.openxmlformats.org/officeDocument/2006/relationships/hyperlink" Target="https://www.amazon.co.uk/Righting-Software-Juval-L%C3%B6wy/dp/0136524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.uk/Enterprise-Integration-Patterns-Designing-Addison-Wesley/dp/0321200683" TargetMode="External"/><Relationship Id="rId5" Type="http://schemas.openxmlformats.org/officeDocument/2006/relationships/hyperlink" Target="https://www.amazon.co.uk/Enterprise-Application-Architecture-Addison-Wesley-Signature/dp/0321127420" TargetMode="External"/><Relationship Id="rId4" Type="http://schemas.openxmlformats.org/officeDocument/2006/relationships/hyperlink" Target="https://www.amazon.co.uk/Mythical-Man-Month-Software-Engineering-Anniversary/dp/0201835959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real-life-solutions-code-it-up-online-vol-16-registration-26522234617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Management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requirements reflecting the essence of the system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Executive summary describing best practices and modern patterns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Architecture should be geared towards business goals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Management’s sections appear first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Development team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Technology stack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Modules, services, communication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Other technical details</a:t>
            </a:r>
          </a:p>
          <a:p>
            <a:pPr>
              <a:lnSpc>
                <a:spcPct val="100000"/>
              </a:lnSpc>
            </a:pPr>
            <a:r>
              <a:rPr lang="en-GB" dirty="0"/>
              <a:t>QA team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Testing infrastructure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Servers, testing tools, coding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audience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51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can have "unlimited" number of pages</a:t>
            </a:r>
          </a:p>
          <a:p>
            <a:pPr>
              <a:lnSpc>
                <a:spcPct val="100000"/>
              </a:lnSpc>
            </a:pPr>
            <a:r>
              <a:rPr lang="en-US" dirty="0"/>
              <a:t>You should add for each module in huge detail: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Component's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Technology stack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 store, back-end, front-end,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 extremely detailed here and always include rationale!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only for the first module of a particular technology!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Module's architecture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inner architecture of the module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What exactly and the module should do and how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 layers, diagrams, design patterns, etc.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Describe the API and method names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Development instructions – keep it brief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Modules drill-down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974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80276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designing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4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are our main tasks as solution architects in a nutshell: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Understand the system’s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Understand the non-functional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Identify key scenarios and map baseline modules and layers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Select the technology stack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 the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Write the architecture document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 the Lead Developer and the team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Our main tasks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03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analyze a real-world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Our project works with lots of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Home cameras and thermostats,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Each of these devices has a separate application to control it</a:t>
            </a:r>
          </a:p>
          <a:p>
            <a:pPr>
              <a:lnSpc>
                <a:spcPct val="100000"/>
              </a:lnSpc>
            </a:pPr>
            <a:r>
              <a:rPr lang="en-US" dirty="0"/>
              <a:t>But we want to have a unified view of all our registered ones</a:t>
            </a:r>
          </a:p>
          <a:p>
            <a:pPr>
              <a:lnSpc>
                <a:spcPct val="100000"/>
              </a:lnSpc>
            </a:pPr>
            <a:r>
              <a:rPr lang="en-US" dirty="0"/>
              <a:t>We should collect status information and format the data </a:t>
            </a:r>
            <a:br>
              <a:rPr lang="en-US" dirty="0"/>
            </a:br>
            <a:r>
              <a:rPr lang="en-US" dirty="0"/>
              <a:t>to visually pleasing dashboard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the customer will know what is going on with all</a:t>
            </a:r>
            <a:br>
              <a:rPr lang="en-US" dirty="0"/>
            </a:br>
            <a:r>
              <a:rPr lang="en-US" dirty="0"/>
              <a:t>his/her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Real-world project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06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our first version the data is read-only and just visualized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Customers cannot update data directly from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Customers and their devices are pre-validated because of security protocols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Customers do not need to register in the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Functional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Functional Analyst did a good job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should understand the concept of the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Receive status updates from IoT devices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Store the updates for future usage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Allow the users to query the updates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Functional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808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Think for a minute – what are the non-functional requirements of this system?</a:t>
            </a:r>
          </a:p>
          <a:p>
            <a:pPr>
              <a:lnSpc>
                <a:spcPct val="100000"/>
              </a:lnSpc>
            </a:pPr>
            <a:r>
              <a:rPr lang="en-US" dirty="0"/>
              <a:t>What information can influence our architecture?</a:t>
            </a:r>
          </a:p>
          <a:p>
            <a:pPr>
              <a:lnSpc>
                <a:spcPct val="100000"/>
              </a:lnSpc>
            </a:pPr>
            <a:r>
              <a:rPr lang="en-US" dirty="0"/>
              <a:t>What kind of questions we need to ask our customer?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know: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Messages are from IoT devices – there should be a huge amount of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What we should ask: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- how many concurrent messages should the system expect at peak times?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Volume - what is the total number of expected message per month?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what is the average size of a message?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Non-Functional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43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a few days of thinking, the client answers: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Maximum 500 concurrent messages at peak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15 000 000 total number of message per month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300 bytes is the average message size</a:t>
            </a:r>
          </a:p>
          <a:p>
            <a:pPr>
              <a:lnSpc>
                <a:spcPct val="100000"/>
              </a:lnSpc>
            </a:pPr>
            <a:r>
              <a:rPr lang="en-US" dirty="0"/>
              <a:t>Let's do some data volume calculations: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15 000 000 x 300 bytes = 4 500 MB / month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4 500 MB x 12 months = 54 GB /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Almost every database can handle this volume of data easily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data extensive applications – the data can expire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we do not think about data archiving or deleting here</a:t>
            </a:r>
          </a:p>
          <a:p>
            <a:pPr>
              <a:lnSpc>
                <a:spcPct val="100000"/>
              </a:lnSpc>
            </a:pPr>
            <a:r>
              <a:rPr lang="en-US" dirty="0"/>
              <a:t>Data volume doesn't seem to be a problem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Client Answers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3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500 concurrent messages is a super busy system by any standard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easily add lots of servers and scale 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such solution costs money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 better solution to design the software so that it can handle such load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one more concept we need to think about</a:t>
            </a:r>
          </a:p>
          <a:p>
            <a:pPr>
              <a:lnSpc>
                <a:spcPct val="100000"/>
              </a:lnSpc>
            </a:pPr>
            <a:r>
              <a:rPr lang="en-US" dirty="0"/>
              <a:t>Do we care about losing messages?</a:t>
            </a:r>
          </a:p>
          <a:p>
            <a:pPr>
              <a:lnSpc>
                <a:spcPct val="100000"/>
              </a:lnSpc>
            </a:pPr>
            <a:r>
              <a:rPr lang="en-US" dirty="0"/>
              <a:t>If we think about it – no. If a message is lost, a new one will be</a:t>
            </a:r>
            <a:br>
              <a:rPr lang="en-US" dirty="0"/>
            </a:br>
            <a:r>
              <a:rPr lang="en-US" dirty="0"/>
              <a:t>send in a couple of seconds…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Our system is quite tolerant for message lost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 course, we are not talking about system-wide catastrophe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 lost message out of 1000 is completely acceptable (99.9%)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But what about load?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12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next requirement is about users</a:t>
            </a:r>
          </a:p>
          <a:p>
            <a:pPr>
              <a:lnSpc>
                <a:spcPct val="100000"/>
              </a:lnSpc>
            </a:pPr>
            <a:r>
              <a:rPr lang="en-US" dirty="0"/>
              <a:t>How many users will the system have?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Total of 2 000 000 users </a:t>
            </a:r>
          </a:p>
          <a:p>
            <a:pPr>
              <a:lnSpc>
                <a:spcPct val="100000"/>
              </a:lnSpc>
            </a:pPr>
            <a:r>
              <a:rPr lang="en-US" dirty="0"/>
              <a:t>How many concurrent users should we expect?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more than 40 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Users who are actively accessing the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Total load calculated – 540 concurrent requests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19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format of the document is subject to hot debates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standards but nothing is set in stone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use UML, but it is not necessary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you may skip it, if the audience is not familiar with it</a:t>
            </a:r>
          </a:p>
          <a:p>
            <a:pPr>
              <a:lnSpc>
                <a:spcPct val="100000"/>
              </a:lnSpc>
            </a:pPr>
            <a:r>
              <a:rPr lang="en-US" dirty="0"/>
              <a:t>Keep it as simple as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Use plain and simple English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the technical details for the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Get into the minds of your readers</a:t>
            </a:r>
          </a:p>
          <a:p>
            <a:pPr>
              <a:lnSpc>
                <a:spcPct val="100000"/>
              </a:lnSpc>
            </a:pPr>
            <a:r>
              <a:rPr lang="en-US" dirty="0"/>
              <a:t>Visualize using software you are comfortable with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Format of the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36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 course, the client expects 100% uptime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that is not possible in even the most advanced data centers 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a lot of factors and we do not have control over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Hardware, virtualization, network, database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such cases – make sure you communicate with the proper people</a:t>
            </a:r>
          </a:p>
          <a:p>
            <a:pPr>
              <a:lnSpc>
                <a:spcPct val="100000"/>
              </a:lnSpc>
            </a:pPr>
            <a:r>
              <a:rPr lang="en-US" dirty="0"/>
              <a:t>When talking with the client, you can define three levels of software 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Silver, Gold, Platinum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decide the differences but the best one 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Fully stateless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Easily scaled out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Logging &amp; monitoring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live data here, so we choose the Platinum level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Service level agreement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95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 status updates from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the updates for future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the users to query the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volume: 54 GB annually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Load: 540 concurrent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 loss: 0.1%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Total users: 2 000 000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SLA: Platinum level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conclusion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5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Modules are based on the requirements</a:t>
            </a:r>
          </a:p>
          <a:p>
            <a:pPr>
              <a:lnSpc>
                <a:spcPct val="100000"/>
              </a:lnSpc>
            </a:pPr>
            <a:r>
              <a:rPr lang="en-US" dirty="0"/>
              <a:t>We have two separate tasks working with separate entities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Receiving and storing status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Querying these status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distinguish two different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Receiver – to receive the messages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will work on heavy load, so we need to make sure it will not have a thread starvation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 Provider – to provide information to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 question here…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we directly store the messages in a raw format?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do we validate them first?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69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ask the client, and the answer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4 types of devices and formats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of them are JSON-based and one of them is a plain string (needs parsing)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Validation is required</a:t>
            </a:r>
          </a:p>
          <a:p>
            <a:pPr>
              <a:lnSpc>
                <a:spcPct val="100000"/>
              </a:lnSpc>
            </a:pPr>
            <a:r>
              <a:rPr lang="en-US" dirty="0"/>
              <a:t>We now know the receiver has the following tasks: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 the message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 the message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Parse the message and convert it to a unified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the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receiver is under heavy load, its request </a:t>
            </a:r>
            <a:br>
              <a:rPr lang="en-US" dirty="0"/>
            </a:br>
            <a:r>
              <a:rPr lang="en-US" dirty="0"/>
              <a:t>processing should be as fast as possible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579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parsing task is super important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will make our data independent from its source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will have easier queries for the dashboard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unified format is a good solution when data is from multiple 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So, we decide to leave the receiver do just that – receive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other tasks – we need additional modules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add a Validation module to our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who should do the parsing? It is a good question…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Since validation and parsing always go hand in hand, we can do them in a single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justification to split the tasks in different modules for this scenario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they will require maintenance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summarize, we defined the following modules: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Receiver – receives messages and dispatches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Handler – validates, parses and stores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 Provider – gives us the option to query the messages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now add one more system-wide module: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– the central logging service for all the other ones</a:t>
            </a:r>
          </a:p>
          <a:p>
            <a:pPr>
              <a:lnSpc>
                <a:spcPct val="100000"/>
              </a:lnSpc>
            </a:pPr>
            <a:r>
              <a:rPr lang="en-US" dirty="0"/>
              <a:t>Finally, we need a Data Store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shared between the Handler and the Info Provider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Mapping baseline Modules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1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service modules look like this: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kind of messaging is the right one between each one of them?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D2125F-9E94-46D3-AA04-51486B38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76" y="2397992"/>
            <a:ext cx="5160071" cy="3046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20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begin with the Receiver: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receives messages from the IoT devices but how?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ask the client for device specification, and we see that the IoT </a:t>
            </a:r>
            <a:br>
              <a:rPr lang="en-US" dirty="0"/>
            </a:br>
            <a:r>
              <a:rPr lang="en-US" dirty="0"/>
              <a:t>devices use HTTP POST requests – REST API then</a:t>
            </a:r>
          </a:p>
          <a:p>
            <a:pPr>
              <a:lnSpc>
                <a:spcPct val="100000"/>
              </a:lnSpc>
            </a:pPr>
            <a:r>
              <a:rPr lang="en-US" dirty="0"/>
              <a:t>But here is the tricky part. How to send the data to the Handler?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be done as quickly as possible to relieve the load of the receiver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obvious mechanism here is a message queue	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Provides us order of execution and reliability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use REST, we will block the working thread – it will be waiting for a response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Additionally, we will have to handle errors and glitches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Hurting the performance by a lot!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fire and forget approach is perfect!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40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queue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Self developed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Never developer your own message queue except in single-process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RabbitMQ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General purpose message broker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Easy to setup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Easy to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Kafka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Stream processing platform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Perfect for data-intensive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Very complex installation and setup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1026" name="Picture 2" descr="Dabbling around Rabbit MQ persistence, durability &amp; message routing | by  Kousik Nath | Medium">
            <a:extLst>
              <a:ext uri="{FF2B5EF4-FFF2-40B4-BE49-F238E27FC236}">
                <a16:creationId xmlns:a16="http://schemas.microsoft.com/office/drawing/2014/main" id="{7C5476CE-A6FC-49A7-A4FC-B8CE73DD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54" y="3035704"/>
            <a:ext cx="2537957" cy="945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fka Training in Brighton | Apache Kafka Training | FinTech Alliance">
            <a:extLst>
              <a:ext uri="{FF2B5EF4-FFF2-40B4-BE49-F238E27FC236}">
                <a16:creationId xmlns:a16="http://schemas.microsoft.com/office/drawing/2014/main" id="{432BC56B-6222-4F2F-A384-B882866A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453" y="4441650"/>
            <a:ext cx="2537958" cy="1268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35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about Info Provider?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That one is easy – the answer is lies within the end-user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are they using the system?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Via a web browser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web browsers use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Info Provider will implement a REST API for the end-users </a:t>
            </a:r>
          </a:p>
          <a:p>
            <a:pPr>
              <a:lnSpc>
                <a:spcPct val="100000"/>
              </a:lnSpc>
            </a:pPr>
            <a:r>
              <a:rPr lang="en-US" dirty="0"/>
              <a:t>Last, but not least – the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large amounts of records – REST API will hurt the performance a lot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could use file polling, but this solution is not cloud compliant and it is hard to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use a database or a queue. Which one is better?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this situation – a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because the database will be used as a queue in this scenario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947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role of system from a business perspective</a:t>
            </a:r>
          </a:p>
          <a:p>
            <a:pPr>
              <a:lnSpc>
                <a:spcPct val="100000"/>
              </a:lnSpc>
            </a:pPr>
            <a:r>
              <a:rPr lang="en-GB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These dictate the whole architecture</a:t>
            </a:r>
          </a:p>
          <a:p>
            <a:pPr>
              <a:lnSpc>
                <a:spcPct val="100000"/>
              </a:lnSpc>
            </a:pPr>
            <a:r>
              <a:rPr lang="en-GB" dirty="0"/>
              <a:t>Executive Summary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High-level overview of the solution – for non-technical readers</a:t>
            </a:r>
          </a:p>
          <a:p>
            <a:pPr>
              <a:lnSpc>
                <a:spcPct val="100000"/>
              </a:lnSpc>
            </a:pPr>
            <a:r>
              <a:rPr lang="en-GB" dirty="0"/>
              <a:t>Architecture Overview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technical big picture of the solution</a:t>
            </a:r>
          </a:p>
          <a:p>
            <a:pPr>
              <a:lnSpc>
                <a:spcPct val="100000"/>
              </a:lnSpc>
            </a:pPr>
            <a:r>
              <a:rPr lang="en-GB" dirty="0"/>
              <a:t>Module Drill-Down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core of the document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Detailed and practical instructions for implementing the architecture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Main structure of the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84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Choosing messaging methods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8C3F8-5252-4BC9-8A59-6AD763F4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76" y="2097088"/>
            <a:ext cx="6416247" cy="3661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94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architecture is now ready!</a:t>
            </a:r>
          </a:p>
          <a:p>
            <a:pPr>
              <a:lnSpc>
                <a:spcPct val="100000"/>
              </a:lnSpc>
            </a:pPr>
            <a:r>
              <a:rPr lang="en-US" dirty="0"/>
              <a:t>Just make sure the client's IT support understands the queue mechanisms!</a:t>
            </a:r>
          </a:p>
          <a:p>
            <a:pPr>
              <a:lnSpc>
                <a:spcPct val="100000"/>
              </a:lnSpc>
            </a:pPr>
            <a:r>
              <a:rPr lang="en-US" dirty="0"/>
              <a:t>Our next task is to design the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super important, and it should be treated as a first-class citizen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Besides that – the other services need it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the steps: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application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technology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334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Logging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log records from the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 the log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Save in log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Logging service is not based on HTTP, so we do not need a web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 mobile or desktop application… But is it a console one?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Console is a good fit for long-running applications with limited UI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a service? Well, service is also a good fit</a:t>
            </a:r>
          </a:p>
          <a:p>
            <a:pPr>
              <a:lnSpc>
                <a:spcPct val="100000"/>
              </a:lnSpc>
            </a:pPr>
            <a:r>
              <a:rPr lang="en-US" dirty="0"/>
              <a:t>The choice is between a console or a service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It depends on personal taste, so both are fine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08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Module's code and the data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queue's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technologies provide a solution to these stacks, so we consider</a:t>
            </a:r>
            <a:br>
              <a:rPr lang="en-US" dirty="0"/>
            </a:br>
            <a:r>
              <a:rPr lang="en-US" dirty="0"/>
              <a:t>our developers' skills - .NET Core and SQL Server,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combination will work here – Java and MySQL, Python and PostgreSQL,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operations with lots of writes and less updates, we may consider a </a:t>
            </a:r>
            <a:br>
              <a:rPr lang="en-US" dirty="0"/>
            </a:br>
            <a:r>
              <a:rPr lang="en-US" dirty="0"/>
              <a:t>wide column or document database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0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fits, but we do not have UI here, so let's change it a bit: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18511-4689-4BC4-BF0D-782D6685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76" y="1712549"/>
            <a:ext cx="2463235" cy="2702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108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specify the responsibilities: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Polling – polls the queue every few seconds for new log records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 – all new log records are sent here for validation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 – if everything is ok with the log records, this layer saves them to the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Other developer instructions: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dependency injection – </a:t>
            </a:r>
            <a:r>
              <a:rPr lang="en-US" dirty="0" err="1"/>
              <a:t>Microsoft.Extensions.DependencyInjection</a:t>
            </a:r>
            <a:r>
              <a:rPr lang="en-US" dirty="0"/>
              <a:t> for our .NET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ORM for data access – Entity Framework Core for our .NET case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logging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106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Receiver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Receives messages from the IoT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Sends messages to the queue for the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kind of application is this service? It is an easy one – web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technology stack?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we chose .NET Core for the Logging service, we need a very good reason</a:t>
            </a:r>
            <a:br>
              <a:rPr lang="en-US" dirty="0"/>
            </a:br>
            <a:r>
              <a:rPr lang="en-US" dirty="0"/>
              <a:t>to use another stack as it can create a lot of headaches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question here is - does .NET Core support REST API?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Yes, it was built for that!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As a bonus point – we receive superb performance!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reason to change the technology!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507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It fits, but we do not have a data store, so let's change it a bit: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Queue handler</a:t>
            </a:r>
          </a:p>
          <a:p>
            <a:pPr>
              <a:lnSpc>
                <a:spcPct val="100000"/>
              </a:lnSpc>
            </a:pPr>
            <a:r>
              <a:rPr lang="en-US" dirty="0"/>
              <a:t>With these two examples you can see why the layered architecture </a:t>
            </a:r>
            <a:br>
              <a:rPr lang="en-US" dirty="0"/>
            </a:br>
            <a:r>
              <a:rPr lang="en-US" dirty="0"/>
              <a:t>is so flexible!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work with interface contracts and you are great!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3B0D4-630E-4C9C-8396-2E44DDF4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057" y="1712550"/>
            <a:ext cx="2395354" cy="1981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53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one more thing here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a cross-cutting concern – logging!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should receive logs from every single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Remember exception handling for the various separations?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411EB-989F-4711-B77B-7302944F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31" y="3759272"/>
            <a:ext cx="3417937" cy="2207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48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look back at our non-functional requirements for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Two of the non-functional requirements are relevant here</a:t>
            </a:r>
          </a:p>
          <a:p>
            <a:pPr>
              <a:lnSpc>
                <a:spcPct val="100000"/>
              </a:lnSpc>
            </a:pPr>
            <a:r>
              <a:rPr lang="en-US" dirty="0"/>
              <a:t>Load is 500 concurrent messages. Are we compliant?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Yes! Our service is stateless, simple, and easily scaled out in front of a load balancer</a:t>
            </a:r>
          </a:p>
          <a:p>
            <a:pPr>
              <a:lnSpc>
                <a:spcPct val="100000"/>
              </a:lnSpc>
            </a:pPr>
            <a:r>
              <a:rPr lang="en-US" dirty="0"/>
              <a:t>Message lost is 0.1%. Are we compliant?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Yes! Our service is super simple and uses a reliable REST API protocol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side note – for a better uptime, we should consider a cloud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service is done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add additional developer instructions about</a:t>
            </a:r>
            <a:br>
              <a:rPr lang="en-US" dirty="0"/>
            </a:br>
            <a:r>
              <a:rPr lang="en-US" dirty="0"/>
              <a:t>library usage, for example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receiver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07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Describes the system from a business point of 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System's role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solution for the HR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Reasons for replacing an old system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too much maintenance and old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Expected business impact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increasing HR productivity by at least 20%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Validates the architect's point of view of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Maximum 1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there is an error, you can easily correct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next sections build upon this one</a:t>
            </a:r>
          </a:p>
          <a:p>
            <a:pPr>
              <a:lnSpc>
                <a:spcPct val="100000"/>
              </a:lnSpc>
            </a:pPr>
            <a:r>
              <a:rPr lang="en-US" dirty="0"/>
              <a:t>Boosts your confidence in front of the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Therefore, you do not use any technical words here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Background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071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Handler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Polls messages from a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Parses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Stores messages in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application type?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HTTP and UI are required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choice is a service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no special requirements so we can use the same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.NET Core and SQL Server in our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Handler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177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As with the Logging service, we do not need a </a:t>
            </a:r>
            <a:br>
              <a:rPr lang="en-US" dirty="0"/>
            </a:br>
            <a:r>
              <a:rPr lang="en-US" dirty="0"/>
              <a:t>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our first layer will be named Polling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it polls data from the queue</a:t>
            </a:r>
          </a:p>
          <a:p>
            <a:pPr>
              <a:lnSpc>
                <a:spcPct val="100000"/>
              </a:lnSpc>
            </a:pPr>
            <a:r>
              <a:rPr lang="en-US" dirty="0"/>
              <a:t>For the Business Logic layer, we can add a plugin</a:t>
            </a:r>
            <a:br>
              <a:rPr lang="en-US" dirty="0"/>
            </a:br>
            <a:r>
              <a:rPr lang="en-US" dirty="0"/>
              <a:t>mechanism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easily add validation and parsing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new devices with new formats are added in the future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we need a cross-cutting concern - logging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Handler service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3517A-4462-4B09-8265-98770FE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1" y="1712549"/>
            <a:ext cx="2642320" cy="2353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709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tasks of the Info Provider service?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end-users to query the data store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service is responsible only for data retrieval (it does not display the data)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type is easy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web application with REST API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no special requirements so we can use the same technologies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.NET Core in our example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541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 us design the service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Does the classical 3-tier architecture fit?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UI/Service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access</a:t>
            </a:r>
          </a:p>
          <a:p>
            <a:pPr>
              <a:lnSpc>
                <a:spcPct val="100000"/>
              </a:lnSpc>
            </a:pPr>
            <a:r>
              <a:rPr lang="en-US" dirty="0"/>
              <a:t>Yes, it fits perfectly, just add logging!</a:t>
            </a:r>
          </a:p>
          <a:p>
            <a:pPr>
              <a:lnSpc>
                <a:spcPct val="100000"/>
              </a:lnSpc>
            </a:pPr>
            <a:r>
              <a:rPr lang="en-US" dirty="0"/>
              <a:t>But that is not all, we need to design the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did not do it in the Receiver service, because the method</a:t>
            </a:r>
            <a:br>
              <a:rPr lang="en-US" dirty="0"/>
            </a:br>
            <a:r>
              <a:rPr lang="en-US" dirty="0"/>
              <a:t>was dictated by the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6386A-53B3-4E6B-B928-0F07D796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30" y="1712550"/>
            <a:ext cx="2875181" cy="2557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454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After discussing with the client, the end-users need the following: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Current status of their entire house and for specific devices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Past events for their entire house and for specific devices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Required functionality: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all the updates for a specific house’s devices for a given time 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updates for a specific device for a given time range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current status of all the devices in a specific house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the current status of a specific device</a:t>
            </a:r>
          </a:p>
          <a:p>
            <a:pPr>
              <a:lnSpc>
                <a:spcPct val="100000"/>
              </a:lnSpc>
            </a:pPr>
            <a:r>
              <a:rPr lang="en-US" dirty="0"/>
              <a:t>The three main factors for our API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911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sample functionality will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all the </a:t>
            </a:r>
            <a:r>
              <a:rPr lang="en-US" b="1" dirty="0"/>
              <a:t>updates</a:t>
            </a:r>
            <a:r>
              <a:rPr lang="en-US" dirty="0"/>
              <a:t> for a specific </a:t>
            </a:r>
            <a:r>
              <a:rPr lang="en-US" b="1" dirty="0"/>
              <a:t>house</a:t>
            </a:r>
            <a:r>
              <a:rPr lang="en-US" dirty="0"/>
              <a:t>’s devices for a given </a:t>
            </a:r>
            <a:r>
              <a:rPr lang="en-US" b="1" dirty="0"/>
              <a:t>time range</a:t>
            </a:r>
          </a:p>
          <a:p>
            <a:pPr lvl="1">
              <a:lnSpc>
                <a:spcPct val="100000"/>
              </a:lnSpc>
            </a:pPr>
            <a:endParaRPr lang="en-US" b="1" dirty="0"/>
          </a:p>
          <a:p>
            <a:pPr lvl="1">
              <a:lnSpc>
                <a:spcPct val="100000"/>
              </a:lnSpc>
            </a:pP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The time range is not part of the path because it is not an entity</a:t>
            </a:r>
          </a:p>
          <a:p>
            <a:pPr>
              <a:lnSpc>
                <a:spcPct val="100000"/>
              </a:lnSpc>
            </a:pPr>
            <a:r>
              <a:rPr lang="en-US" dirty="0"/>
              <a:t>The status codes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200 OK, if the data is successfully returned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404 Not Found, if the </a:t>
            </a:r>
            <a:r>
              <a:rPr lang="en-US" i="1" dirty="0"/>
              <a:t>"</a:t>
            </a:r>
            <a:r>
              <a:rPr lang="en-US" i="1" dirty="0" err="1"/>
              <a:t>houseId</a:t>
            </a:r>
            <a:r>
              <a:rPr lang="en-US" i="1" dirty="0"/>
              <a:t>" </a:t>
            </a:r>
            <a:r>
              <a:rPr lang="en-US" dirty="0"/>
              <a:t>could not be found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response content should contain all the necessary </a:t>
            </a:r>
            <a:br>
              <a:rPr lang="en-US" dirty="0"/>
            </a:br>
            <a:r>
              <a:rPr lang="en-US" dirty="0"/>
              <a:t>information for the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0EB7F7-5F53-4AA2-93AD-4FD6B3520D70}"/>
              </a:ext>
            </a:extLst>
          </p:cNvPr>
          <p:cNvSpPr>
            <a:spLocks noGrp="1"/>
          </p:cNvSpPr>
          <p:nvPr/>
        </p:nvSpPr>
        <p:spPr>
          <a:xfrm>
            <a:off x="1141413" y="2685184"/>
            <a:ext cx="92353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GET /</a:t>
            </a:r>
            <a:r>
              <a:rPr lang="en-US" sz="1800" b="0" i="1" dirty="0" err="1"/>
              <a:t>api</a:t>
            </a:r>
            <a:r>
              <a:rPr lang="en-US" sz="1800" b="0" i="1" dirty="0"/>
              <a:t>/</a:t>
            </a:r>
            <a:r>
              <a:rPr lang="en-US" sz="1800" i="1" dirty="0"/>
              <a:t>house</a:t>
            </a:r>
            <a:r>
              <a:rPr lang="en-US" sz="1800" b="0" i="1" dirty="0"/>
              <a:t>/</a:t>
            </a:r>
            <a:r>
              <a:rPr lang="en-US" sz="1800" b="0" i="1" dirty="0" err="1"/>
              <a:t>houseId</a:t>
            </a:r>
            <a:r>
              <a:rPr lang="en-US" sz="1800" b="0" i="1" dirty="0"/>
              <a:t>/</a:t>
            </a:r>
            <a:r>
              <a:rPr lang="en-US" sz="1800" i="1" dirty="0"/>
              <a:t>devices</a:t>
            </a:r>
            <a:r>
              <a:rPr lang="en-US" sz="1800" b="0" i="1" dirty="0"/>
              <a:t>/</a:t>
            </a:r>
            <a:r>
              <a:rPr lang="en-US" sz="1800" i="1" dirty="0" err="1"/>
              <a:t>updates</a:t>
            </a:r>
            <a:r>
              <a:rPr lang="en-US" sz="1800" b="0" i="1" dirty="0" err="1"/>
              <a:t>?from</a:t>
            </a:r>
            <a:r>
              <a:rPr lang="en-US" sz="1800" b="0" i="1" dirty="0"/>
              <a:t>=</a:t>
            </a:r>
            <a:r>
              <a:rPr lang="en-US" sz="1800" b="0" i="1" dirty="0" err="1"/>
              <a:t>from&amp;to</a:t>
            </a:r>
            <a:r>
              <a:rPr lang="en-US" sz="1800" b="0" i="1" dirty="0"/>
              <a:t>=to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3881364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Designing the Info provider service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D1C5D-D60F-44FC-A084-88E22EF6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28" y="2097088"/>
            <a:ext cx="9666568" cy="404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47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write an architecture 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Overall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Module drill down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 summary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one provided in the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everything we discussed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it as a template, if you like</a:t>
            </a:r>
          </a:p>
          <a:p>
            <a:pPr>
              <a:lnSpc>
                <a:spcPct val="100000"/>
              </a:lnSpc>
            </a:pPr>
            <a:r>
              <a:rPr lang="en-US" dirty="0"/>
              <a:t>We are done with this project! Great job!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Writing the architecture document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794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System Design examples</a:t>
            </a:r>
          </a:p>
        </p:txBody>
      </p:sp>
    </p:spTree>
    <p:extLst>
      <p:ext uri="{BB962C8B-B14F-4D97-AF65-F5344CB8AC3E}">
        <p14:creationId xmlns:p14="http://schemas.microsoft.com/office/powerpoint/2010/main" val="1745724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Send notifications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Plugable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Extendable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Rate limiting for UX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Prioritization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clients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Notifications Service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4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should again be maximum 1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it brief</a:t>
            </a:r>
          </a:p>
          <a:p>
            <a:pPr>
              <a:lnSpc>
                <a:spcPct val="100000"/>
              </a:lnSpc>
            </a:pPr>
            <a:r>
              <a:rPr lang="en-US" dirty="0"/>
              <a:t>Use bulleted lists for describing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– what should the system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Non-functional – what should the system deal with</a:t>
            </a:r>
          </a:p>
          <a:p>
            <a:pPr>
              <a:lnSpc>
                <a:spcPct val="100000"/>
              </a:lnSpc>
            </a:pPr>
            <a:r>
              <a:rPr lang="en-GB" dirty="0"/>
              <a:t>Validates your understanding of the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Whatever you design, it will solve the actual problem of the customer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architecture is designed against well-defined requirements</a:t>
            </a:r>
          </a:p>
          <a:p>
            <a:pPr>
              <a:lnSpc>
                <a:spcPct val="100000"/>
              </a:lnSpc>
            </a:pPr>
            <a:r>
              <a:rPr lang="en-GB" dirty="0"/>
              <a:t>It is a high-level overview of the requirements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Do not take the job of a functional analyst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839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One-on-one chats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Group chats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Image, video, file sharing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"Seen" indication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Last online time of 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Super low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clients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Chat application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026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Hotel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search and booking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Analytics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consistency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Hotel Booking application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701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Amazon</a:t>
            </a:r>
          </a:p>
          <a:p>
            <a:pPr>
              <a:lnSpc>
                <a:spcPct val="100000"/>
              </a:lnSpc>
            </a:pPr>
            <a:r>
              <a:rPr lang="en-US" dirty="0"/>
              <a:t>Google Maps</a:t>
            </a:r>
          </a:p>
          <a:p>
            <a:pPr>
              <a:lnSpc>
                <a:spcPct val="100000"/>
              </a:lnSpc>
            </a:pPr>
            <a:r>
              <a:rPr lang="en-US" dirty="0"/>
              <a:t>Zoom/Skype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Facebook</a:t>
            </a:r>
          </a:p>
          <a:p>
            <a:pPr>
              <a:lnSpc>
                <a:spcPct val="100000"/>
              </a:lnSpc>
            </a:pPr>
            <a:r>
              <a:rPr lang="en-US" dirty="0"/>
              <a:t>Netflix</a:t>
            </a:r>
          </a:p>
          <a:p>
            <a:pPr>
              <a:lnSpc>
                <a:spcPct val="100000"/>
              </a:lnSpc>
            </a:pPr>
            <a:r>
              <a:rPr lang="en-US" dirty="0"/>
              <a:t>Twitter</a:t>
            </a:r>
          </a:p>
          <a:p>
            <a:pPr>
              <a:lnSpc>
                <a:spcPct val="100000"/>
              </a:lnSpc>
            </a:pPr>
            <a:r>
              <a:rPr lang="en-US" dirty="0"/>
              <a:t>Uber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Examples explained at: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https://www.codekarle.com/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Examples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705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201902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Covered A lot!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973608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covered a lot!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topic is endless!</a:t>
            </a:r>
          </a:p>
          <a:p>
            <a:pPr>
              <a:lnSpc>
                <a:spcPct val="100000"/>
              </a:lnSpc>
            </a:pPr>
            <a:r>
              <a:rPr lang="en-US" dirty="0"/>
              <a:t>Google how to become a good software architect! </a:t>
            </a:r>
          </a:p>
          <a:p>
            <a:pPr>
              <a:lnSpc>
                <a:spcPct val="100000"/>
              </a:lnSpc>
            </a:pPr>
            <a:r>
              <a:rPr lang="en-US" dirty="0"/>
              <a:t>Improve yourself daily!</a:t>
            </a:r>
          </a:p>
          <a:p>
            <a:pPr>
              <a:lnSpc>
                <a:spcPct val="100000"/>
              </a:lnSpc>
            </a:pPr>
            <a:r>
              <a:rPr lang="en-US" dirty="0"/>
              <a:t>Work on your soft skills!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Excellent communication is as valuable as computer knowledge!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this field changes very quickly!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design patterns come and go!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Frameworks are changing all the time!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libraries are released every day!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whole IT landscape is constantly evolving!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Learn by yourself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259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Righting Software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2"/>
              </a:rPr>
              <a:t>https://www.amazon.co.uk/Righting-Software-Juval-L%C3%B6wy/dp/0136524036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Design Patterns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3"/>
              </a:rPr>
              <a:t>https://www.amazon.co.uk/Service-Design-Patterns-Fundamental-Addison-Wesley/dp/032154420X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The Mythical Man-Month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4"/>
              </a:rPr>
              <a:t>https://www.amazon.co.uk/Mythical-Man-Month-Software-Engineering-Anniversary/dp/0201835959</a:t>
            </a:r>
            <a:r>
              <a:rPr lang="en-US" sz="1800" dirty="0"/>
              <a:t> 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dirty="0"/>
              <a:t>Patterns of Enterprise Application Architecture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5"/>
              </a:rPr>
              <a:t>https://www.amazon.co.uk/Enterprise-Application-Architecture-</a:t>
            </a:r>
            <a:br>
              <a:rPr lang="en-US" sz="1800" dirty="0">
                <a:hlinkClick r:id="rId5"/>
              </a:rPr>
            </a:br>
            <a:r>
              <a:rPr lang="en-US" sz="1800" dirty="0">
                <a:hlinkClick r:id="rId5"/>
              </a:rPr>
              <a:t>Addison-Wesley-Signature/dp/0321127420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Integration Patterns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hlinkClick r:id="rId6"/>
              </a:rPr>
              <a:t>https://www.amazon.co.uk/Enterprise-Integration-Patterns-Designing-</a:t>
            </a:r>
            <a:br>
              <a:rPr lang="en-US" sz="1800" dirty="0">
                <a:hlinkClick r:id="rId6"/>
              </a:rPr>
            </a:br>
            <a:r>
              <a:rPr lang="en-US" sz="1800" dirty="0">
                <a:hlinkClick r:id="rId6"/>
              </a:rPr>
              <a:t>Addison-Wesley/</a:t>
            </a:r>
            <a:r>
              <a:rPr lang="en-US" sz="1800" dirty="0" err="1">
                <a:hlinkClick r:id="rId6"/>
              </a:rPr>
              <a:t>dp</a:t>
            </a:r>
            <a:r>
              <a:rPr lang="en-US" sz="1800" dirty="0">
                <a:hlinkClick r:id="rId6"/>
              </a:rPr>
              <a:t>/0321200683</a:t>
            </a:r>
            <a:r>
              <a:rPr lang="en-US" sz="18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Must read books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564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5945026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Real Life Solution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System Design Examples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  <a:endParaRPr lang="bg-BG" dirty="0"/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https://www.eventbrite.com/e/software-architecture-real-life-solutions-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code-it-up-online-vol-16-registration-265222346177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Redis, 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Requirements section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4A808-0488-4D1F-8688-1E767443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08" y="2097088"/>
            <a:ext cx="7313383" cy="2377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A73AA-E807-47E9-AD6A-7963D9AA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20" y="4760913"/>
            <a:ext cx="7313383" cy="1655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5077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C743E7-3235-46A6-9C5C-C7C2F3B51E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0" y="3234751"/>
            <a:ext cx="2438400" cy="1561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should be around 3 pages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section is again for the management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will not read your whole document because usually they do not have the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you need to impress them and present yourself as good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make them believe that their system is in good hands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provide a high-level nontechnical view of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Get into your readers' mind!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person who does not have a lot of time available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should be satisfied as quickly as possible with the presented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charts and diagrams (+ well-known technical terms)</a:t>
            </a:r>
          </a:p>
          <a:p>
            <a:pPr>
              <a:lnSpc>
                <a:spcPct val="100000"/>
              </a:lnSpc>
            </a:pPr>
            <a:r>
              <a:rPr lang="en-US" dirty="0"/>
              <a:t>Write this section after you write the rest of the document!</a:t>
            </a:r>
            <a:endParaRPr lang="en-GB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Executive summary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19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section can reach up to 10 pages</a:t>
            </a:r>
          </a:p>
          <a:p>
            <a:pPr>
              <a:lnSpc>
                <a:spcPct val="100000"/>
              </a:lnSpc>
            </a:pPr>
            <a:r>
              <a:rPr lang="en-US" dirty="0"/>
              <a:t>Presents the architecture from a technical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This section should not deep dive into independent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just layers the foundation for these modules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Include these three subsections: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General description - type of the application and major non-functional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High-level diagram – show the separate modules and their connections logically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mix physical hardware 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Diagram walkthrough – describe various parts of the architecture and their roles verbally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simple words and include the most relevant details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Include technology stack here only if you use the same stack in each module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Architecture overview section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113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Architecture overview diagram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3DD04-714F-496F-9A48-6418B562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52" y="2097088"/>
            <a:ext cx="8803519" cy="3004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623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33264</TotalTime>
  <Words>4193</Words>
  <Application>Microsoft Office PowerPoint</Application>
  <PresentationFormat>Widescreen</PresentationFormat>
  <Paragraphs>643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Tw Cen MT</vt:lpstr>
      <vt:lpstr>Wingdings</vt:lpstr>
      <vt:lpstr>Circuit</vt:lpstr>
      <vt:lpstr>audience</vt:lpstr>
      <vt:lpstr>Format of the document</vt:lpstr>
      <vt:lpstr>Main structure of the document</vt:lpstr>
      <vt:lpstr>Background section</vt:lpstr>
      <vt:lpstr>Requirements section</vt:lpstr>
      <vt:lpstr>Requirements section example</vt:lpstr>
      <vt:lpstr>Executive summary section</vt:lpstr>
      <vt:lpstr>Architecture overview section</vt:lpstr>
      <vt:lpstr>Architecture overview diagram example</vt:lpstr>
      <vt:lpstr>Modules drill-down section</vt:lpstr>
      <vt:lpstr>BEFORE WE CONTINUE…</vt:lpstr>
      <vt:lpstr>designing a solution</vt:lpstr>
      <vt:lpstr>Our main tasks</vt:lpstr>
      <vt:lpstr>Real-world project</vt:lpstr>
      <vt:lpstr>Functional requirements</vt:lpstr>
      <vt:lpstr>Non-Functional requirements</vt:lpstr>
      <vt:lpstr>Client Answers</vt:lpstr>
      <vt:lpstr>But what about load?</vt:lpstr>
      <vt:lpstr>users</vt:lpstr>
      <vt:lpstr>Service level agreement</vt:lpstr>
      <vt:lpstr>Requirements conclusion</vt:lpstr>
      <vt:lpstr>Mapping baseline Modules</vt:lpstr>
      <vt:lpstr>Mapping baseline Modules</vt:lpstr>
      <vt:lpstr>Mapping baseline Modules</vt:lpstr>
      <vt:lpstr>Mapping baseline Modules</vt:lpstr>
      <vt:lpstr>Choosing messaging methods</vt:lpstr>
      <vt:lpstr>Choosing messaging methods</vt:lpstr>
      <vt:lpstr>Choosing messaging methods</vt:lpstr>
      <vt:lpstr>Choosing messaging methods</vt:lpstr>
      <vt:lpstr>Choosing messaging methods</vt:lpstr>
      <vt:lpstr>Designing the logging service</vt:lpstr>
      <vt:lpstr>Designing the logging service</vt:lpstr>
      <vt:lpstr>Designing the logging service</vt:lpstr>
      <vt:lpstr>Designing the logging service</vt:lpstr>
      <vt:lpstr>Designing the logging service</vt:lpstr>
      <vt:lpstr>Designing the Receiver service</vt:lpstr>
      <vt:lpstr>Designing the receiver service</vt:lpstr>
      <vt:lpstr>Designing the receiver service</vt:lpstr>
      <vt:lpstr>Designing the receiver service</vt:lpstr>
      <vt:lpstr>Designing the Handler service</vt:lpstr>
      <vt:lpstr>Designing the Handler service</vt:lpstr>
      <vt:lpstr>Designing the Info provider service</vt:lpstr>
      <vt:lpstr>Designing the Info provider service</vt:lpstr>
      <vt:lpstr>Designing the Info provider service</vt:lpstr>
      <vt:lpstr>Designing the Info provider service</vt:lpstr>
      <vt:lpstr>Designing the Info provider service</vt:lpstr>
      <vt:lpstr>Writing the architecture document</vt:lpstr>
      <vt:lpstr>System Design examples</vt:lpstr>
      <vt:lpstr>Notifications Service</vt:lpstr>
      <vt:lpstr>Chat application</vt:lpstr>
      <vt:lpstr>Hotel Booking application</vt:lpstr>
      <vt:lpstr>Other Examples</vt:lpstr>
      <vt:lpstr>what’s next?</vt:lpstr>
      <vt:lpstr>We Covered A lot!</vt:lpstr>
      <vt:lpstr>Learn by yourself</vt:lpstr>
      <vt:lpstr>Must read books</vt:lpstr>
      <vt:lpstr>FINAL WORDS before Q &amp; A</vt:lpstr>
      <vt:lpstr>Summary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3205</cp:revision>
  <dcterms:created xsi:type="dcterms:W3CDTF">2017-03-28T09:08:48Z</dcterms:created>
  <dcterms:modified xsi:type="dcterms:W3CDTF">2022-08-22T13:32:22Z</dcterms:modified>
</cp:coreProperties>
</file>