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1"/>
  </p:notesMasterIdLst>
  <p:sldIdLst>
    <p:sldId id="257" r:id="rId2"/>
    <p:sldId id="768" r:id="rId3"/>
    <p:sldId id="762" r:id="rId4"/>
    <p:sldId id="259" r:id="rId5"/>
    <p:sldId id="806" r:id="rId6"/>
    <p:sldId id="650" r:id="rId7"/>
    <p:sldId id="659" r:id="rId8"/>
    <p:sldId id="313" r:id="rId9"/>
    <p:sldId id="594" r:id="rId10"/>
    <p:sldId id="678" r:id="rId11"/>
    <p:sldId id="681" r:id="rId12"/>
    <p:sldId id="683" r:id="rId13"/>
    <p:sldId id="495" r:id="rId14"/>
    <p:sldId id="387" r:id="rId15"/>
    <p:sldId id="595" r:id="rId16"/>
    <p:sldId id="807" r:id="rId17"/>
    <p:sldId id="625" r:id="rId18"/>
    <p:sldId id="626" r:id="rId19"/>
    <p:sldId id="627" r:id="rId20"/>
    <p:sldId id="628" r:id="rId21"/>
    <p:sldId id="629" r:id="rId22"/>
    <p:sldId id="630" r:id="rId23"/>
    <p:sldId id="664" r:id="rId24"/>
    <p:sldId id="665" r:id="rId25"/>
    <p:sldId id="666" r:id="rId26"/>
    <p:sldId id="668" r:id="rId27"/>
    <p:sldId id="802" r:id="rId28"/>
    <p:sldId id="803" r:id="rId29"/>
    <p:sldId id="80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 autoAdjust="0"/>
    <p:restoredTop sz="94660"/>
  </p:normalViewPr>
  <p:slideViewPr>
    <p:cSldViewPr>
      <p:cViewPr varScale="1">
        <p:scale>
          <a:sx n="114" d="100"/>
          <a:sy n="114" d="100"/>
        </p:scale>
        <p:origin x="2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471C-5CEB-41C5-B26F-30EBC0FE28CB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3D755-76CD-42F0-8D5E-2EA7AF43B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46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77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34B6E3E-06F4-4326-ABDB-61EE022A2F5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51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92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46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45316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668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9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8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1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45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551" y="314302"/>
            <a:ext cx="7384264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7551" y="2346299"/>
            <a:ext cx="7384264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611" y="4099451"/>
            <a:ext cx="3188443" cy="58976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7551" y="4191000"/>
            <a:ext cx="7384264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611" y="4607437"/>
            <a:ext cx="3188444" cy="4974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611" y="4988589"/>
            <a:ext cx="3188443" cy="4420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611" y="5373830"/>
            <a:ext cx="3188443" cy="40510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611" y="5717301"/>
            <a:ext cx="3188443" cy="3681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11563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42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5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96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9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28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6E3E-06F4-4326-ABDB-61EE022A2F5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0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B6E3E-06F4-4326-ABDB-61EE022A2F5F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74C1C-98C4-466C-B515-D82BAC44B2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3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understanding-the-8-fallacies-of-distributed-syst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1C89BD1A-EFD0-4F18-87F5-C404ED5E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752600"/>
            <a:ext cx="10972800" cy="147635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Облачни комуникационни модели в разпределена система за управление на поръчки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ubtitle 5">
            <a:extLst>
              <a:ext uri="{FF2B5EF4-FFF2-40B4-BE49-F238E27FC236}">
                <a16:creationId xmlns:a16="http://schemas.microsoft.com/office/drawing/2014/main" id="{B5B9E416-7153-4796-9630-BF96B77BEB08}"/>
              </a:ext>
            </a:extLst>
          </p:cNvPr>
          <p:cNvSpPr txBox="1">
            <a:spLocks/>
          </p:cNvSpPr>
          <p:nvPr/>
        </p:nvSpPr>
        <p:spPr>
          <a:xfrm>
            <a:off x="7239000" y="3810000"/>
            <a:ext cx="3962400" cy="930301"/>
          </a:xfrm>
          <a:prstGeom prst="rect">
            <a:avLst/>
          </a:prstGeom>
        </p:spPr>
        <p:txBody>
          <a:bodyPr vert="horz" lIns="0" tIns="0" rIns="0" bIns="0" rtlCol="0">
            <a:normAutofit fontScale="47500" lnSpcReduction="20000"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0"/>
              </a:spcBef>
              <a:buSzPct val="125000"/>
              <a:buFont typeface="Arial" panose="020B0604020202020204" pitchFamily="34" charset="0"/>
              <a:buNone/>
              <a:defRPr sz="400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Научен ръководител:</a:t>
            </a:r>
          </a:p>
          <a:p>
            <a:r>
              <a:rPr lang="ru-RU" dirty="0">
                <a:solidFill>
                  <a:schemeClr val="tx1"/>
                </a:solidFill>
              </a:rPr>
              <a:t>доц. д-р Павел Петров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67CDE6-8FAA-416A-A82D-9A44FFAC077B}"/>
              </a:ext>
            </a:extLst>
          </p:cNvPr>
          <p:cNvSpPr txBox="1"/>
          <p:nvPr/>
        </p:nvSpPr>
        <p:spPr>
          <a:xfrm>
            <a:off x="1219200" y="4114800"/>
            <a:ext cx="32004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900" dirty="0">
                <a:solidFill>
                  <a:schemeClr val="tx1"/>
                </a:solidFill>
              </a:rPr>
              <a:t>Докторант</a:t>
            </a:r>
            <a:r>
              <a:rPr lang="ru-RU" dirty="0">
                <a:solidFill>
                  <a:schemeClr val="tx1"/>
                </a:solidFill>
              </a:rPr>
              <a:t>:</a:t>
            </a:r>
          </a:p>
          <a:p>
            <a:r>
              <a:rPr lang="ru-RU" dirty="0">
                <a:solidFill>
                  <a:schemeClr val="tx1"/>
                </a:solidFill>
              </a:rPr>
              <a:t>Йордан Йорданов</a:t>
            </a:r>
          </a:p>
          <a:p>
            <a:r>
              <a:rPr lang="ru-RU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641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 на Двата стила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95335-38C5-4C72-A10A-EDFE37ED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981200"/>
            <a:ext cx="5222778" cy="43888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02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6859587" cy="39989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000" dirty="0"/>
              <a:t>Плюсове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Разделени клиент и сървър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bg-BG" sz="1800" dirty="0"/>
              <a:t>Удобен за </a:t>
            </a:r>
            <a:r>
              <a:rPr lang="bg-BG" sz="1800" dirty="0" err="1"/>
              <a:t>кеширане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bg-BG" sz="1800" dirty="0"/>
              <a:t>Поддръжка на множество формати</a:t>
            </a:r>
            <a:r>
              <a:rPr lang="en-US" sz="1800" dirty="0"/>
              <a:t> </a:t>
            </a:r>
            <a:endParaRPr lang="bg-BG" sz="1800" dirty="0"/>
          </a:p>
          <a:p>
            <a:pPr>
              <a:lnSpc>
                <a:spcPct val="100000"/>
              </a:lnSpc>
            </a:pPr>
            <a:r>
              <a:rPr lang="en-US" sz="2000" dirty="0"/>
              <a:t>M</a:t>
            </a:r>
            <a:r>
              <a:rPr lang="bg-BG" sz="2000" dirty="0" err="1"/>
              <a:t>инуси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Няма единична </a:t>
            </a:r>
            <a:r>
              <a:rPr lang="en-US" sz="1800" dirty="0"/>
              <a:t>REST </a:t>
            </a:r>
            <a:r>
              <a:rPr lang="bg-BG" sz="1800" dirty="0"/>
              <a:t>структура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ru-RU" sz="1800" dirty="0" err="1"/>
              <a:t>Проблеми</a:t>
            </a:r>
            <a:r>
              <a:rPr lang="ru-RU" sz="1800" dirty="0"/>
              <a:t> с </a:t>
            </a:r>
            <a:r>
              <a:rPr lang="ru-RU" sz="1800" dirty="0" err="1"/>
              <a:t>прекомерно</a:t>
            </a:r>
            <a:r>
              <a:rPr lang="ru-RU" sz="1800" dirty="0"/>
              <a:t> и </a:t>
            </a:r>
            <a:r>
              <a:rPr lang="ru-RU" sz="1800" dirty="0" err="1"/>
              <a:t>недостатъчно</a:t>
            </a:r>
            <a:r>
              <a:rPr lang="ru-RU" sz="1800" dirty="0"/>
              <a:t> </a:t>
            </a:r>
            <a:r>
              <a:rPr lang="ru-RU" sz="1800" dirty="0" err="1"/>
              <a:t>извличане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bg-BG" sz="2000" dirty="0"/>
              <a:t>Случаи на употреба </a:t>
            </a:r>
            <a:r>
              <a:rPr lang="en-US" sz="2000" dirty="0"/>
              <a:t>: 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Приложения, управлявани от ресурси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</a:t>
            </a:r>
          </a:p>
        </p:txBody>
      </p:sp>
    </p:spTree>
    <p:extLst>
      <p:ext uri="{BB962C8B-B14F-4D97-AF65-F5344CB8AC3E}">
        <p14:creationId xmlns:p14="http://schemas.microsoft.com/office/powerpoint/2010/main" val="250520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000" dirty="0"/>
              <a:t>Плюсове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Ясен процес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Висока производителност</a:t>
            </a:r>
            <a:endParaRPr lang="en-US" sz="1800" dirty="0"/>
          </a:p>
          <a:p>
            <a:pPr lvl="1">
              <a:lnSpc>
                <a:spcPct val="100000"/>
              </a:lnSpc>
            </a:pPr>
            <a:r>
              <a:rPr lang="bg-BG" sz="1800" dirty="0"/>
              <a:t>Лесен за добавяне</a:t>
            </a:r>
            <a:endParaRPr lang="en-US" sz="1800" dirty="0"/>
          </a:p>
          <a:p>
            <a:pPr>
              <a:lnSpc>
                <a:spcPct val="100000"/>
              </a:lnSpc>
            </a:pPr>
            <a:r>
              <a:rPr lang="en-US" sz="2000" dirty="0"/>
              <a:t>M</a:t>
            </a:r>
            <a:r>
              <a:rPr lang="bg-BG" sz="2000" dirty="0" err="1"/>
              <a:t>инуси</a:t>
            </a:r>
            <a:r>
              <a:rPr lang="en-US" sz="2000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силна връзка към основната система</a:t>
            </a:r>
          </a:p>
          <a:p>
            <a:pPr lvl="1">
              <a:lnSpc>
                <a:spcPct val="100000"/>
              </a:lnSpc>
            </a:pPr>
            <a:r>
              <a:rPr lang="bg-BG" sz="1800" dirty="0"/>
              <a:t>Поддържа се</a:t>
            </a:r>
            <a:r>
              <a:rPr lang="en-US" sz="1800" dirty="0"/>
              <a:t> </a:t>
            </a:r>
            <a:r>
              <a:rPr lang="bg-BG" sz="1800" dirty="0"/>
              <a:t>главно с </a:t>
            </a:r>
            <a:r>
              <a:rPr lang="en-US" sz="1800" dirty="0"/>
              <a:t>HTTP/2</a:t>
            </a:r>
          </a:p>
          <a:p>
            <a:pPr>
              <a:lnSpc>
                <a:spcPct val="100000"/>
              </a:lnSpc>
            </a:pPr>
            <a:r>
              <a:rPr lang="bg-BG" sz="2000" dirty="0"/>
              <a:t>Случаи на употреба</a:t>
            </a:r>
            <a:r>
              <a:rPr lang="en-US" sz="2000" dirty="0"/>
              <a:t>: </a:t>
            </a:r>
          </a:p>
          <a:p>
            <a:pPr lvl="1">
              <a:lnSpc>
                <a:spcPct val="100000"/>
              </a:lnSpc>
            </a:pPr>
            <a:r>
              <a:rPr lang="ru-RU" sz="1800" dirty="0" err="1"/>
              <a:t>Специфични</a:t>
            </a:r>
            <a:r>
              <a:rPr lang="ru-RU" sz="1800" dirty="0"/>
              <a:t> за клиента API за </a:t>
            </a:r>
            <a:r>
              <a:rPr lang="ru-RU" sz="1800" dirty="0" err="1"/>
              <a:t>вътрешни</a:t>
            </a:r>
            <a:r>
              <a:rPr lang="ru-RU" sz="1800" dirty="0"/>
              <a:t> </a:t>
            </a:r>
            <a:r>
              <a:rPr lang="ru-RU" sz="1800" dirty="0" err="1"/>
              <a:t>микроуслуги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</a:t>
            </a:r>
          </a:p>
        </p:txBody>
      </p:sp>
    </p:spTree>
    <p:extLst>
      <p:ext uri="{BB962C8B-B14F-4D97-AF65-F5344CB8AC3E}">
        <p14:creationId xmlns:p14="http://schemas.microsoft.com/office/powerpoint/2010/main" val="3691207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/>
              <a:t>Асинхронна комуникация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E8B65-5317-4269-AF11-61D34C5FF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35" y="2097088"/>
            <a:ext cx="7343729" cy="365472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6943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challenge is to implement end-to-end business processes while </a:t>
            </a:r>
            <a:br>
              <a:rPr lang="bg-BG" dirty="0"/>
            </a:br>
            <a:r>
              <a:rPr lang="en-US" dirty="0"/>
              <a:t>keeping consistency across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Catalog microservice - maintains information about products (including price)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Shopping Cart microservice - maintains current chosen products and price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When a product price is updated - you need to update the cart too (and show a message)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en-US" dirty="0"/>
              <a:t>In monolithic application this should be fairly easy</a:t>
            </a:r>
          </a:p>
          <a:p>
            <a:pPr>
              <a:lnSpc>
                <a:spcPct val="100000"/>
              </a:lnSpc>
            </a:pPr>
            <a:r>
              <a:rPr lang="en-US" dirty="0"/>
              <a:t>But with microservices - no service should include tables/storage from another one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And it should never call direct queries to them</a:t>
            </a:r>
          </a:p>
          <a:p>
            <a:pPr>
              <a:lnSpc>
                <a:spcPct val="100000"/>
              </a:lnSpc>
            </a:pPr>
            <a:r>
              <a:rPr lang="en-US" dirty="0"/>
              <a:t>The solution is event-based communication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Publish-Subscribe pattern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Between Services</a:t>
            </a:r>
          </a:p>
        </p:txBody>
      </p:sp>
    </p:spTree>
    <p:extLst>
      <p:ext uri="{BB962C8B-B14F-4D97-AF65-F5344CB8AC3E}">
        <p14:creationId xmlns:p14="http://schemas.microsoft.com/office/powerpoint/2010/main" val="245332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Consistency Between Services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99A1B6-AE8A-413F-8B4C-3EAFFCD73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307" y="2196537"/>
            <a:ext cx="6587385" cy="3681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97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1" y="1828800"/>
            <a:ext cx="10744200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dirty="0" err="1"/>
              <a:t>Използва</a:t>
            </a:r>
            <a:r>
              <a:rPr lang="ru-RU" dirty="0"/>
              <a:t> се, </a:t>
            </a:r>
            <a:r>
              <a:rPr lang="ru-RU" dirty="0" err="1"/>
              <a:t>когато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 части от </a:t>
            </a:r>
            <a:r>
              <a:rPr lang="ru-RU" dirty="0" err="1"/>
              <a:t>страницата</a:t>
            </a:r>
            <a:r>
              <a:rPr lang="ru-RU" dirty="0"/>
              <a:t> на клиента </a:t>
            </a:r>
            <a:r>
              <a:rPr lang="ru-RU" dirty="0" err="1"/>
              <a:t>изискват</a:t>
            </a:r>
            <a:r>
              <a:rPr lang="ru-RU" dirty="0"/>
              <a:t> </a:t>
            </a:r>
            <a:r>
              <a:rPr lang="ru-RU" dirty="0" err="1"/>
              <a:t>различни</a:t>
            </a:r>
            <a:r>
              <a:rPr lang="ru-RU" dirty="0"/>
              <a:t> </a:t>
            </a:r>
            <a:r>
              <a:rPr lang="ru-RU" dirty="0" err="1"/>
              <a:t>микроуслуги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85800" y="618518"/>
            <a:ext cx="10972800" cy="1478570"/>
          </a:xfrm>
        </p:spPr>
        <p:txBody>
          <a:bodyPr/>
          <a:lstStyle/>
          <a:p>
            <a:r>
              <a:rPr lang="bg-BG" dirty="0"/>
              <a:t>Директна комуникация На клиент със сървър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0723CE-FC64-420B-966F-C6E8B104E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220" y="2724120"/>
            <a:ext cx="6543959" cy="38645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094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Usually the client calls a load balancer, which requests data </a:t>
            </a:r>
            <a:br>
              <a:rPr lang="en-US" dirty="0"/>
            </a:br>
            <a:r>
              <a:rPr lang="en-US" dirty="0"/>
              <a:t>from the internal microservice infrastructure</a:t>
            </a:r>
          </a:p>
          <a:p>
            <a:pPr>
              <a:lnSpc>
                <a:spcPct val="100000"/>
              </a:lnSpc>
            </a:pPr>
            <a:r>
              <a:rPr lang="en-US" dirty="0"/>
              <a:t>Should be used when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application is not huge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data is independent and does not need additional aggregation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Otherwise the client needs to process business logic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Breaking separation of concerns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31409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Drawbacks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Two many Internet round-trips outside of the internal microservice network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Microservices must be exposed to the “external world”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Cross-cutting concerns like authentication and authorization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Using synchronous communication like HTTP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Different client applications require different APIs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Consider web versus mobile clients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Client-Server Communication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99812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Provides single-entry endpoint for a group of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Like the Façade design pattern</a:t>
            </a:r>
          </a:p>
          <a:p>
            <a:pPr>
              <a:lnSpc>
                <a:spcPct val="100000"/>
              </a:lnSpc>
            </a:pPr>
            <a:r>
              <a:rPr lang="en-US" dirty="0"/>
              <a:t>Also knows as “backend for frontend”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You build it for the specific client needs</a:t>
            </a:r>
          </a:p>
          <a:p>
            <a:pPr>
              <a:lnSpc>
                <a:spcPct val="100000"/>
              </a:lnSpc>
            </a:pPr>
            <a:r>
              <a:rPr lang="en-US" dirty="0"/>
              <a:t>Acts as a reverse proxy and man in the middle between </a:t>
            </a:r>
            <a:br>
              <a:rPr lang="en-US" dirty="0"/>
            </a:br>
            <a:r>
              <a:rPr lang="en-US" dirty="0"/>
              <a:t>the clients and the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Can also provide authentication, cache, and other cross-cutting concerns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3372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err="1"/>
              <a:t>облачните</a:t>
            </a:r>
            <a:r>
              <a:rPr lang="ru-RU" dirty="0"/>
              <a:t> технологии се </a:t>
            </a:r>
            <a:r>
              <a:rPr lang="ru-RU" dirty="0" err="1"/>
              <a:t>превръщат</a:t>
            </a:r>
            <a:r>
              <a:rPr lang="ru-RU" dirty="0"/>
              <a:t> в </a:t>
            </a:r>
            <a:r>
              <a:rPr lang="ru-RU" dirty="0" err="1"/>
              <a:t>инструменти</a:t>
            </a:r>
            <a:r>
              <a:rPr lang="ru-RU" dirty="0"/>
              <a:t> за </a:t>
            </a:r>
            <a:r>
              <a:rPr lang="ru-RU" dirty="0" err="1"/>
              <a:t>дигитализация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256E1A-8107-4453-A3DF-978D3D992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24" y="2209800"/>
            <a:ext cx="11001375" cy="3105150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C148527-D3C1-43A3-895A-20F67A77A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3400" y="5421965"/>
            <a:ext cx="4038600" cy="9144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bg-BG" dirty="0"/>
              <a:t>Предприятия, част от консорциума</a:t>
            </a:r>
          </a:p>
          <a:p>
            <a:pPr marL="0" indent="0">
              <a:lnSpc>
                <a:spcPct val="100000"/>
              </a:lnSpc>
              <a:spcBef>
                <a:spcPts val="700"/>
              </a:spcBef>
              <a:buNone/>
            </a:pPr>
            <a:r>
              <a:rPr lang="en-US" b="1" dirty="0"/>
              <a:t>Cloud Native Computing Foundation</a:t>
            </a:r>
          </a:p>
        </p:txBody>
      </p:sp>
    </p:spTree>
    <p:extLst>
      <p:ext uri="{BB962C8B-B14F-4D97-AF65-F5344CB8AC3E}">
        <p14:creationId xmlns:p14="http://schemas.microsoft.com/office/powerpoint/2010/main" val="1750000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5DA396-A328-4374-922F-16C3321D7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001" y="2097088"/>
            <a:ext cx="6744821" cy="4054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6154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you are not careful, the API gateway may become a full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Bloated with too many endpoints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Couples all microservices, destroying their benefits</a:t>
            </a:r>
          </a:p>
          <a:p>
            <a:pPr>
              <a:lnSpc>
                <a:spcPct val="100000"/>
              </a:lnSpc>
            </a:pPr>
            <a:r>
              <a:rPr lang="en-US" dirty="0"/>
              <a:t>API Gateways should also be segregated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 first it may be an API Gateway for each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then it may be further split by logical groups based on business boundaries</a:t>
            </a:r>
          </a:p>
          <a:p>
            <a:pPr>
              <a:lnSpc>
                <a:spcPct val="100000"/>
              </a:lnSpc>
            </a:pPr>
            <a:r>
              <a:rPr lang="en-US" dirty="0"/>
              <a:t>HTTP or </a:t>
            </a:r>
            <a:r>
              <a:rPr lang="en-US" dirty="0" err="1"/>
              <a:t>gRPC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1585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12549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Reverse proxy and routing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Decouples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Modernize legacy monolithic app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Hide the internal microservices</a:t>
            </a:r>
          </a:p>
          <a:p>
            <a:pPr>
              <a:lnSpc>
                <a:spcPct val="100000"/>
              </a:lnSpc>
            </a:pPr>
            <a:r>
              <a:rPr lang="en-US" dirty="0"/>
              <a:t>Request aggregation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Reduces chattiness between client and microservices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Especially important for remote applications </a:t>
            </a:r>
          </a:p>
          <a:p>
            <a:pPr>
              <a:lnSpc>
                <a:spcPct val="100000"/>
              </a:lnSpc>
            </a:pPr>
            <a:r>
              <a:rPr lang="en-US" dirty="0"/>
              <a:t>Offloading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Authentication, load balancing, retry policies, response caching, IP whitelisting, and more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Gateway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41715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There are a lot of API decision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Customer constraints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Business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Product requirements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Performance or scalability constraints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the customer expects REST, you will not be able to use RPC</a:t>
            </a:r>
          </a:p>
          <a:p>
            <a:pPr>
              <a:lnSpc>
                <a:spcPct val="100000"/>
              </a:lnSpc>
            </a:pPr>
            <a:r>
              <a:rPr lang="en-US" dirty="0"/>
              <a:t>These are all business constraints</a:t>
            </a:r>
          </a:p>
          <a:p>
            <a:pPr>
              <a:lnSpc>
                <a:spcPct val="100000"/>
              </a:lnSpc>
            </a:pPr>
            <a:r>
              <a:rPr lang="en-US" dirty="0"/>
              <a:t>What about the technology ones?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1" y="990600"/>
            <a:ext cx="9905998" cy="1478570"/>
          </a:xfrm>
        </p:spPr>
        <p:txBody>
          <a:bodyPr/>
          <a:lstStyle/>
          <a:p>
            <a:r>
              <a:rPr lang="en-US" dirty="0"/>
              <a:t>Business constraints 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A0B47F4-CA5A-4CA8-AC6F-591B08277B65}"/>
              </a:ext>
            </a:extLst>
          </p:cNvPr>
          <p:cNvSpPr txBox="1">
            <a:spLocks/>
          </p:cNvSpPr>
          <p:nvPr/>
        </p:nvSpPr>
        <p:spPr>
          <a:xfrm>
            <a:off x="3886200" y="76200"/>
            <a:ext cx="3962400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General Advice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599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team's knowledge</a:t>
            </a:r>
          </a:p>
          <a:p>
            <a:pPr>
              <a:lnSpc>
                <a:spcPct val="100000"/>
              </a:lnSpc>
            </a:pPr>
            <a:r>
              <a:rPr lang="en-US" dirty="0"/>
              <a:t>Distributed systems and their fallacies: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reliable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Latency is zero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Bandwidth is infinite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secure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Topology doesn't change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There is one administrator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Transport cost is zero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network is homogeneous</a:t>
            </a:r>
          </a:p>
          <a:p>
            <a:pPr>
              <a:lnSpc>
                <a:spcPct val="100000"/>
              </a:lnSpc>
            </a:pPr>
            <a:r>
              <a:rPr lang="en-US" dirty="0">
                <a:hlinkClick r:id="rId2"/>
              </a:rPr>
              <a:t>https://dzone.com/articles/understanding-the-8-fallacies-of-distributed-syste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constraints </a:t>
            </a:r>
          </a:p>
        </p:txBody>
      </p:sp>
    </p:spTree>
    <p:extLst>
      <p:ext uri="{BB962C8B-B14F-4D97-AF65-F5344CB8AC3E}">
        <p14:creationId xmlns:p14="http://schemas.microsoft.com/office/powerpoint/2010/main" val="24403087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If an API is mostly CRUD and manipulation of related data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 URL: /purchases/2/items</a:t>
            </a:r>
          </a:p>
          <a:p>
            <a:pPr>
              <a:lnSpc>
                <a:spcPct val="100000"/>
              </a:lnSpc>
            </a:pPr>
            <a:r>
              <a:rPr lang="en-US" dirty="0"/>
              <a:t>If an API is mostly actions or between servers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Then choose RPC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Example URL: /purchases/increment</a:t>
            </a:r>
          </a:p>
          <a:p>
            <a:pPr>
              <a:lnSpc>
                <a:spcPct val="100000"/>
              </a:lnSpc>
            </a:pPr>
            <a:r>
              <a:rPr lang="en-US" dirty="0"/>
              <a:t>Do not build REST-</a:t>
            </a:r>
            <a:r>
              <a:rPr lang="en-US" dirty="0" err="1"/>
              <a:t>ish</a:t>
            </a:r>
            <a:r>
              <a:rPr lang="en-US" dirty="0"/>
              <a:t> APIs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If you cannot simply follow the REST pattern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Choose </a:t>
            </a:r>
            <a:r>
              <a:rPr lang="en-US" dirty="0" err="1"/>
              <a:t>GraphQL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</a:t>
            </a:r>
          </a:p>
        </p:txBody>
      </p:sp>
    </p:spTree>
    <p:extLst>
      <p:ext uri="{BB962C8B-B14F-4D97-AF65-F5344CB8AC3E}">
        <p14:creationId xmlns:p14="http://schemas.microsoft.com/office/powerpoint/2010/main" val="1715910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209708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REST may be slow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Over/under fetching with REST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 + 1 problem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allows to fetch all data with one request</a:t>
            </a:r>
          </a:p>
          <a:p>
            <a:pPr>
              <a:lnSpc>
                <a:spcPct val="100000"/>
              </a:lnSpc>
            </a:pPr>
            <a:r>
              <a:rPr lang="en-US" dirty="0"/>
              <a:t>The slowest field is the performance indicator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</a:t>
            </a:r>
            <a:r>
              <a:rPr lang="en-US" dirty="0" err="1"/>
              <a:t>GraphQL</a:t>
            </a:r>
            <a:r>
              <a:rPr lang="en-US" dirty="0"/>
              <a:t> you fetch data all at once</a:t>
            </a:r>
          </a:p>
          <a:p>
            <a:pPr>
              <a:lnSpc>
                <a:spcPct val="100000"/>
              </a:lnSpc>
            </a:pPr>
            <a:r>
              <a:rPr lang="en-US" dirty="0" err="1"/>
              <a:t>GraphQL</a:t>
            </a:r>
            <a:r>
              <a:rPr lang="en-US" dirty="0"/>
              <a:t> is more flexible, if you do not know the client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But way more restrictive than REST</a:t>
            </a:r>
          </a:p>
          <a:p>
            <a:pPr lvl="1">
              <a:lnSpc>
                <a:spcPct val="100000"/>
              </a:lnSpc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Issues to consider</a:t>
            </a:r>
          </a:p>
        </p:txBody>
      </p:sp>
    </p:spTree>
    <p:extLst>
      <p:ext uri="{BB962C8B-B14F-4D97-AF65-F5344CB8AC3E}">
        <p14:creationId xmlns:p14="http://schemas.microsoft.com/office/powerpoint/2010/main" val="2351391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14400" y="26670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FINAL WORDS</a:t>
            </a:r>
          </a:p>
        </p:txBody>
      </p:sp>
    </p:spTree>
    <p:extLst>
      <p:ext uri="{BB962C8B-B14F-4D97-AF65-F5344CB8AC3E}">
        <p14:creationId xmlns:p14="http://schemas.microsoft.com/office/powerpoint/2010/main" val="1704949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3" y="1739198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About Code It Up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Why API Scenarios?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History Lesson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SOAP In a Nutshell 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REST In a Nutshell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OData In a Nutshell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1CA6FAB-99CF-4996-9B62-B79C66B5063C}"/>
              </a:ext>
            </a:extLst>
          </p:cNvPr>
          <p:cNvSpPr txBox="1">
            <a:spLocks/>
          </p:cNvSpPr>
          <p:nvPr/>
        </p:nvSpPr>
        <p:spPr>
          <a:xfrm>
            <a:off x="5848400" y="17391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GraphQL</a:t>
            </a:r>
            <a:r>
              <a:rPr lang="en-US" dirty="0"/>
              <a:t> In More Detail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 err="1"/>
              <a:t>gRPC</a:t>
            </a:r>
            <a:r>
              <a:rPr lang="en-US" dirty="0"/>
              <a:t> in More Detail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API Types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General Advice for API Design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API Styles Comparison</a:t>
            </a: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lang="en-US" dirty="0"/>
              <a:t>Sample Scenarios</a:t>
            </a:r>
          </a:p>
        </p:txBody>
      </p:sp>
    </p:spTree>
    <p:extLst>
      <p:ext uri="{BB962C8B-B14F-4D97-AF65-F5344CB8AC3E}">
        <p14:creationId xmlns:p14="http://schemas.microsoft.com/office/powerpoint/2010/main" val="2064116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8400" y="2819400"/>
            <a:ext cx="10363200" cy="9037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Благодаря ЗА ВНИМАНИЕТО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828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1" y="76200"/>
            <a:ext cx="9905998" cy="1478570"/>
          </a:xfrm>
        </p:spPr>
        <p:txBody>
          <a:bodyPr/>
          <a:lstStyle/>
          <a:p>
            <a:pPr algn="ctr"/>
            <a:r>
              <a:rPr lang="bg-BG" dirty="0"/>
              <a:t>Обект на изследване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D86B125-F331-4A80-9449-EAABC8C699C2}"/>
              </a:ext>
            </a:extLst>
          </p:cNvPr>
          <p:cNvSpPr txBox="1">
            <a:spLocks/>
          </p:cNvSpPr>
          <p:nvPr/>
        </p:nvSpPr>
        <p:spPr>
          <a:xfrm>
            <a:off x="6343601" y="2196398"/>
            <a:ext cx="11696797" cy="5458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B5B8F0-CE1B-4B20-8900-95801F2D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243" y="1828800"/>
            <a:ext cx="6817514" cy="43955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D8468C-AA43-4373-B6F5-CCBF7CF3D517}"/>
              </a:ext>
            </a:extLst>
          </p:cNvPr>
          <p:cNvSpPr txBox="1"/>
          <p:nvPr/>
        </p:nvSpPr>
        <p:spPr>
          <a:xfrm>
            <a:off x="2968190" y="1109876"/>
            <a:ext cx="9028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О</a:t>
            </a:r>
            <a:r>
              <a:rPr lang="en-US" dirty="0" err="1"/>
              <a:t>блачна</a:t>
            </a:r>
            <a:r>
              <a:rPr lang="en-US" dirty="0"/>
              <a:t> </a:t>
            </a:r>
            <a:r>
              <a:rPr lang="en-US" dirty="0" err="1"/>
              <a:t>информационна</a:t>
            </a:r>
            <a:r>
              <a:rPr lang="en-US" dirty="0"/>
              <a:t> </a:t>
            </a:r>
            <a:r>
              <a:rPr lang="en-US" dirty="0" err="1"/>
              <a:t>система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управление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поръчки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98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6006B-7845-4A33-B71B-3D0DDE512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1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14144-D449-49FB-9FF0-027AA0B21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0099" y="1390552"/>
            <a:ext cx="2971800" cy="190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HTTP/HTTPS</a:t>
            </a:r>
          </a:p>
          <a:p>
            <a:pPr>
              <a:lnSpc>
                <a:spcPct val="100000"/>
              </a:lnSpc>
            </a:pPr>
            <a:r>
              <a:rPr lang="bg-BG" dirty="0"/>
              <a:t>Клиент-сървър</a:t>
            </a:r>
          </a:p>
          <a:p>
            <a:pPr>
              <a:lnSpc>
                <a:spcPct val="100000"/>
              </a:lnSpc>
            </a:pPr>
            <a:r>
              <a:rPr lang="bg-BG" dirty="0"/>
              <a:t>Заявка-отговор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69ECF3-193C-4D96-A2C1-332F3EC0A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6" y="3295552"/>
            <a:ext cx="8963025" cy="2562225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6B1AA152-5C6B-492C-854C-267E6F46C1C6}"/>
              </a:ext>
            </a:extLst>
          </p:cNvPr>
          <p:cNvSpPr txBox="1">
            <a:spLocks/>
          </p:cNvSpPr>
          <p:nvPr/>
        </p:nvSpPr>
        <p:spPr>
          <a:xfrm>
            <a:off x="3047999" y="421217"/>
            <a:ext cx="6096000" cy="903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bg-BG" dirty="0"/>
              <a:t>Синхронна комуникация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7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0" y="1828800"/>
            <a:ext cx="11696797" cy="545820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Representational State Transfer</a:t>
            </a:r>
          </a:p>
          <a:p>
            <a:pPr>
              <a:lnSpc>
                <a:spcPct val="100000"/>
              </a:lnSpc>
            </a:pPr>
            <a:r>
              <a:rPr lang="ru-RU" dirty="0"/>
              <a:t>Най-</a:t>
            </a:r>
            <a:r>
              <a:rPr lang="ru-RU" dirty="0" err="1"/>
              <a:t>използваният</a:t>
            </a:r>
            <a:r>
              <a:rPr lang="ru-RU" dirty="0"/>
              <a:t> </a:t>
            </a:r>
            <a:r>
              <a:rPr lang="bg-BG" dirty="0"/>
              <a:t>шаблон</a:t>
            </a:r>
            <a:r>
              <a:rPr lang="ru-RU" dirty="0"/>
              <a:t> в </a:t>
            </a:r>
            <a:r>
              <a:rPr lang="ru-RU" dirty="0" err="1"/>
              <a:t>днешно</a:t>
            </a:r>
            <a:r>
              <a:rPr lang="ru-RU" dirty="0"/>
              <a:t> </a:t>
            </a:r>
            <a:r>
              <a:rPr lang="ru-RU" dirty="0" err="1"/>
              <a:t>време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Използва </a:t>
            </a:r>
            <a:r>
              <a:rPr lang="en-US" dirty="0"/>
              <a:t>HTTP </a:t>
            </a:r>
            <a:r>
              <a:rPr lang="bg-BG" dirty="0"/>
              <a:t>методи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GET, POST, PUT, DELETE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На един и същ </a:t>
            </a:r>
            <a:r>
              <a:rPr lang="en-US" dirty="0"/>
              <a:t>URL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2551" y="609600"/>
            <a:ext cx="9905998" cy="1478570"/>
          </a:xfrm>
        </p:spPr>
        <p:txBody>
          <a:bodyPr/>
          <a:lstStyle/>
          <a:p>
            <a:r>
              <a:rPr lang="en-US" sz="3600" dirty="0"/>
              <a:t>REST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8B666F8-E6AF-46C7-A3FC-008E67BB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137127"/>
            <a:ext cx="6236277" cy="33054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61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GRPC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FEF4AD-0D35-427F-ABEF-3C49F8634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581400"/>
            <a:ext cx="7182852" cy="21720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FC2999-E75F-44A7-9220-786CC9AA49D4}"/>
              </a:ext>
            </a:extLst>
          </p:cNvPr>
          <p:cNvSpPr txBox="1"/>
          <p:nvPr/>
        </p:nvSpPr>
        <p:spPr>
          <a:xfrm>
            <a:off x="2595841" y="1674674"/>
            <a:ext cx="61059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използва</a:t>
            </a:r>
            <a:r>
              <a:rPr lang="en-US" dirty="0"/>
              <a:t> </a:t>
            </a:r>
            <a:r>
              <a:rPr lang="en-US" dirty="0" err="1"/>
              <a:t>текстов</a:t>
            </a:r>
            <a:r>
              <a:rPr lang="en-US" dirty="0"/>
              <a:t>, а </a:t>
            </a:r>
            <a:r>
              <a:rPr lang="en-US" dirty="0" err="1"/>
              <a:t>двоичен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Създава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".proto" </a:t>
            </a:r>
            <a:r>
              <a:rPr lang="en-US" dirty="0" err="1"/>
              <a:t>като</a:t>
            </a:r>
            <a:r>
              <a:rPr lang="en-US" dirty="0"/>
              <a:t> </a:t>
            </a:r>
            <a:r>
              <a:rPr lang="en-US" dirty="0" err="1"/>
              <a:t>дефиниция</a:t>
            </a:r>
            <a:r>
              <a:rPr lang="en-US" dirty="0"/>
              <a:t>, </a:t>
            </a:r>
            <a:r>
              <a:rPr lang="en-US" dirty="0" err="1"/>
              <a:t>чрез</a:t>
            </a:r>
            <a:r>
              <a:rPr lang="en-US" dirty="0"/>
              <a:t> </a:t>
            </a:r>
            <a:r>
              <a:rPr lang="en-US" dirty="0" err="1"/>
              <a:t>която</a:t>
            </a:r>
            <a:r>
              <a:rPr lang="en-US" dirty="0"/>
              <a:t> </a:t>
            </a:r>
            <a:r>
              <a:rPr lang="en-US" dirty="0" err="1"/>
              <a:t>данните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кодират</a:t>
            </a:r>
            <a:r>
              <a:rPr lang="en-US" dirty="0"/>
              <a:t> и </a:t>
            </a:r>
            <a:r>
              <a:rPr lang="en-US" dirty="0" err="1"/>
              <a:t>декодират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Увеличава</a:t>
            </a:r>
            <a:r>
              <a:rPr lang="en-US" dirty="0"/>
              <a:t> </a:t>
            </a:r>
            <a:r>
              <a:rPr lang="en-US" dirty="0" err="1"/>
              <a:t>производителността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Поддържа</a:t>
            </a:r>
            <a:r>
              <a:rPr lang="en-US" dirty="0"/>
              <a:t> </a:t>
            </a:r>
            <a:r>
              <a:rPr lang="en-US" dirty="0" err="1"/>
              <a:t>двупосочни</a:t>
            </a:r>
            <a:r>
              <a:rPr lang="en-US" dirty="0"/>
              <a:t> и </a:t>
            </a:r>
            <a:r>
              <a:rPr lang="en-US" dirty="0" err="1"/>
              <a:t>асинхронни</a:t>
            </a:r>
            <a:r>
              <a:rPr lang="en-US" dirty="0"/>
              <a:t> </a:t>
            </a:r>
            <a:r>
              <a:rPr lang="en-US" dirty="0" err="1"/>
              <a:t>съобщения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Oснова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протокола</a:t>
            </a:r>
            <a:r>
              <a:rPr lang="en-US" dirty="0"/>
              <a:t> HTTP 2</a:t>
            </a:r>
          </a:p>
        </p:txBody>
      </p:sp>
    </p:spTree>
    <p:extLst>
      <p:ext uri="{BB962C8B-B14F-4D97-AF65-F5344CB8AC3E}">
        <p14:creationId xmlns:p14="http://schemas.microsoft.com/office/powerpoint/2010/main" val="77373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8E72D4-C030-4A90-9111-1F06EAE1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63143"/>
            <a:ext cx="9547377" cy="49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87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8000" y="6525003"/>
            <a:ext cx="428822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Lesson</a:t>
            </a:r>
            <a:endParaRPr lang="en-US" dirty="0"/>
          </a:p>
        </p:txBody>
      </p:sp>
      <p:pic>
        <p:nvPicPr>
          <p:cNvPr id="4098" name="Picture 2" descr="API timeline">
            <a:extLst>
              <a:ext uri="{FF2B5EF4-FFF2-40B4-BE49-F238E27FC236}">
                <a16:creationId xmlns:a16="http://schemas.microsoft.com/office/drawing/2014/main" id="{748E8698-3820-4644-B817-6B85CA0C5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2" y="2097088"/>
            <a:ext cx="6781800" cy="35155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258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27343</TotalTime>
  <Words>889</Words>
  <Application>Microsoft Office PowerPoint</Application>
  <PresentationFormat>Widescreen</PresentationFormat>
  <Paragraphs>188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Tw Cen MT</vt:lpstr>
      <vt:lpstr>Circuit</vt:lpstr>
      <vt:lpstr>Облачни комуникационни модели в разпределена система за управление на поръчки </vt:lpstr>
      <vt:lpstr>облачните технологии се превръщат в инструменти за дигитализация</vt:lpstr>
      <vt:lpstr>Обект на изследване</vt:lpstr>
      <vt:lpstr>PowerPoint Presentation</vt:lpstr>
      <vt:lpstr>PowerPoint Presentation</vt:lpstr>
      <vt:lpstr>REST</vt:lpstr>
      <vt:lpstr>GRPC</vt:lpstr>
      <vt:lpstr>PowerPoint Presentation</vt:lpstr>
      <vt:lpstr>Lesson</vt:lpstr>
      <vt:lpstr>Сравнение на Двата стила</vt:lpstr>
      <vt:lpstr>REST</vt:lpstr>
      <vt:lpstr>RPC</vt:lpstr>
      <vt:lpstr>Асинхронна комуникация</vt:lpstr>
      <vt:lpstr>Consistency Between Services</vt:lpstr>
      <vt:lpstr>Consistency Between Services</vt:lpstr>
      <vt:lpstr>Директна комуникация На клиент със сървър</vt:lpstr>
      <vt:lpstr>Direct Client-Server Communication</vt:lpstr>
      <vt:lpstr>Direct Client-Server Communication</vt:lpstr>
      <vt:lpstr>API Gateway</vt:lpstr>
      <vt:lpstr>API Gateway</vt:lpstr>
      <vt:lpstr>API Gateway</vt:lpstr>
      <vt:lpstr>API Gateway</vt:lpstr>
      <vt:lpstr>Business constraints </vt:lpstr>
      <vt:lpstr>Technology constraints </vt:lpstr>
      <vt:lpstr>General Advice</vt:lpstr>
      <vt:lpstr>Various Issues to consider</vt:lpstr>
      <vt:lpstr>FINAL WORDS</vt:lpstr>
      <vt:lpstr>Summary</vt:lpstr>
      <vt:lpstr>Благодаря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Ivaylo Kenov</dc:creator>
  <cp:lastModifiedBy>Yordanov, Yordan (Varna) BGR</cp:lastModifiedBy>
  <cp:revision>2413</cp:revision>
  <dcterms:created xsi:type="dcterms:W3CDTF">2017-03-28T09:08:48Z</dcterms:created>
  <dcterms:modified xsi:type="dcterms:W3CDTF">2022-04-12T08:35:54Z</dcterms:modified>
</cp:coreProperties>
</file>