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3"/>
  </p:notesMasterIdLst>
  <p:sldIdLst>
    <p:sldId id="710" r:id="rId2"/>
    <p:sldId id="531" r:id="rId3"/>
    <p:sldId id="711" r:id="rId4"/>
    <p:sldId id="712" r:id="rId5"/>
    <p:sldId id="280" r:id="rId6"/>
    <p:sldId id="514" r:id="rId7"/>
    <p:sldId id="713" r:id="rId8"/>
    <p:sldId id="714" r:id="rId9"/>
    <p:sldId id="715" r:id="rId10"/>
    <p:sldId id="716" r:id="rId11"/>
    <p:sldId id="717" r:id="rId12"/>
    <p:sldId id="718" r:id="rId13"/>
    <p:sldId id="719" r:id="rId14"/>
    <p:sldId id="720" r:id="rId15"/>
    <p:sldId id="721" r:id="rId16"/>
    <p:sldId id="722" r:id="rId17"/>
    <p:sldId id="723" r:id="rId18"/>
    <p:sldId id="724" r:id="rId19"/>
    <p:sldId id="725" r:id="rId20"/>
    <p:sldId id="726" r:id="rId21"/>
    <p:sldId id="727" r:id="rId22"/>
    <p:sldId id="728" r:id="rId23"/>
    <p:sldId id="729" r:id="rId24"/>
    <p:sldId id="730" r:id="rId25"/>
    <p:sldId id="731" r:id="rId26"/>
    <p:sldId id="732" r:id="rId27"/>
    <p:sldId id="733" r:id="rId28"/>
    <p:sldId id="734" r:id="rId29"/>
    <p:sldId id="858" r:id="rId30"/>
    <p:sldId id="735" r:id="rId31"/>
    <p:sldId id="859" r:id="rId32"/>
    <p:sldId id="736" r:id="rId33"/>
    <p:sldId id="850" r:id="rId34"/>
    <p:sldId id="851" r:id="rId35"/>
    <p:sldId id="852" r:id="rId36"/>
    <p:sldId id="853" r:id="rId37"/>
    <p:sldId id="854" r:id="rId38"/>
    <p:sldId id="855" r:id="rId39"/>
    <p:sldId id="856" r:id="rId40"/>
    <p:sldId id="857" r:id="rId41"/>
    <p:sldId id="8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14" d="100"/>
          <a:sy n="114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What Is Software Architecture?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1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consistent patterns in each layer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decide to use MVC pattern in the presentation layer – stick to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use CQRS in the application layer – stick to it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duplicate functionality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have a caching component in all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Prefer composition over inheritance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complicated to create huge hierarchies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with the Lead Developer here</a:t>
            </a:r>
          </a:p>
          <a:p>
            <a:pPr>
              <a:lnSpc>
                <a:spcPct val="100000"/>
              </a:lnSpc>
            </a:pPr>
            <a:r>
              <a:rPr lang="en-US" dirty="0"/>
              <a:t>Establish a code convention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code style and preferably automate it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with the Lead Developer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7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Separate areas of concern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layer should have one role only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communication between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the presentation layer communicate with the business layer? </a:t>
            </a:r>
          </a:p>
          <a:p>
            <a:pPr>
              <a:lnSpc>
                <a:spcPct val="100000"/>
              </a:lnSpc>
            </a:pPr>
            <a:r>
              <a:rPr lang="en-US" dirty="0"/>
              <a:t>Use abstraction to loosely couple layers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interfaces for every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should not be tight to a particular platform or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mix different types of components in a layer </a:t>
            </a:r>
          </a:p>
          <a:p>
            <a:pPr>
              <a:lnSpc>
                <a:spcPct val="100000"/>
              </a:lnSpc>
            </a:pPr>
            <a:r>
              <a:rPr lang="en-US" dirty="0"/>
              <a:t>Use a consistent data format within a layer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6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 component should rely on the internals of another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should be black boxes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mix roles in a single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controllers should not have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layer should not have HTTP concerns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clear contracts for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public methods and properties should be scoped in advance</a:t>
            </a:r>
          </a:p>
          <a:p>
            <a:pPr>
              <a:lnSpc>
                <a:spcPct val="100000"/>
              </a:lnSpc>
            </a:pPr>
            <a:r>
              <a:rPr lang="en-US" dirty="0"/>
              <a:t>Abstract system wide components away from other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soon you have a component which is accessible in multiple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it in a system-wide area of concern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Unified Modelling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Wikipedia: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“A </a:t>
            </a:r>
            <a:r>
              <a:rPr lang="en-US" u="sng" dirty="0"/>
              <a:t>general-purpose</a:t>
            </a:r>
            <a:r>
              <a:rPr lang="en-US" dirty="0"/>
              <a:t>, developmental, modeling language that is intended to </a:t>
            </a:r>
            <a:br>
              <a:rPr lang="en-US" dirty="0"/>
            </a:br>
            <a:r>
              <a:rPr lang="en-US" dirty="0"/>
              <a:t>provide a </a:t>
            </a:r>
            <a:r>
              <a:rPr lang="en-US" u="sng" dirty="0"/>
              <a:t>standard</a:t>
            </a:r>
            <a:r>
              <a:rPr lang="en-US" dirty="0"/>
              <a:t> way to </a:t>
            </a:r>
            <a:r>
              <a:rPr lang="en-US" u="sng" dirty="0"/>
              <a:t>visualize</a:t>
            </a:r>
            <a:r>
              <a:rPr lang="en-US" dirty="0"/>
              <a:t> the </a:t>
            </a:r>
            <a:r>
              <a:rPr lang="en-US" u="sng" dirty="0"/>
              <a:t>design</a:t>
            </a:r>
            <a:r>
              <a:rPr lang="en-US" dirty="0"/>
              <a:t> of a system”</a:t>
            </a:r>
          </a:p>
          <a:p>
            <a:pPr>
              <a:lnSpc>
                <a:spcPct val="100000"/>
              </a:lnSpc>
            </a:pPr>
            <a:r>
              <a:rPr lang="en-US" dirty="0"/>
              <a:t>Main attributes: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Visual – it is easy to see the representation of the architecture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Abstract – it stays away from implementation details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Descriptive – shows the complete representation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Standard – UML is the world standard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Code Generation – specific sections can be converted to code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Reverse Engineering – create UML from code</a:t>
            </a:r>
          </a:p>
          <a:p>
            <a:pPr>
              <a:lnSpc>
                <a:spcPct val="100000"/>
              </a:lnSpc>
            </a:pPr>
            <a:r>
              <a:rPr lang="en-GB" dirty="0"/>
              <a:t>You should know it in case the client wants it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But can easily avoid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1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 for the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you looking at the entire system? A subsystem? A feature?</a:t>
            </a:r>
          </a:p>
          <a:p>
            <a:pPr>
              <a:lnSpc>
                <a:spcPct val="100000"/>
              </a:lnSpc>
            </a:pPr>
            <a:r>
              <a:rPr lang="en-US" dirty="0"/>
              <a:t>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way to look at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it an external view? Or the internal structure?</a:t>
            </a:r>
          </a:p>
          <a:p>
            <a:pPr>
              <a:lnSpc>
                <a:spcPct val="100000"/>
              </a:lnSpc>
            </a:pPr>
            <a:r>
              <a:rPr lang="en-US" dirty="0"/>
              <a:t>Diagrams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 drawings that illustrate the architecture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design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4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 System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Non-technical model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External View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Looking at the system as a black 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 View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lot more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IT System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Specifically looks at technology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View (Structure View)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the different elements fit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 View (Behavioral View)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these elements call each other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Model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6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Component Diagram</a:t>
            </a:r>
          </a:p>
          <a:p>
            <a:pPr>
              <a:lnSpc>
                <a:spcPct val="100000"/>
              </a:lnSpc>
            </a:pPr>
            <a:r>
              <a:rPr lang="pt-BR" dirty="0"/>
              <a:t>Class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Sequence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State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Activity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Layer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Use Case Diagram</a:t>
            </a:r>
          </a:p>
          <a:p>
            <a:pPr>
              <a:lnSpc>
                <a:spcPct val="100000"/>
              </a:lnSpc>
            </a:pPr>
            <a:r>
              <a:rPr lang="pt-BR" dirty="0"/>
              <a:t>There are others...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</a:t>
            </a:r>
            <a:r>
              <a:rPr lang="en-US" dirty="0"/>
              <a:t>Diagram</a:t>
            </a:r>
            <a:r>
              <a:rPr lang="en-GB" dirty="0"/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8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Modular building blocks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implemented and required interfaces 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can be nested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If you decide to describe your architecture</a:t>
            </a:r>
            <a:br>
              <a:rPr lang="en-US" dirty="0"/>
            </a:br>
            <a:r>
              <a:rPr lang="en-US" dirty="0"/>
              <a:t>with a component diagram, you will have</a:t>
            </a:r>
            <a:br>
              <a:rPr lang="en-US" dirty="0"/>
            </a:br>
            <a:r>
              <a:rPr lang="en-US" dirty="0"/>
              <a:t>a very descriptive image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The Component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9AA5B-7DF4-4F77-AE47-3F977E1A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94" y="1712549"/>
            <a:ext cx="3528917" cy="3709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86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classes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methods and fields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associations, generalizations, </a:t>
            </a:r>
            <a:br>
              <a:rPr lang="en-US" dirty="0"/>
            </a:br>
            <a:r>
              <a:rPr lang="en-US" dirty="0"/>
              <a:t>and cardinality</a:t>
            </a:r>
          </a:p>
          <a:p>
            <a:pPr>
              <a:lnSpc>
                <a:spcPct val="100000"/>
              </a:lnSpc>
            </a:pPr>
            <a:r>
              <a:rPr lang="en-US" dirty="0"/>
              <a:t>Quite detailed in terms of implementation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Lead Developer should do this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Class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ED2E7-AB4A-4F10-843B-54462DEB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101" y="1712549"/>
            <a:ext cx="3684310" cy="3650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11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Structured solution to address all common software attributes: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Meets all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optimized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in check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for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for business growth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Accessibility for easier user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Major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requirements – the way end-users interact with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requirements – cheaper, faster, better than competitors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system requirements – infrastructure requirements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82973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call sequence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calling class, called method, </a:t>
            </a:r>
            <a:br>
              <a:rPr lang="en-US" dirty="0"/>
            </a:br>
            <a:r>
              <a:rPr lang="en-US" dirty="0"/>
              <a:t>and return data type </a:t>
            </a:r>
          </a:p>
          <a:p>
            <a:pPr>
              <a:lnSpc>
                <a:spcPct val="100000"/>
              </a:lnSpc>
            </a:pPr>
            <a:r>
              <a:rPr lang="en-US" dirty="0"/>
              <a:t>Can depict loops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Sequence Diagram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D3170-37F8-44FA-9518-474C29A4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91" y="1712549"/>
            <a:ext cx="3556720" cy="368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91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states or activities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allowed transitions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nested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depict internal activities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State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88F19-3396-458E-83A4-B5596DFD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89" y="1712549"/>
            <a:ext cx="3503321" cy="3432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0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process or workflow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the famous flow charts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nested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show concurrent actions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have swim lanes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Activity Diagram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95AC6-D972-41C0-A316-E06687E9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052" y="1712549"/>
            <a:ext cx="3245359" cy="4500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0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Non-standard, invented by MS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areas of concern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references between areas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validated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Layer Diagram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EBE59-1AFB-4DC6-82AE-38EB29FD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93" y="1712549"/>
            <a:ext cx="3702818" cy="3545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52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actors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use cases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Binds actors to use cases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depict generalizations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Use Case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CE900-5FF7-44DA-A3B6-8FA4C1A9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00" y="1712549"/>
            <a:ext cx="3776711" cy="3145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94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Solution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52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UML Diagrams In Architectures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8DB0A-8854-4167-A04F-258A9AE4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91" y="2097088"/>
            <a:ext cx="9125641" cy="32236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861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UML as Sketch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Intended for brainstorming and general loose guidelines</a:t>
            </a:r>
          </a:p>
          <a:p>
            <a:pPr>
              <a:lnSpc>
                <a:spcPct val="100000"/>
              </a:lnSpc>
            </a:pPr>
            <a:r>
              <a:rPr lang="en-GB" dirty="0"/>
              <a:t>UML as Blueprint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Very detailed, you can write code based on the diagrams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Forward Engineering - use diagram to generate code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Reverse Engineering - build diagram from existing code </a:t>
            </a:r>
          </a:p>
          <a:p>
            <a:pPr>
              <a:lnSpc>
                <a:spcPct val="100000"/>
              </a:lnSpc>
            </a:pPr>
            <a:r>
              <a:rPr lang="en-GB" dirty="0"/>
              <a:t>UML as Validation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Validate implementation against diagram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UML Design Strategies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18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For Designing Architectures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97C09-C2DD-44B1-A7FD-733F4FEE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30" y="2097088"/>
            <a:ext cx="4221740" cy="3783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445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Or Adjust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structural elements and interfaces composing the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– the low-level building blocks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these elements behave in collaboration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communication is done in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composition of elements into larger subsystems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the elements are mapped to trees or graphs – the high-level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architectural style that guides this composition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05691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Identify scope of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 high-level objectives and requirements?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technologies? Server? Client? Proof of concept?</a:t>
            </a:r>
          </a:p>
          <a:p>
            <a:pPr>
              <a:lnSpc>
                <a:spcPct val="100000"/>
              </a:lnSpc>
            </a:pPr>
            <a:r>
              <a:rPr lang="en-US" dirty="0"/>
              <a:t>Estimate time to spend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you have months? Do you have weeks?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audience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CEO? Developers? Functional Analyst?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technical, usage and deployment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 available technologies?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people use the system simultaneously?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servers do you have? Cloud? On premise?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requirements are super important!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Or Adjust Objectives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164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Key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90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scenarios: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Significant unknown/risk – promo codes on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Significant use case – payments integration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Intersection of quality/function – clashing of these two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Tradeoff between attributes – consider the trade offs</a:t>
            </a:r>
          </a:p>
          <a:p>
            <a:pPr>
              <a:lnSpc>
                <a:spcPct val="100000"/>
              </a:lnSpc>
            </a:pPr>
            <a:r>
              <a:rPr lang="en-US" dirty="0"/>
              <a:t>Significant use cases: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Business-critical – part of the core business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impact – very important for the end-users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Use Case Diagrams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Key Scenarios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613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flows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the user should do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Concurrent users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are the most common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Two types of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07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"What is the required performance of the system?"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"SUPER FAST!"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talk in numbers!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if you have an end user – each task should complete in less than a second!</a:t>
            </a:r>
          </a:p>
          <a:p>
            <a:pPr>
              <a:lnSpc>
                <a:spcPct val="100000"/>
              </a:lnSpc>
            </a:pPr>
            <a:r>
              <a:rPr lang="en-US" dirty="0"/>
              <a:t>Think about latency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does it take to perform a single task?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will it take to store a user in the database?</a:t>
            </a:r>
          </a:p>
          <a:p>
            <a:pPr>
              <a:lnSpc>
                <a:spcPct val="100000"/>
              </a:lnSpc>
            </a:pPr>
            <a:r>
              <a:rPr lang="en-US" dirty="0"/>
              <a:t>Think about throughput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tasks can be performed for a given time unit?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users can be saved in the database in a minute?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742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Let's say we have a task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Storing a user in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And its latency is 1 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quite slow, but it is just a demonstrational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throughput for 1 minute then?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well-designed system – more than 1000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badly designed system – around 60 users</a:t>
            </a:r>
          </a:p>
          <a:p>
            <a:pPr>
              <a:lnSpc>
                <a:spcPct val="100000"/>
              </a:lnSpc>
            </a:pPr>
            <a:r>
              <a:rPr lang="en-US" dirty="0"/>
              <a:t>Both attributes are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numbers Example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578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Load is quantity of work without crashing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Web API – how many concurrent requests could the server handle without crashing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Difference with throughput: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Throughput – 100 requests/second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– 500 requests without crashing</a:t>
            </a:r>
          </a:p>
          <a:p>
            <a:pPr>
              <a:lnSpc>
                <a:spcPct val="100000"/>
              </a:lnSpc>
            </a:pPr>
            <a:r>
              <a:rPr lang="en-US" dirty="0"/>
              <a:t>Users can tolerate a bit slow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they hate crashing ones!</a:t>
            </a:r>
          </a:p>
          <a:p>
            <a:pPr>
              <a:lnSpc>
                <a:spcPct val="100000"/>
              </a:lnSpc>
            </a:pPr>
            <a:r>
              <a:rPr lang="en-US" dirty="0"/>
              <a:t>Best practice is to always plan for the most extreme cases!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Black Friday in an e-commerce site!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Load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044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much data the system will accumulate over time</a:t>
            </a:r>
          </a:p>
          <a:p>
            <a:pPr>
              <a:lnSpc>
                <a:spcPct val="100000"/>
              </a:lnSpc>
            </a:pPr>
            <a:r>
              <a:rPr lang="en-US" dirty="0"/>
              <a:t>This requirement dictates: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database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Designing queries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Storage planning</a:t>
            </a:r>
          </a:p>
          <a:p>
            <a:pPr>
              <a:lnSpc>
                <a:spcPct val="100000"/>
              </a:lnSpc>
            </a:pPr>
            <a:r>
              <a:rPr lang="en-US" dirty="0"/>
              <a:t>Two aspects: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required on "day one"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initially we need 1 GB of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growth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our database grows annually with 2 TB of data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volume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046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many users will use the system simultaneously</a:t>
            </a:r>
          </a:p>
          <a:p>
            <a:pPr>
              <a:lnSpc>
                <a:spcPct val="100000"/>
              </a:lnSpc>
            </a:pPr>
            <a:r>
              <a:rPr lang="en-US" dirty="0"/>
              <a:t>It is different than the load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Concurrent users have "dead times"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read the page, watch something on it, but do not make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requirements consider the actual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 of thumb is to take the load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multiple them by 10!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this depends on the system type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Concurrent users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795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is the required uptime for the system in percentage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99.99% uptime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translated to ~1 hour of downtime in a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would be quite impressive!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the solution's architect to manage the clients' expectations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expected uptime is 99.999%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tell them that we will need at least five different data centers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 independent continents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variety of power supplies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multiple Internet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answer usually brings them down to Earth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Service Level Agreement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7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Additionally, our design should cover: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Functionality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Usability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Resilience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Economic and technology constraints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Trade-offs and aesthetic concerns</a:t>
            </a:r>
          </a:p>
          <a:p>
            <a:pPr>
              <a:lnSpc>
                <a:spcPct val="100000"/>
              </a:lnSpc>
            </a:pPr>
            <a:r>
              <a:rPr lang="en-GB" dirty="0"/>
              <a:t>The goal is to: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high-level 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go into implementation details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Minimize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Address all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compatible with all use cases and scenarios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4172464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Functional Analysts and the CEO usually provide a well documented</a:t>
            </a:r>
            <a:br>
              <a:rPr lang="en-US" dirty="0"/>
            </a:br>
            <a:r>
              <a:rPr lang="en-US" dirty="0"/>
              <a:t>business and functional requirements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But who defines the non-functional ones?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Solution's Architect job to frame them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By starting discussions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asking the right questions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keeping the expectations realistic and meaningful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is no need to fight for every millisecond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users will not notice that</a:t>
            </a:r>
          </a:p>
          <a:p>
            <a:pPr>
              <a:lnSpc>
                <a:spcPct val="100000"/>
              </a:lnSpc>
            </a:pPr>
            <a:r>
              <a:rPr lang="en-US" dirty="0"/>
              <a:t>Never design a system without the non-functional requirements!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Who defines these requirements?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123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2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Layers:</a:t>
            </a:r>
          </a:p>
          <a:p>
            <a:pPr lvl="1"/>
            <a:r>
              <a:rPr lang="en-US" dirty="0"/>
              <a:t>System, Sub-systems, Layers, Components, Classes, Data and Methods</a:t>
            </a:r>
          </a:p>
          <a:p>
            <a:r>
              <a:rPr lang="en-US" dirty="0"/>
              <a:t>Bad Architecture:</a:t>
            </a:r>
          </a:p>
          <a:p>
            <a:pPr lvl="1"/>
            <a:r>
              <a:rPr lang="en-US" dirty="0"/>
              <a:t>Complex, Incoherent, Brittle, Untestable, Unmaintainable </a:t>
            </a:r>
          </a:p>
          <a:p>
            <a:r>
              <a:rPr lang="en-US" dirty="0"/>
              <a:t>Good Architecture:</a:t>
            </a:r>
          </a:p>
          <a:p>
            <a:pPr lvl="1"/>
            <a:r>
              <a:rPr lang="en-US" dirty="0"/>
              <a:t>Simple, Understandable, Flexible, Testable, Maintainable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882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to change instead of building to last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are going to change your solution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around modularity and flexibility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Use models, but only to analyze and reduce risk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models should be more abstract, otherwise you are taking the role of a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Use visualizations to communicate and collaborate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architecture is going to be a large diagram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and research critical points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in work in research in everything advanced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Security, scalability, resiliency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 Design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2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of a software architect is to minimize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This can be accomplished by separating the design into different areas of concern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Also known as modules (or components)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Software Architectures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C7A74-CEAF-41FA-A8E2-E94317C0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6" y="3347357"/>
            <a:ext cx="4182669" cy="3101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09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object and module should be in its own concern and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responsibility principle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in our design must have a single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Principle of least knowledge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do not know about the internals of other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through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repeat yourself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have multiple components with the same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Minimize upfront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design the minimum architecture so that developers can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polish the next sections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Of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7647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28692</TotalTime>
  <Words>1908</Words>
  <Application>Microsoft Office PowerPoint</Application>
  <PresentationFormat>Widescreen</PresentationFormat>
  <Paragraphs>354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Tw Cen MT</vt:lpstr>
      <vt:lpstr>Circuit</vt:lpstr>
      <vt:lpstr>What Is Software Architecture?</vt:lpstr>
      <vt:lpstr>Software architecture</vt:lpstr>
      <vt:lpstr>What composes an architecture?</vt:lpstr>
      <vt:lpstr>What composes an architecture?</vt:lpstr>
      <vt:lpstr>Our architecture needs</vt:lpstr>
      <vt:lpstr>Architecture abstraction</vt:lpstr>
      <vt:lpstr>Software Architecture Design Tips</vt:lpstr>
      <vt:lpstr>Areas Of Software Architectures</vt:lpstr>
      <vt:lpstr>Key Principles Of Software Architectures</vt:lpstr>
      <vt:lpstr>General Guidelines </vt:lpstr>
      <vt:lpstr>Layer Guidelines </vt:lpstr>
      <vt:lpstr>Component Guidelines </vt:lpstr>
      <vt:lpstr>Unified Modelling language</vt:lpstr>
      <vt:lpstr>What is UML?</vt:lpstr>
      <vt:lpstr>UML design elements</vt:lpstr>
      <vt:lpstr>UML Model Types</vt:lpstr>
      <vt:lpstr>UML Diagram Types</vt:lpstr>
      <vt:lpstr>The Component Diagram</vt:lpstr>
      <vt:lpstr>The Class Diagram</vt:lpstr>
      <vt:lpstr>The Sequence Diagram</vt:lpstr>
      <vt:lpstr>The State Diagram</vt:lpstr>
      <vt:lpstr>The Activity Diagram</vt:lpstr>
      <vt:lpstr>The Layer Diagram </vt:lpstr>
      <vt:lpstr>The Use Case Diagram</vt:lpstr>
      <vt:lpstr>Designing Solution Architectures</vt:lpstr>
      <vt:lpstr>UML Diagrams In Architectures</vt:lpstr>
      <vt:lpstr>UML Design Strategies</vt:lpstr>
      <vt:lpstr>The Process For Designing Architectures</vt:lpstr>
      <vt:lpstr>Create Or Adjust Objectives</vt:lpstr>
      <vt:lpstr>Create Or Adjust Objectives</vt:lpstr>
      <vt:lpstr>Identify Key Scenarios</vt:lpstr>
      <vt:lpstr>Identify Key Scenarios</vt:lpstr>
      <vt:lpstr>Two types of requirements</vt:lpstr>
      <vt:lpstr>Performance requirements</vt:lpstr>
      <vt:lpstr>Performance numbers Example</vt:lpstr>
      <vt:lpstr>Load requirements</vt:lpstr>
      <vt:lpstr>Data volume requirements</vt:lpstr>
      <vt:lpstr>Concurrent users requirements</vt:lpstr>
      <vt:lpstr>Service Level Agreement requirements</vt:lpstr>
      <vt:lpstr>Who defines these requirements?</vt:lpstr>
      <vt:lpstr>FINAL WORDS before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2525</cp:revision>
  <dcterms:created xsi:type="dcterms:W3CDTF">2017-03-28T09:08:48Z</dcterms:created>
  <dcterms:modified xsi:type="dcterms:W3CDTF">2022-08-22T13:18:18Z</dcterms:modified>
</cp:coreProperties>
</file>