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70" r:id="rId3"/>
    <p:sldId id="256" r:id="rId4"/>
    <p:sldId id="258" r:id="rId5"/>
    <p:sldId id="271" r:id="rId6"/>
    <p:sldId id="259" r:id="rId7"/>
    <p:sldId id="260" r:id="rId8"/>
    <p:sldId id="261" r:id="rId9"/>
    <p:sldId id="269" r:id="rId10"/>
    <p:sldId id="262" r:id="rId11"/>
    <p:sldId id="267" r:id="rId12"/>
    <p:sldId id="263" r:id="rId13"/>
    <p:sldId id="264" r:id="rId14"/>
    <p:sldId id="275" r:id="rId15"/>
    <p:sldId id="266" r:id="rId16"/>
    <p:sldId id="272" r:id="rId17"/>
    <p:sldId id="274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8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531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10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1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5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007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68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05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0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1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76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35E24-1D81-43C6-A33F-0FC55214D91A}" type="datetimeFigureOut">
              <a:rPr lang="en-US" smtClean="0"/>
              <a:t>4/13/2023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BE18F-F2F3-4385-A41F-86A3CB103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996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729023-EFAE-4EDA-8FC1-B9522C3F1882}"/>
              </a:ext>
            </a:extLst>
          </p:cNvPr>
          <p:cNvSpPr/>
          <p:nvPr/>
        </p:nvSpPr>
        <p:spPr>
          <a:xfrm>
            <a:off x="583144" y="843677"/>
            <a:ext cx="11025711" cy="258532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bg-BG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Платформа за онлайн публикуване,</a:t>
            </a:r>
          </a:p>
          <a:p>
            <a:pPr algn="ctr"/>
            <a:r>
              <a:rPr lang="ru-RU" sz="5400" b="1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и</a:t>
            </a:r>
            <a:r>
              <a:rPr lang="ru-RU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зградена</a:t>
            </a:r>
            <a:r>
              <a:rPr lang="ru-RU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от </a:t>
            </a:r>
            <a:r>
              <a:rPr lang="ru-RU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микроуслуги</a:t>
            </a:r>
            <a:r>
              <a:rPr lang="ru-RU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и </a:t>
            </a:r>
          </a:p>
          <a:p>
            <a:pPr algn="ctr"/>
            <a:r>
              <a:rPr lang="ru-RU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управлявана</a:t>
            </a:r>
            <a:r>
              <a:rPr lang="ru-RU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от </a:t>
            </a:r>
            <a:r>
              <a:rPr lang="ru-RU" sz="5400" b="1" cap="none" spc="0" dirty="0" err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домейн</a:t>
            </a:r>
            <a:r>
              <a:rPr lang="ru-RU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 дизайн</a:t>
            </a:r>
            <a:endParaRPr lang="en-US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07508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66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368407" y="2625226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Functional Programming</a:t>
            </a:r>
          </a:p>
        </p:txBody>
      </p:sp>
      <p:pic>
        <p:nvPicPr>
          <p:cNvPr id="6" name="Picture 5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2134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5377026" y="3560476"/>
            <a:ext cx="2100263" cy="1077218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dirty="0">
                <a:solidFill>
                  <a:srgbClr val="000000"/>
                </a:solidFill>
              </a:rPr>
              <a:t>Why?</a:t>
            </a:r>
            <a:endParaRPr lang="en-US" sz="2000" dirty="0"/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Purity</a:t>
            </a:r>
          </a:p>
        </p:txBody>
      </p:sp>
      <p:pic>
        <p:nvPicPr>
          <p:cNvPr id="7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34040" y="3168313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60107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https://devadventures.net/wp-content/uploads/2018/09/lambda-c-sharp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6851" y="3266381"/>
            <a:ext cx="6943725" cy="3905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237122" y="4237584"/>
            <a:ext cx="6096000" cy="400110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Expressiveness</a:t>
            </a:r>
          </a:p>
        </p:txBody>
      </p:sp>
      <p:sp>
        <p:nvSpPr>
          <p:cNvPr id="5" name="Rectangle 4"/>
          <p:cNvSpPr/>
          <p:nvPr/>
        </p:nvSpPr>
        <p:spPr>
          <a:xfrm>
            <a:off x="7981997" y="4242374"/>
            <a:ext cx="16337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Type – safety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6873" y="4842460"/>
            <a:ext cx="5561779" cy="174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9615714" y="4247164"/>
            <a:ext cx="24162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>
              <a:spcAft>
                <a:spcPts val="1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Ubiquitous language</a:t>
            </a:r>
          </a:p>
        </p:txBody>
      </p:sp>
    </p:spTree>
    <p:extLst>
      <p:ext uri="{BB962C8B-B14F-4D97-AF65-F5344CB8AC3E}">
        <p14:creationId xmlns:p14="http://schemas.microsoft.com/office/powerpoint/2010/main" val="183176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6020"/>
            <a:ext cx="12192000" cy="687459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712817"/>
            <a:ext cx="861995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Thin Controllers</a:t>
            </a:r>
            <a:endParaRPr lang="en-US" sz="40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5064" y="3830053"/>
            <a:ext cx="7761872" cy="2629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99653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05544" y="376363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Hypermedia as the Engine of Application State</a:t>
            </a:r>
            <a:endParaRPr lang="en-US" sz="4000" dirty="0"/>
          </a:p>
        </p:txBody>
      </p:sp>
      <p:sp>
        <p:nvSpPr>
          <p:cNvPr id="2" name="Rectangle 1"/>
          <p:cNvSpPr/>
          <p:nvPr/>
        </p:nvSpPr>
        <p:spPr>
          <a:xfrm>
            <a:off x="869544" y="1148414"/>
            <a:ext cx="91407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Provides</a:t>
            </a:r>
            <a:r>
              <a:rPr lang="bg-BG" dirty="0"/>
              <a:t> </a:t>
            </a:r>
            <a:r>
              <a:rPr lang="en-US" dirty="0"/>
              <a:t>hypermedia links in the response contents so that the client can dynamically navigate to the appropriate resource by traversing the hypermedia links. 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51" y="2154354"/>
            <a:ext cx="8124825" cy="1752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038" y="2154354"/>
            <a:ext cx="4600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03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545880" y="554219"/>
            <a:ext cx="10042071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sv-SE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Integration testing via Kastrel and Docker</a:t>
            </a:r>
            <a:endParaRPr lang="en-US" sz="4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56" y="1550174"/>
            <a:ext cx="10876227" cy="530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31E42B-A982-4153-8940-89C9659607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95375"/>
            <a:ext cx="12192000" cy="5762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5E414A-D2D9-4423-BC61-47ABEF12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964" y="-57116"/>
            <a:ext cx="10042071" cy="772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Автоматизиран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процес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</a:t>
            </a:r>
            <a:r>
              <a:rPr lang="ru-RU" sz="40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изготвяне</a:t>
            </a:r>
            <a:r>
              <a:rPr lang="ru-RU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на документация</a:t>
            </a:r>
          </a:p>
        </p:txBody>
      </p:sp>
    </p:spTree>
    <p:extLst>
      <p:ext uri="{BB962C8B-B14F-4D97-AF65-F5344CB8AC3E}">
        <p14:creationId xmlns:p14="http://schemas.microsoft.com/office/powerpoint/2010/main" val="3765781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020534" y="535931"/>
            <a:ext cx="10042071" cy="77205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sv-SE" sz="4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Health Checks UI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61" y="1417710"/>
            <a:ext cx="12040219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41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6FAC46-E960-4B9F-971E-A4BBA3FC4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361" y="0"/>
            <a:ext cx="84672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61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1E34B1-0BC2-4335-8D0A-064C0A6DC5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91" y="1138631"/>
            <a:ext cx="7836418" cy="189818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99558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78316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1390918" y="2830274"/>
            <a:ext cx="7237927" cy="34163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you!</a:t>
            </a:r>
          </a:p>
          <a:p>
            <a:pPr algn="ctr"/>
            <a:r>
              <a:rPr lang="en-US" sz="72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Time for questions!</a:t>
            </a:r>
            <a:endParaRPr lang="en-US" sz="7200" b="1" cap="none" spc="0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pic>
        <p:nvPicPr>
          <p:cNvPr id="4099" name="Picture 3" descr="D:\Code\mystar\frontend\mvc.client\YngStrs.Mvc.Client\wwwroot\images\test\bo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2795" y="2623909"/>
            <a:ext cx="1914525" cy="3829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3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74FD8A-7791-4F59-B4AE-CCF8FFBC1084}"/>
              </a:ext>
            </a:extLst>
          </p:cNvPr>
          <p:cNvSpPr txBox="1"/>
          <p:nvPr/>
        </p:nvSpPr>
        <p:spPr>
          <a:xfrm>
            <a:off x="4628467" y="101575"/>
            <a:ext cx="29350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chemeClr val="accent1">
                    <a:lumMod val="75000"/>
                  </a:schemeClr>
                </a:solidFill>
              </a:rPr>
              <a:t>https://demo.realworld.io/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94866A-FC6E-4F83-A7E7-D15D87E1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5345"/>
            <a:ext cx="5905850" cy="59340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37FFC60-CAE7-45A2-80A3-5F03F66B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8681" y="1205344"/>
            <a:ext cx="7623291" cy="565265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3158A7-8EA0-40CF-A131-E716FD61A3B4}"/>
              </a:ext>
            </a:extLst>
          </p:cNvPr>
          <p:cNvSpPr txBox="1"/>
          <p:nvPr/>
        </p:nvSpPr>
        <p:spPr>
          <a:xfrm>
            <a:off x="2053205" y="645071"/>
            <a:ext cx="9288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bg-BG" dirty="0"/>
              <a:t> И</a:t>
            </a:r>
            <a:r>
              <a:rPr lang="en-US" dirty="0" err="1"/>
              <a:t>зграден</a:t>
            </a:r>
            <a:r>
              <a:rPr lang="en-US" dirty="0"/>
              <a:t> с </a:t>
            </a:r>
            <a:r>
              <a:rPr lang="en-US" dirty="0" err="1"/>
              <a:t>помощта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</a:t>
            </a:r>
            <a:r>
              <a:rPr lang="en-US" dirty="0" err="1"/>
              <a:t>различни</a:t>
            </a:r>
            <a:r>
              <a:rPr lang="en-US" dirty="0"/>
              <a:t> </a:t>
            </a:r>
            <a:r>
              <a:rPr lang="bg-BG" dirty="0"/>
              <a:t>технологии, които да </a:t>
            </a:r>
            <a:r>
              <a:rPr lang="ru-RU" dirty="0" err="1"/>
              <a:t>могат</a:t>
            </a:r>
            <a:r>
              <a:rPr lang="ru-RU" dirty="0"/>
              <a:t> да се </a:t>
            </a:r>
            <a:r>
              <a:rPr lang="ru-RU" dirty="0" err="1"/>
              <a:t>смесват</a:t>
            </a:r>
            <a:r>
              <a:rPr lang="ru-RU" dirty="0"/>
              <a:t> и </a:t>
            </a:r>
            <a:r>
              <a:rPr lang="ru-RU" dirty="0" err="1"/>
              <a:t>съпоставят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90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iagram&#10;&#10;Description automatically generated">
            <a:extLst>
              <a:ext uri="{FF2B5EF4-FFF2-40B4-BE49-F238E27FC236}">
                <a16:creationId xmlns:a16="http://schemas.microsoft.com/office/drawing/2014/main" id="{08E15EA5-ECC4-449C-A5E5-044F0AA39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1" y="0"/>
            <a:ext cx="121079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878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480456" y="366939"/>
            <a:ext cx="8746671" cy="4351338"/>
          </a:xfrm>
        </p:spPr>
        <p:txBody>
          <a:bodyPr/>
          <a:lstStyle/>
          <a:p>
            <a:pPr marL="0" indent="0" algn="just">
              <a:buNone/>
            </a:pPr>
            <a:r>
              <a:rPr lang="bg-BG" dirty="0"/>
              <a:t>Р</a:t>
            </a:r>
            <a:r>
              <a:rPr lang="ru-RU" dirty="0" err="1"/>
              <a:t>еализация</a:t>
            </a:r>
            <a:r>
              <a:rPr lang="ru-RU" dirty="0"/>
              <a:t> чрез </a:t>
            </a:r>
            <a:r>
              <a:rPr lang="ru-RU" dirty="0" err="1"/>
              <a:t>ориентирана</a:t>
            </a:r>
            <a:r>
              <a:rPr lang="ru-RU" dirty="0"/>
              <a:t> </a:t>
            </a:r>
            <a:r>
              <a:rPr lang="ru-RU" dirty="0" err="1"/>
              <a:t>към</a:t>
            </a:r>
            <a:r>
              <a:rPr lang="ru-RU" dirty="0"/>
              <a:t> микро-услуги архитектура. </a:t>
            </a:r>
            <a:r>
              <a:rPr lang="ru-RU" dirty="0" err="1"/>
              <a:t>Изградена</a:t>
            </a:r>
            <a:r>
              <a:rPr lang="ru-RU" dirty="0"/>
              <a:t> от </a:t>
            </a:r>
            <a:r>
              <a:rPr lang="ru-RU" dirty="0" err="1"/>
              <a:t>клъстер</a:t>
            </a:r>
            <a:r>
              <a:rPr lang="ru-RU" dirty="0"/>
              <a:t> от </a:t>
            </a:r>
            <a:r>
              <a:rPr lang="ru-RU" dirty="0" err="1"/>
              <a:t>автономни</a:t>
            </a:r>
            <a:r>
              <a:rPr lang="ru-RU" dirty="0"/>
              <a:t> уеб услуги (всяка </a:t>
            </a:r>
            <a:r>
              <a:rPr lang="ru-RU" dirty="0" err="1"/>
              <a:t>притежаваща</a:t>
            </a:r>
            <a:r>
              <a:rPr lang="ru-RU" dirty="0"/>
              <a:t> </a:t>
            </a:r>
            <a:r>
              <a:rPr lang="ru-RU" dirty="0" err="1"/>
              <a:t>собствена</a:t>
            </a:r>
            <a:r>
              <a:rPr lang="ru-RU" dirty="0"/>
              <a:t> база от </a:t>
            </a:r>
            <a:r>
              <a:rPr lang="ru-RU" dirty="0" err="1"/>
              <a:t>данни</a:t>
            </a:r>
            <a:r>
              <a:rPr lang="ru-RU" dirty="0"/>
              <a:t>), </a:t>
            </a:r>
            <a:r>
              <a:rPr lang="ru-RU" dirty="0" err="1"/>
              <a:t>прилагащи</a:t>
            </a:r>
            <a:r>
              <a:rPr lang="ru-RU" dirty="0"/>
              <a:t> </a:t>
            </a:r>
            <a:r>
              <a:rPr lang="bg-BG" dirty="0"/>
              <a:t>подходите: управляван от домейн дизайн и </a:t>
            </a:r>
            <a:r>
              <a:rPr lang="ru-RU" dirty="0" err="1"/>
              <a:t>разделяне</a:t>
            </a:r>
            <a:r>
              <a:rPr lang="ru-RU" dirty="0"/>
              <a:t> на </a:t>
            </a:r>
            <a:r>
              <a:rPr lang="ru-RU" dirty="0" err="1"/>
              <a:t>отговорността</a:t>
            </a:r>
            <a:r>
              <a:rPr lang="ru-RU" dirty="0"/>
              <a:t> за </a:t>
            </a:r>
            <a:r>
              <a:rPr lang="ru-RU" dirty="0" err="1"/>
              <a:t>команди</a:t>
            </a:r>
            <a:r>
              <a:rPr lang="ru-RU" dirty="0"/>
              <a:t> и заявки.</a:t>
            </a:r>
            <a:br>
              <a:rPr lang="ru-RU" dirty="0"/>
            </a:br>
            <a:r>
              <a:rPr lang="ru-RU" dirty="0"/>
              <a:t>HTTP е </a:t>
            </a:r>
            <a:r>
              <a:rPr lang="ru-RU" dirty="0" err="1"/>
              <a:t>комуникационният</a:t>
            </a:r>
            <a:r>
              <a:rPr lang="ru-RU" dirty="0"/>
              <a:t> протокол </a:t>
            </a:r>
            <a:r>
              <a:rPr lang="ru-RU" dirty="0" err="1"/>
              <a:t>към</a:t>
            </a:r>
            <a:r>
              <a:rPr lang="ru-RU" dirty="0"/>
              <a:t> </a:t>
            </a:r>
            <a:r>
              <a:rPr lang="ru-RU" dirty="0" err="1"/>
              <a:t>клиентските</a:t>
            </a:r>
            <a:r>
              <a:rPr lang="ru-RU" dirty="0"/>
              <a:t> приложения. Асинхронна </a:t>
            </a:r>
            <a:r>
              <a:rPr lang="ru-RU" dirty="0" err="1"/>
              <a:t>комуникация</a:t>
            </a:r>
            <a:r>
              <a:rPr lang="ru-RU" dirty="0"/>
              <a:t> за </a:t>
            </a:r>
            <a:r>
              <a:rPr lang="ru-RU" dirty="0" err="1"/>
              <a:t>изпращане</a:t>
            </a:r>
            <a:r>
              <a:rPr lang="ru-RU" dirty="0"/>
              <a:t> на </a:t>
            </a:r>
            <a:r>
              <a:rPr lang="ru-RU" dirty="0" err="1"/>
              <a:t>имейли</a:t>
            </a:r>
            <a:r>
              <a:rPr lang="ru-RU" dirty="0"/>
              <a:t> е </a:t>
            </a:r>
            <a:r>
              <a:rPr lang="ru-RU" dirty="0" err="1"/>
              <a:t>осъщесвена</a:t>
            </a:r>
            <a:r>
              <a:rPr lang="ru-RU" dirty="0"/>
              <a:t> чрез брокер на </a:t>
            </a:r>
            <a:r>
              <a:rPr lang="ru-RU" dirty="0" err="1"/>
              <a:t>съобщения</a:t>
            </a:r>
            <a:r>
              <a:rPr lang="ru-RU" dirty="0"/>
              <a:t> (</a:t>
            </a:r>
            <a:r>
              <a:rPr lang="ru-RU" dirty="0" err="1"/>
              <a:t>RabbitMQ</a:t>
            </a:r>
            <a:r>
              <a:rPr lang="ru-RU" dirty="0"/>
              <a:t>).</a:t>
            </a: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58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429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70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5436" y="4627109"/>
            <a:ext cx="8115300" cy="176212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6021" y="2656896"/>
            <a:ext cx="861995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Command and Query Responsibility Segregation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12229" y="4182836"/>
            <a:ext cx="202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Implemented by</a:t>
            </a:r>
          </a:p>
        </p:txBody>
      </p:sp>
    </p:spTree>
    <p:extLst>
      <p:ext uri="{BB962C8B-B14F-4D97-AF65-F5344CB8AC3E}">
        <p14:creationId xmlns:p14="http://schemas.microsoft.com/office/powerpoint/2010/main" val="162610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7499" y="592622"/>
            <a:ext cx="5248275" cy="4800600"/>
          </a:xfrm>
          <a:prstGeom prst="rect">
            <a:avLst/>
          </a:prstGeom>
        </p:spPr>
      </p:pic>
      <p:sp>
        <p:nvSpPr>
          <p:cNvPr id="8" name="Left Arrow 7"/>
          <p:cNvSpPr/>
          <p:nvPr/>
        </p:nvSpPr>
        <p:spPr>
          <a:xfrm>
            <a:off x="3946357" y="513349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Arrow 8"/>
          <p:cNvSpPr/>
          <p:nvPr/>
        </p:nvSpPr>
        <p:spPr>
          <a:xfrm>
            <a:off x="4195009" y="157480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/>
          <p:cNvSpPr/>
          <p:nvPr/>
        </p:nvSpPr>
        <p:spPr>
          <a:xfrm>
            <a:off x="4724398" y="2138950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/>
          <p:cNvSpPr/>
          <p:nvPr/>
        </p:nvSpPr>
        <p:spPr>
          <a:xfrm>
            <a:off x="4724398" y="2658582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/>
          <p:cNvSpPr/>
          <p:nvPr/>
        </p:nvSpPr>
        <p:spPr>
          <a:xfrm>
            <a:off x="3996908" y="3425930"/>
            <a:ext cx="389760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048216" y="531883"/>
            <a:ext cx="2948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Personality Tests Web Service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8216" y="1334473"/>
            <a:ext cx="37516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Bounded Context </a:t>
            </a:r>
            <a:r>
              <a:rPr lang="en-US" dirty="0"/>
              <a:t>is central pattern in</a:t>
            </a:r>
          </a:p>
          <a:p>
            <a:pPr algn="ctr"/>
            <a:r>
              <a:rPr lang="en-US" dirty="0"/>
              <a:t> the Domain-Driven Design</a:t>
            </a:r>
          </a:p>
        </p:txBody>
      </p:sp>
      <p:sp>
        <p:nvSpPr>
          <p:cNvPr id="16" name="Left Arrow 15"/>
          <p:cNvSpPr/>
          <p:nvPr/>
        </p:nvSpPr>
        <p:spPr>
          <a:xfrm>
            <a:off x="4724398" y="4247054"/>
            <a:ext cx="3170110" cy="406400"/>
          </a:xfrm>
          <a:prstGeom prst="lef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96251" y="2110081"/>
            <a:ext cx="64435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command handler </a:t>
            </a:r>
            <a:r>
              <a:rPr lang="en-US" dirty="0"/>
              <a:t>receives a command and </a:t>
            </a:r>
          </a:p>
          <a:p>
            <a:r>
              <a:rPr lang="en-US" dirty="0"/>
              <a:t>brokers a result. The result is either a successful or an exception.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91956" y="268616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</a:rPr>
              <a:t>Commands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>
                <a:solidFill>
                  <a:srgbClr val="24292E"/>
                </a:solidFill>
                <a:effectLst/>
              </a:rPr>
              <a:t>changing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</a:rPr>
              <a:t>application state, i.e. creating, updating and deleting entities.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213453" y="346660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24292E"/>
                </a:solidFill>
                <a:effectLst/>
              </a:rPr>
              <a:t>Queries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are responsible for </a:t>
            </a:r>
            <a:r>
              <a:rPr lang="en-US" b="1" i="0" dirty="0">
                <a:solidFill>
                  <a:srgbClr val="24292E"/>
                </a:solidFill>
                <a:effectLst/>
              </a:rPr>
              <a:t>reading</a:t>
            </a:r>
            <a:r>
              <a:rPr lang="en-US" b="0" i="0" dirty="0">
                <a:solidFill>
                  <a:srgbClr val="24292E"/>
                </a:solidFill>
                <a:effectLst/>
              </a:rPr>
              <a:t> the </a:t>
            </a:r>
          </a:p>
          <a:p>
            <a:r>
              <a:rPr lang="en-US" b="0" i="0" dirty="0">
                <a:solidFill>
                  <a:srgbClr val="24292E"/>
                </a:solidFill>
                <a:effectLst/>
              </a:rPr>
              <a:t>application state, e.g. to display information to the user.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898315" y="4247054"/>
            <a:ext cx="48250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query handler </a:t>
            </a:r>
            <a:r>
              <a:rPr lang="en-US" dirty="0"/>
              <a:t>implements </a:t>
            </a:r>
            <a:br>
              <a:rPr lang="en-US" dirty="0"/>
            </a:br>
            <a:r>
              <a:rPr lang="en-US" dirty="0"/>
              <a:t>the logic for the current query.</a:t>
            </a:r>
          </a:p>
        </p:txBody>
      </p:sp>
      <p:pic>
        <p:nvPicPr>
          <p:cNvPr id="22" name="Picture 21" descr="Резултат с изображение за MEDIAT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5575" y="4998028"/>
            <a:ext cx="1057898" cy="1057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/>
          <p:cNvSpPr/>
          <p:nvPr/>
        </p:nvSpPr>
        <p:spPr>
          <a:xfrm>
            <a:off x="1593075" y="5532707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Implemented with the               </a:t>
            </a:r>
            <a:r>
              <a:rPr lang="en-US" sz="2800" b="1" cap="none" spc="0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ediatR</a:t>
            </a:r>
            <a:r>
              <a:rPr lang="en-US" sz="28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</a:t>
            </a:r>
          </a:p>
        </p:txBody>
      </p:sp>
      <p:sp>
        <p:nvSpPr>
          <p:cNvPr id="3" name="Cloud Callout 2"/>
          <p:cNvSpPr/>
          <p:nvPr/>
        </p:nvSpPr>
        <p:spPr>
          <a:xfrm>
            <a:off x="10427407" y="2438400"/>
            <a:ext cx="1577392" cy="751690"/>
          </a:xfrm>
          <a:prstGeom prst="cloudCallout">
            <a:avLst>
              <a:gd name="adj1" fmla="val -42103"/>
              <a:gd name="adj2" fmla="val 65789"/>
            </a:avLst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Fluent Command Validation</a:t>
            </a:r>
          </a:p>
        </p:txBody>
      </p:sp>
    </p:spTree>
    <p:extLst>
      <p:ext uri="{BB962C8B-B14F-4D97-AF65-F5344CB8AC3E}">
        <p14:creationId xmlns:p14="http://schemas.microsoft.com/office/powerpoint/2010/main" val="1208745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92"/>
            <a:ext cx="12192000" cy="6858000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4150894" y="474334"/>
            <a:ext cx="3781353" cy="77205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40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Event Sourcing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4968" y="3700756"/>
            <a:ext cx="7375775" cy="1599914"/>
          </a:xfrm>
          <a:prstGeom prst="rect">
            <a:avLst/>
          </a:prstGeom>
        </p:spPr>
      </p:pic>
      <p:sp>
        <p:nvSpPr>
          <p:cNvPr id="6" name="TextBox 2"/>
          <p:cNvSpPr txBox="1"/>
          <p:nvPr/>
        </p:nvSpPr>
        <p:spPr>
          <a:xfrm>
            <a:off x="1942193" y="1150007"/>
            <a:ext cx="65659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AutoNum type="arabicPeriod"/>
            </a:pPr>
            <a:r>
              <a:rPr lang="en-US" dirty="0"/>
              <a:t>Implementing an event-driven architecture and makes it possible to reliably publish events</a:t>
            </a:r>
          </a:p>
          <a:p>
            <a:pPr marL="342900" indent="-342900">
              <a:buAutoNum type="arabicPeriod"/>
            </a:pPr>
            <a:r>
              <a:rPr lang="en-US" dirty="0"/>
              <a:t>Provides a 100% reliable audit log of the changes made to a business entity (</a:t>
            </a:r>
            <a:r>
              <a:rPr lang="en-US" b="1" dirty="0"/>
              <a:t>Very</a:t>
            </a:r>
            <a:r>
              <a:rPr lang="en-US" dirty="0"/>
              <a:t> </a:t>
            </a:r>
            <a:r>
              <a:rPr lang="en-US" b="1" dirty="0"/>
              <a:t>useful</a:t>
            </a:r>
            <a:r>
              <a:rPr lang="en-US" dirty="0"/>
              <a:t> for reports)</a:t>
            </a:r>
          </a:p>
          <a:p>
            <a:pPr marL="342900" indent="-342900">
              <a:buAutoNum type="arabicPeriod"/>
            </a:pPr>
            <a:r>
              <a:rPr lang="en-US" dirty="0"/>
              <a:t>Implementation via </a:t>
            </a:r>
          </a:p>
        </p:txBody>
      </p:sp>
      <p:pic>
        <p:nvPicPr>
          <p:cNvPr id="8" name="Picture 7" descr="Резултат с изображение за marten dot net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0894" y="2307183"/>
            <a:ext cx="3463925" cy="116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4"/>
          <p:cNvSpPr txBox="1"/>
          <p:nvPr/>
        </p:nvSpPr>
        <p:spPr>
          <a:xfrm>
            <a:off x="5235157" y="3254328"/>
            <a:ext cx="767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Polyglot Persistence using PostgreSQL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6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626" y="463639"/>
            <a:ext cx="8764747" cy="499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71196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1251</TotalTime>
  <Words>310</Words>
  <Application>Microsoft Office PowerPoint</Application>
  <PresentationFormat>Widescreen</PresentationFormat>
  <Paragraphs>39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HeidelbergCement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Yordanov, Yordan (Varna) BGR</dc:creator>
  <cp:lastModifiedBy>Yordanov, Yordan (Varna) BGR</cp:lastModifiedBy>
  <cp:revision>86</cp:revision>
  <dcterms:created xsi:type="dcterms:W3CDTF">2019-11-27T09:22:56Z</dcterms:created>
  <dcterms:modified xsi:type="dcterms:W3CDTF">2023-04-13T08:17:13Z</dcterms:modified>
</cp:coreProperties>
</file>