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0"/>
  </p:notesMasterIdLst>
  <p:sldIdLst>
    <p:sldId id="257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863" r:id="rId14"/>
    <p:sldId id="481" r:id="rId15"/>
    <p:sldId id="834" r:id="rId16"/>
    <p:sldId id="864" r:id="rId17"/>
    <p:sldId id="867" r:id="rId18"/>
    <p:sldId id="889" r:id="rId19"/>
    <p:sldId id="890" r:id="rId20"/>
    <p:sldId id="901" r:id="rId21"/>
    <p:sldId id="891" r:id="rId22"/>
    <p:sldId id="892" r:id="rId23"/>
    <p:sldId id="893" r:id="rId24"/>
    <p:sldId id="894" r:id="rId25"/>
    <p:sldId id="895" r:id="rId26"/>
    <p:sldId id="896" r:id="rId27"/>
    <p:sldId id="897" r:id="rId28"/>
    <p:sldId id="898" r:id="rId29"/>
    <p:sldId id="899" r:id="rId30"/>
    <p:sldId id="900" r:id="rId31"/>
    <p:sldId id="902" r:id="rId32"/>
    <p:sldId id="903" r:id="rId33"/>
    <p:sldId id="336" r:id="rId34"/>
    <p:sldId id="337" r:id="rId35"/>
    <p:sldId id="338" r:id="rId36"/>
    <p:sldId id="904" r:id="rId37"/>
    <p:sldId id="769" r:id="rId38"/>
    <p:sldId id="770" r:id="rId39"/>
    <p:sldId id="771" r:id="rId40"/>
    <p:sldId id="772" r:id="rId41"/>
    <p:sldId id="773" r:id="rId42"/>
    <p:sldId id="774" r:id="rId43"/>
    <p:sldId id="775" r:id="rId44"/>
    <p:sldId id="776" r:id="rId45"/>
    <p:sldId id="777" r:id="rId46"/>
    <p:sldId id="778" r:id="rId47"/>
    <p:sldId id="779" r:id="rId48"/>
    <p:sldId id="780" r:id="rId49"/>
    <p:sldId id="781" r:id="rId50"/>
    <p:sldId id="782" r:id="rId51"/>
    <p:sldId id="878" r:id="rId52"/>
    <p:sldId id="788" r:id="rId53"/>
    <p:sldId id="905" r:id="rId54"/>
    <p:sldId id="906" r:id="rId55"/>
    <p:sldId id="791" r:id="rId56"/>
    <p:sldId id="792" r:id="rId57"/>
    <p:sldId id="793" r:id="rId58"/>
    <p:sldId id="794" r:id="rId59"/>
    <p:sldId id="796" r:id="rId60"/>
    <p:sldId id="797" r:id="rId61"/>
    <p:sldId id="923" r:id="rId62"/>
    <p:sldId id="924" r:id="rId63"/>
    <p:sldId id="925" r:id="rId64"/>
    <p:sldId id="926" r:id="rId65"/>
    <p:sldId id="907" r:id="rId66"/>
    <p:sldId id="908" r:id="rId67"/>
    <p:sldId id="927" r:id="rId68"/>
    <p:sldId id="909" r:id="rId69"/>
    <p:sldId id="910" r:id="rId70"/>
    <p:sldId id="911" r:id="rId71"/>
    <p:sldId id="912" r:id="rId72"/>
    <p:sldId id="913" r:id="rId73"/>
    <p:sldId id="914" r:id="rId74"/>
    <p:sldId id="915" r:id="rId75"/>
    <p:sldId id="916" r:id="rId76"/>
    <p:sldId id="918" r:id="rId77"/>
    <p:sldId id="919" r:id="rId78"/>
    <p:sldId id="920" r:id="rId79"/>
    <p:sldId id="921" r:id="rId80"/>
    <p:sldId id="928" r:id="rId81"/>
    <p:sldId id="922" r:id="rId82"/>
    <p:sldId id="802" r:id="rId83"/>
    <p:sldId id="803" r:id="rId84"/>
    <p:sldId id="860" r:id="rId85"/>
    <p:sldId id="861" r:id="rId86"/>
    <p:sldId id="862" r:id="rId87"/>
    <p:sldId id="309" r:id="rId88"/>
    <p:sldId id="80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>
      <p:cViewPr varScale="1">
        <p:scale>
          <a:sx n="117" d="100"/>
          <a:sy n="11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brite.com/o/code-it-up-29733808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common-design-choices-code-it-up-online-vol-11-registration-25112169073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henewstack.io/how-redis-simplifies-microservices-design-pattern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" TargetMode="External"/><Relationship Id="rId2" Type="http://schemas.openxmlformats.org/officeDocument/2006/relationships/hyperlink" Target="https://docs.microsoft.com/en-us/azure/architecture/guide/architecture-styles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jalu.ch/coding/base_converter.php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common-design-choices-code-it-up-online-vol-11-registration-25112169073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hyperlink" Target="https://www.eventbrite.com/e/software-architecture-quality-attributes-code-it-up-online-vol-12-registration-2560293296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brite.com/e/software-architecture-common-design-choices-code-it-up-online-vol-11-registration-251121690737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ericaneagle.com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3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C3DCA-1895-4CA2-9897-CE6AA9CF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19600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is not required to watch the parts in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strongly advised! </a:t>
            </a:r>
          </a:p>
          <a:p>
            <a:pPr>
              <a:lnSpc>
                <a:spcPct val="100000"/>
              </a:lnSpc>
            </a:pPr>
            <a:r>
              <a:rPr lang="en-US" dirty="0"/>
              <a:t>Get the previous recordings from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https://www.eventbrite.com/o/code-it-up-29733808833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Choosing The Right Database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Design Choices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URL Shortening System Design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sz="1800" dirty="0">
                <a:hlinkClick r:id="rId3"/>
              </a:rPr>
              <a:t>https://www.eventbrite.com/e/software-architecture-common-design-choices-</a:t>
            </a:r>
            <a:br>
              <a:rPr lang="en-US" sz="1800" dirty="0">
                <a:hlinkClick r:id="rId3"/>
              </a:rPr>
            </a:br>
            <a:r>
              <a:rPr lang="en-US" sz="1800" dirty="0">
                <a:hlinkClick r:id="rId3"/>
              </a:rPr>
              <a:t>code-it-up-online-vol-11-registration-251121690737</a:t>
            </a:r>
            <a:r>
              <a:rPr lang="en-US" sz="1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 BOOK!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Solution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5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For Designing Architectures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C09-C2DD-44B1-A7FD-733F4FE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0" y="2097088"/>
            <a:ext cx="4221740" cy="3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90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Choosing The Right Database</a:t>
            </a:r>
          </a:p>
        </p:txBody>
      </p:sp>
    </p:spTree>
    <p:extLst>
      <p:ext uri="{BB962C8B-B14F-4D97-AF65-F5344CB8AC3E}">
        <p14:creationId xmlns:p14="http://schemas.microsoft.com/office/powerpoint/2010/main" val="145493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 technology should be one of your last decisions in your initial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you may hit the "golden hammer"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business logic should be the main factor for the architecture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However, choosing the right storage solution always requires some consideration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most functional requirements can be achieved with any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at the cost of a huge performance hit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at an expensive price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Key factors: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Structure of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Query patterns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you need to handle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Database Considerations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Indexing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Helper table, created from a particular column or group of columns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read queries but speed of write operations declines</a:t>
            </a:r>
          </a:p>
          <a:p>
            <a:pPr>
              <a:lnSpc>
                <a:spcPct val="100000"/>
              </a:lnSpc>
            </a:pPr>
            <a:r>
              <a:rPr lang="en-US" dirty="0"/>
              <a:t>Replication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Removes the "single point of failure" issue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Higher complexity in terms of consistency and correctness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design and manage on a high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Non-relational databases incorporate replication "out of the box"</a:t>
            </a:r>
          </a:p>
          <a:p>
            <a:pPr>
              <a:lnSpc>
                <a:spcPct val="100000"/>
              </a:lnSpc>
            </a:pPr>
            <a:r>
              <a:rPr lang="en-US" dirty="0"/>
              <a:t>Partitioning (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Separates the data based on a predefined and specific rule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Introduces complexity but it is a first-class feature in non-relational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Partitioning can also be used for the application logic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Database techniques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183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Frequent database calls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latency independent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want to cache some data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use Redis, Memcached or other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 is the most popular choice</a:t>
            </a:r>
          </a:p>
          <a:p>
            <a:pPr>
              <a:lnSpc>
                <a:spcPct val="100000"/>
              </a:lnSpc>
            </a:pPr>
            <a:r>
              <a:rPr lang="en-US" dirty="0"/>
              <a:t>Caching has downsides: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Stale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of logic</a:t>
            </a:r>
          </a:p>
          <a:p>
            <a:pPr>
              <a:lnSpc>
                <a:spcPct val="100000"/>
              </a:lnSpc>
            </a:pPr>
            <a:r>
              <a:rPr lang="en-US" dirty="0"/>
              <a:t>"There are only two hard things in Computer Science: </a:t>
            </a:r>
            <a:br>
              <a:rPr lang="en-US" dirty="0"/>
            </a:br>
            <a:r>
              <a:rPr lang="en-US" dirty="0"/>
              <a:t>cache invalidation and naming things!"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67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store files and not structured data, you most probably do not need a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You use database for information which you want to query</a:t>
            </a:r>
          </a:p>
          <a:p>
            <a:pPr>
              <a:lnSpc>
                <a:spcPct val="100000"/>
              </a:lnSpc>
            </a:pPr>
            <a:r>
              <a:rPr lang="en-US" dirty="0"/>
              <a:t>And files are not queried, they are delivered directly</a:t>
            </a:r>
          </a:p>
          <a:p>
            <a:pPr>
              <a:lnSpc>
                <a:spcPct val="100000"/>
              </a:lnSpc>
            </a:pPr>
            <a:r>
              <a:rPr lang="en-US" dirty="0"/>
              <a:t>In such scenarios, you use blob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Amazon S3,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Blob storage allows you to store files</a:t>
            </a:r>
          </a:p>
          <a:p>
            <a:pPr>
              <a:lnSpc>
                <a:spcPct val="100000"/>
              </a:lnSpc>
            </a:pPr>
            <a:r>
              <a:rPr lang="en-US" dirty="0"/>
              <a:t>And usually, for greater scale, you would use a CDN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reduce the latency for your geographical location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File Storage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43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want to build a search functionality, you need a search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Elasticsearch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such scenarios you want to support "fuzzy search"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typos are also matched, for example "</a:t>
            </a:r>
            <a:r>
              <a:rPr lang="en-US" dirty="0" err="1"/>
              <a:t>airprot</a:t>
            </a:r>
            <a:r>
              <a:rPr lang="en-US" dirty="0"/>
              <a:t>" search shows "airport"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The search engines are not databases and you do not use them as a primary one</a:t>
            </a:r>
          </a:p>
          <a:p>
            <a:pPr>
              <a:lnSpc>
                <a:spcPct val="100000"/>
              </a:lnSpc>
            </a:pPr>
            <a:r>
              <a:rPr lang="en-US" dirty="0"/>
              <a:t>They guarantee fast and relevant results, not a storage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Normally, you load the search engine data from another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Text Search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98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Time series databases are not randomly updated like normal ones</a:t>
            </a:r>
          </a:p>
          <a:p>
            <a:pPr>
              <a:lnSpc>
                <a:spcPct val="100000"/>
              </a:lnSpc>
            </a:pPr>
            <a:r>
              <a:rPr lang="en-US" dirty="0"/>
              <a:t>You add data in "append only"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 metrics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monitoring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Sensor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They are perfect for queries which include a time period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InfluxDB</a:t>
            </a:r>
            <a:r>
              <a:rPr lang="en-US" dirty="0"/>
              <a:t> is such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Time Series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41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warehouse is used where you just put all your data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And then perform analytics over it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used for offline reports and business decisions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This solution is not used for regular everyday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be too slow on scale</a:t>
            </a:r>
          </a:p>
          <a:p>
            <a:pPr>
              <a:lnSpc>
                <a:spcPct val="100000"/>
              </a:lnSpc>
            </a:pPr>
            <a:r>
              <a:rPr lang="en-US" dirty="0"/>
              <a:t>Hadoop is a very commonly used data warehouse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you can use other databases, if you think they will be good enough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Warehouse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998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use a relational database, if: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structured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atomicity, consistency, isolation, durability (ACID)</a:t>
            </a:r>
          </a:p>
          <a:p>
            <a:pPr>
              <a:lnSpc>
                <a:spcPct val="100000"/>
              </a:lnSpc>
            </a:pPr>
            <a:r>
              <a:rPr lang="en-US" dirty="0"/>
              <a:t>Otherwise, you can use a non-relational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Amazon products – they all have different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Then you need to consider the query pattern of your use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vast variety of queries and attributes, you can use a NoSQL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 wide-column database like Cassandra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small variety of attributes but huge 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this case you have huge scale of queries, but their variety is small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SQL or NoSQL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49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have an Uber like application, and you want to fetch driver's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use Cassandra, you can partition it on driver's ID and easily find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customer's ride on a specific date?</a:t>
            </a:r>
          </a:p>
          <a:p>
            <a:pPr>
              <a:lnSpc>
                <a:spcPct val="100000"/>
              </a:lnSpc>
            </a:pPr>
            <a:r>
              <a:rPr lang="en-US" dirty="0"/>
              <a:t>In such case the above solution will be slow</a:t>
            </a:r>
            <a:r>
              <a:rPr lang="bg-BG" dirty="0"/>
              <a:t>, </a:t>
            </a:r>
            <a:r>
              <a:rPr lang="en-US" dirty="0"/>
              <a:t>you need to check every partition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 can easily replicate the data to another "table" </a:t>
            </a:r>
            <a:r>
              <a:rPr lang="en-US" dirty="0" err="1"/>
              <a:t>partioned</a:t>
            </a:r>
            <a:r>
              <a:rPr lang="en-US" dirty="0"/>
              <a:t> by customer ID</a:t>
            </a:r>
          </a:p>
          <a:p>
            <a:pPr>
              <a:lnSpc>
                <a:spcPct val="100000"/>
              </a:lnSpc>
            </a:pPr>
            <a:r>
              <a:rPr lang="en-US" dirty="0"/>
              <a:t>Cassandra have huge scale if the queries are of a similar type</a:t>
            </a:r>
          </a:p>
          <a:p>
            <a:pPr>
              <a:lnSpc>
                <a:spcPct val="100000"/>
              </a:lnSpc>
            </a:pPr>
            <a:r>
              <a:rPr lang="en-US" dirty="0"/>
              <a:t>Otherwise, replication will be too complex</a:t>
            </a:r>
          </a:p>
          <a:p>
            <a:pPr>
              <a:lnSpc>
                <a:spcPct val="100000"/>
              </a:lnSpc>
            </a:pPr>
            <a:r>
              <a:rPr lang="en-US" dirty="0"/>
              <a:t>And a database like MongoDB may be a better choice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Straightforward 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28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the previous slides show happy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Relational database when we have structured data and ACID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Non-relational database when we have vast variety of data properties and complex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Wide-column database when we have huge scale with simpler data and less variety of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in real-world requirements are not that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An example is Amazon: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multiple users try to buy the last item in stock, we need ACID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products have vast variety of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need huge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Additionally, we need reporting of sales</a:t>
            </a:r>
          </a:p>
          <a:p>
            <a:pPr>
              <a:lnSpc>
                <a:spcPct val="100000"/>
              </a:lnSpc>
            </a:pPr>
            <a:r>
              <a:rPr lang="en-US" dirty="0"/>
              <a:t>How do we solve that?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Happy cases?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43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guarantee the ACID requirement, we will store unfinished orders in PostgreSQL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another relational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After the order is completed, we can move it to Cassandra for a permanent store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Partitioned by seller ID for the seller panel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partitioned by customer ID for the customer panel</a:t>
            </a:r>
          </a:p>
          <a:p>
            <a:pPr>
              <a:lnSpc>
                <a:spcPct val="100000"/>
              </a:lnSpc>
            </a:pPr>
            <a:r>
              <a:rPr lang="en-US" dirty="0"/>
              <a:t>Finally, we can store the order in a MongoDB database too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we have reporting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reporting requires complex queries with variety of options</a:t>
            </a:r>
          </a:p>
          <a:p>
            <a:pPr>
              <a:lnSpc>
                <a:spcPct val="100000"/>
              </a:lnSpc>
            </a:pPr>
            <a:r>
              <a:rPr lang="en-US" dirty="0"/>
              <a:t>And for different scenarios, you can use a combination of the databases: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you get the order IDs from the MongoDB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load the rest of the data from Cassandra</a:t>
            </a:r>
          </a:p>
          <a:p>
            <a:pPr>
              <a:lnSpc>
                <a:spcPct val="100000"/>
              </a:lnSpc>
            </a:pPr>
            <a:r>
              <a:rPr lang="en-US" dirty="0"/>
              <a:t>Rome was not built in a day! Amazon too! It evolved!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real world solutions are complex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68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introduced Redis as a key-value database 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it is much more powerful and capable than a simple cache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used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Distributed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Bounded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Transactional outbox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Telemetry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cover these concepts in the series during some of the next lessons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explained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https://thenewstack.io/how-redis-simplifies-microservices-design-patterns/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about </a:t>
            </a:r>
            <a:r>
              <a:rPr lang="en-GB" dirty="0" err="1"/>
              <a:t>redis</a:t>
            </a:r>
            <a:r>
              <a:rPr lang="en-GB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784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Big data consists of datasets which are either: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large in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Too complex in 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Come to our system at a high rate</a:t>
            </a:r>
          </a:p>
          <a:p>
            <a:pPr>
              <a:lnSpc>
                <a:spcPct val="100000"/>
              </a:lnSpc>
            </a:pPr>
            <a:r>
              <a:rPr lang="en-US" dirty="0"/>
              <a:t>Big data exceeds the capacity of a traditional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 – terabytes per day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Google Search, Medical health monitoring, Real-time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Variety – large variety of unstructured data from multiple 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Social media behavior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Velocity – large scale or high frequency of events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Online store with millions of users, Internet of Things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about big data?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526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669587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Processing big data with lambda architecture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3C5FA-33CE-4248-B24B-B1EF7973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32" y="2097088"/>
            <a:ext cx="7743336" cy="38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3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488182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72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Aleksandar </a:t>
            </a:r>
            <a:r>
              <a:rPr lang="en-GB" b="1" dirty="0" err="1"/>
              <a:t>Evangelatov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80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Thanks to – </a:t>
            </a:r>
            <a:r>
              <a:rPr lang="en-US" sz="2000" b="1" dirty="0"/>
              <a:t>Pavel, Georgi, </a:t>
            </a:r>
            <a:r>
              <a:rPr lang="en-US" sz="2000" b="1" dirty="0" err="1"/>
              <a:t>Aneliya</a:t>
            </a:r>
            <a:r>
              <a:rPr lang="en-US" sz="2000" b="1" dirty="0"/>
              <a:t>, Nikolay, Vladimir, </a:t>
            </a:r>
            <a:r>
              <a:rPr lang="en-US" sz="2000" b="1" dirty="0" err="1"/>
              <a:t>Mariyana</a:t>
            </a:r>
            <a:r>
              <a:rPr lang="en-US" sz="2000" b="1" dirty="0"/>
              <a:t>, Svetoslav, </a:t>
            </a:r>
            <a:r>
              <a:rPr lang="en-US" sz="2000" b="1" dirty="0" err="1"/>
              <a:t>Miroslava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/>
              <a:t>Ivan, </a:t>
            </a:r>
            <a:r>
              <a:rPr lang="en-US" sz="2000" b="1" dirty="0" err="1"/>
              <a:t>Hristina</a:t>
            </a:r>
            <a:r>
              <a:rPr lang="en-US" sz="2000" b="1" dirty="0"/>
              <a:t>, </a:t>
            </a:r>
            <a:r>
              <a:rPr lang="bg-BG" sz="2000" b="1" dirty="0"/>
              <a:t>Калин, Рая, </a:t>
            </a:r>
            <a:r>
              <a:rPr lang="en-US" sz="2000" b="1" dirty="0" err="1"/>
              <a:t>Petar</a:t>
            </a:r>
            <a:r>
              <a:rPr lang="en-US" sz="2000" b="1" dirty="0"/>
              <a:t>, Daniel, </a:t>
            </a:r>
            <a:r>
              <a:rPr lang="en-US" sz="2000" b="1" dirty="0" err="1"/>
              <a:t>Teodor</a:t>
            </a:r>
            <a:r>
              <a:rPr lang="en-US" sz="2000" b="1" dirty="0"/>
              <a:t>, </a:t>
            </a:r>
            <a:r>
              <a:rPr lang="en-US" sz="2000" b="1" dirty="0" err="1"/>
              <a:t>Stoil</a:t>
            </a:r>
            <a:r>
              <a:rPr lang="en-US" sz="2000" b="1" dirty="0"/>
              <a:t>, </a:t>
            </a:r>
            <a:r>
              <a:rPr lang="en-US" sz="2000" b="1" dirty="0" err="1"/>
              <a:t>Dimitar</a:t>
            </a:r>
            <a:r>
              <a:rPr lang="en-US" sz="2000" b="1" dirty="0"/>
              <a:t>, Diana, Alexander, </a:t>
            </a:r>
            <a:r>
              <a:rPr lang="en-US" sz="2000" b="1" dirty="0" err="1"/>
              <a:t>Svilen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 err="1"/>
              <a:t>Petar</a:t>
            </a:r>
            <a:r>
              <a:rPr lang="en-US" sz="2000" b="1" dirty="0"/>
              <a:t>, </a:t>
            </a:r>
            <a:r>
              <a:rPr lang="en-US" sz="2000" b="1" dirty="0" err="1"/>
              <a:t>Kiril</a:t>
            </a:r>
            <a:r>
              <a:rPr lang="en-US" sz="2000" b="1" dirty="0"/>
              <a:t>, Kalin, </a:t>
            </a:r>
            <a:r>
              <a:rPr lang="en-US" sz="2000" b="1" dirty="0" err="1"/>
              <a:t>Radoslav</a:t>
            </a:r>
            <a:r>
              <a:rPr lang="en-US" sz="2000" b="1" dirty="0"/>
              <a:t>, </a:t>
            </a:r>
            <a:r>
              <a:rPr lang="bg-BG" sz="2000" b="1" dirty="0"/>
              <a:t>Свилен, </a:t>
            </a:r>
            <a:r>
              <a:rPr lang="en-US" sz="2000" b="1" dirty="0" err="1"/>
              <a:t>Veselin</a:t>
            </a:r>
            <a:r>
              <a:rPr lang="en-US" sz="2000" b="1" dirty="0"/>
              <a:t>, Julia, Pavel, Robert, Mira, </a:t>
            </a:r>
            <a:r>
              <a:rPr lang="en-US" sz="2000" b="1" dirty="0" err="1"/>
              <a:t>Albena</a:t>
            </a:r>
            <a:r>
              <a:rPr lang="en-US" sz="2000" b="1" dirty="0"/>
              <a:t>, </a:t>
            </a:r>
            <a:r>
              <a:rPr lang="en-US" sz="2000" b="1" dirty="0" err="1"/>
              <a:t>Dinyo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/>
              <a:t>Elena, </a:t>
            </a:r>
            <a:r>
              <a:rPr lang="en-US" sz="2000" b="1" dirty="0" err="1"/>
              <a:t>Elitsa</a:t>
            </a:r>
            <a:r>
              <a:rPr lang="en-US" sz="2000" b="1" dirty="0"/>
              <a:t>, Ivaylo, Zlatko, Sonya, </a:t>
            </a:r>
            <a:r>
              <a:rPr lang="en-US" sz="2000" b="1" dirty="0" err="1"/>
              <a:t>Dimitar</a:t>
            </a:r>
            <a:r>
              <a:rPr lang="en-US" sz="2000" b="1" dirty="0"/>
              <a:t>, </a:t>
            </a:r>
            <a:r>
              <a:rPr lang="en-US" sz="2000" b="1" dirty="0" err="1"/>
              <a:t>Hristo</a:t>
            </a:r>
            <a:r>
              <a:rPr lang="en-US" sz="2000" b="1" dirty="0"/>
              <a:t>, Dobromir, </a:t>
            </a:r>
            <a:r>
              <a:rPr lang="en-US" sz="2000" b="1" dirty="0" err="1"/>
              <a:t>Hristo</a:t>
            </a:r>
            <a:r>
              <a:rPr lang="en-US" sz="2000" b="1" dirty="0"/>
              <a:t>, Dobromir, </a:t>
            </a:r>
            <a:r>
              <a:rPr lang="en-US" sz="2000" b="1" dirty="0" err="1"/>
              <a:t>Zlatin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/>
              <a:t>Nikolay, Valentin, </a:t>
            </a:r>
            <a:r>
              <a:rPr lang="en-US" sz="2000" b="1" dirty="0" err="1"/>
              <a:t>Borislava</a:t>
            </a:r>
            <a:r>
              <a:rPr lang="en-US" sz="2000" b="1" dirty="0"/>
              <a:t>, </a:t>
            </a:r>
            <a:r>
              <a:rPr lang="en-US" sz="2000" b="1" dirty="0" err="1"/>
              <a:t>Plamen</a:t>
            </a:r>
            <a:r>
              <a:rPr lang="en-US" sz="2000" b="1" dirty="0"/>
              <a:t>, Aleksandar, </a:t>
            </a:r>
            <a:br>
              <a:rPr lang="en-US" sz="2000" b="1" dirty="0"/>
            </a:br>
            <a:r>
              <a:rPr lang="en-US" sz="2000" b="1" dirty="0"/>
              <a:t>Sonya, </a:t>
            </a:r>
            <a:r>
              <a:rPr lang="en-US" sz="2000" b="1" dirty="0" err="1"/>
              <a:t>Milcho</a:t>
            </a:r>
            <a:r>
              <a:rPr lang="en-US" sz="2000" b="1" dirty="0"/>
              <a:t>, Lazar, Martin, </a:t>
            </a:r>
            <a:r>
              <a:rPr lang="bg-BG" sz="2000" b="1" dirty="0"/>
              <a:t>Борислав, </a:t>
            </a:r>
            <a:r>
              <a:rPr lang="en-US" sz="2000" b="1" dirty="0" err="1"/>
              <a:t>Borislav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 err="1"/>
              <a:t>Borislav</a:t>
            </a:r>
            <a:r>
              <a:rPr lang="en-US" sz="2000" b="1" dirty="0"/>
              <a:t>, </a:t>
            </a:r>
            <a:r>
              <a:rPr lang="en-US" sz="2000" b="1" dirty="0" err="1"/>
              <a:t>Lyubozar</a:t>
            </a:r>
            <a:r>
              <a:rPr lang="en-US" sz="2000" b="1" dirty="0"/>
              <a:t>, </a:t>
            </a:r>
            <a:r>
              <a:rPr lang="en-US" sz="2000" b="1" dirty="0" err="1"/>
              <a:t>Mariyan</a:t>
            </a:r>
            <a:r>
              <a:rPr lang="en-US" sz="2000" b="1" dirty="0"/>
              <a:t>, Vladimir, </a:t>
            </a:r>
            <a:r>
              <a:rPr lang="en-US" sz="2000" b="1" dirty="0" err="1"/>
              <a:t>Boryana</a:t>
            </a:r>
            <a:r>
              <a:rPr lang="en-US" sz="2000" b="1" dirty="0"/>
              <a:t>, </a:t>
            </a:r>
            <a:br>
              <a:rPr lang="en-US" sz="2000" b="1" dirty="0"/>
            </a:br>
            <a:r>
              <a:rPr lang="en-US" sz="2000" b="1" dirty="0" err="1"/>
              <a:t>Teodor</a:t>
            </a:r>
            <a:r>
              <a:rPr lang="en-US" sz="2000" b="1" dirty="0"/>
              <a:t>, Nikolay, </a:t>
            </a:r>
            <a:r>
              <a:rPr lang="en-US" sz="2000" b="1" dirty="0" err="1"/>
              <a:t>Blagovest</a:t>
            </a:r>
            <a:r>
              <a:rPr lang="en-US" sz="2000" b="1" dirty="0"/>
              <a:t>, </a:t>
            </a:r>
            <a:r>
              <a:rPr lang="en-US" sz="2000" b="1" dirty="0" err="1"/>
              <a:t>Plamen</a:t>
            </a:r>
            <a:r>
              <a:rPr lang="en-US" sz="2000" b="1" dirty="0"/>
              <a:t>, </a:t>
            </a:r>
            <a:r>
              <a:rPr lang="en-US" sz="2000" b="1" dirty="0" err="1"/>
              <a:t>Anelia</a:t>
            </a:r>
            <a:r>
              <a:rPr lang="en-US" sz="2000" b="1" dirty="0"/>
              <a:t>, Iva, </a:t>
            </a:r>
            <a:br>
              <a:rPr lang="en-US" sz="2000" b="1" dirty="0"/>
            </a:br>
            <a:r>
              <a:rPr lang="en-US" sz="2000" b="1" dirty="0"/>
              <a:t>Viktor, </a:t>
            </a:r>
            <a:r>
              <a:rPr lang="en-US" sz="2000" b="1" dirty="0" err="1"/>
              <a:t>Ventsislav</a:t>
            </a:r>
            <a:r>
              <a:rPr lang="en-US" sz="2000" b="1" dirty="0"/>
              <a:t>, </a:t>
            </a:r>
            <a:r>
              <a:rPr lang="en-US" sz="2000" b="1" dirty="0" err="1"/>
              <a:t>Plamen</a:t>
            </a:r>
            <a:r>
              <a:rPr lang="en-US" sz="2000" b="1" dirty="0"/>
              <a:t>, Nikolay, </a:t>
            </a:r>
            <a:r>
              <a:rPr lang="en-US" sz="2000" b="1" dirty="0" err="1"/>
              <a:t>Dimitar</a:t>
            </a:r>
            <a:r>
              <a:rPr lang="en-US" sz="2000" b="1" dirty="0"/>
              <a:t>, </a:t>
            </a:r>
            <a:r>
              <a:rPr lang="en-US" sz="2000" b="1" dirty="0" err="1"/>
              <a:t>Yavor</a:t>
            </a:r>
            <a:r>
              <a:rPr lang="en-US" sz="2000" b="1" dirty="0"/>
              <a:t>, Rosen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during the years!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99018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406133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Choosing the Initial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0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Good starting point 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3 layers: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 / Presentation – visualization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– business logic and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– data access layer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expect a long-term project, you may choose </a:t>
            </a:r>
            <a:br>
              <a:rPr lang="en-US" dirty="0"/>
            </a:br>
            <a:r>
              <a:rPr lang="en-US" dirty="0"/>
              <a:t>Domain-Driven Design with Clean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Presentation – visualization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–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Infrastructure – infrastructure details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 – business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Add a Service layer if you plan to expose an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Layered Pattern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9349C-956A-46D3-8365-594F9272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35" y="1712549"/>
            <a:ext cx="3158376" cy="2966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62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Components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Reuse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3rd parties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Declarative rendering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Like WordPress – with widgets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Or with visual designer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Lots of dynamic interactions</a:t>
            </a:r>
          </a:p>
          <a:p>
            <a:pPr>
              <a:lnSpc>
                <a:spcPct val="100000"/>
              </a:lnSpc>
            </a:pPr>
            <a:r>
              <a:rPr lang="en-GB" dirty="0"/>
              <a:t>Use MVC for lots of UI pages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Or MVVM if the technology support data binding</a:t>
            </a:r>
          </a:p>
          <a:p>
            <a:pPr>
              <a:lnSpc>
                <a:spcPct val="100000"/>
              </a:lnSpc>
            </a:pPr>
            <a:r>
              <a:rPr lang="en-GB" dirty="0"/>
              <a:t>Remove this layer, if you designing an API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Without any UI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Presentation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87BC4-3782-46B8-8F44-7236A43F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70" y="1712550"/>
            <a:ext cx="3266641" cy="3048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118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functionality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Plugin support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entity abstraction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each entity – create a component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Declarative configuration: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Visual workflows – like a flow chart for the business rules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Business rules – collection of if/then/else rules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don’t need the above, use an </a:t>
            </a:r>
            <a:br>
              <a:rPr lang="en-US" dirty="0"/>
            </a:br>
            <a:r>
              <a:rPr lang="en-US" dirty="0"/>
              <a:t>object-oriented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Business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0E028-41DE-472F-A9C0-7C0B7617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82" y="1712549"/>
            <a:ext cx="3321929" cy="333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4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Handling diverse data sources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SQL Server, Redis, MongoDB,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Increased abstraction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Declarative configuration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Easily replace connection string, data storages</a:t>
            </a:r>
            <a:br>
              <a:rPr lang="en-US" dirty="0"/>
            </a:br>
            <a:r>
              <a:rPr lang="en-US" dirty="0"/>
              <a:t>and other mechanisms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Data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D21A4-1EA6-402B-865D-25832AC7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122" y="1712549"/>
            <a:ext cx="3085289" cy="3107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126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Contract management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Declarative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Choose Microservices if your system is </a:t>
            </a:r>
            <a:br>
              <a:rPr lang="en-US" dirty="0"/>
            </a:br>
            <a:r>
              <a:rPr lang="en-US" dirty="0"/>
              <a:t>composed mostly of interlocking APIs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start with Microservices</a:t>
            </a:r>
            <a:r>
              <a:rPr lang="bg-BG" dirty="0"/>
              <a:t>, </a:t>
            </a:r>
            <a:r>
              <a:rPr lang="en-US" dirty="0"/>
              <a:t>unless you are completely sure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choose a monolithic application with Microservices in mind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Domain-Driven Design and Clean Architecture to separate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Extract microservices when necessary </a:t>
            </a:r>
          </a:p>
          <a:p>
            <a:pPr>
              <a:lnSpc>
                <a:spcPct val="100000"/>
              </a:lnSpc>
            </a:pPr>
            <a:r>
              <a:rPr lang="en-US" dirty="0"/>
              <a:t>Add Message Bus if all services alter state on a common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service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EB128-0ED8-4EEA-A6A7-2C43E156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86" y="1712549"/>
            <a:ext cx="43148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483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Layered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10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Logical Layered Design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30E78-BE65-41C8-887F-308BDE26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83" y="2097088"/>
            <a:ext cx="4874058" cy="3872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931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Choose Layering Strategy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5C686-82A1-4BAF-89B6-2C737A77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20" y="2097088"/>
            <a:ext cx="8019326" cy="356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813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Remove, Split &amp; Merge Layers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23B71-72DA-4433-BA21-CE7D0450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24" y="2097088"/>
            <a:ext cx="8158976" cy="3608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855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Determine Layer Interactions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4AF79-9582-4677-B4E0-6F66A98F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39" y="2097088"/>
            <a:ext cx="8174521" cy="3888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700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Systemwide Concerns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D3E3-DAAE-45CF-A2D3-867CC0AC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89" y="2097088"/>
            <a:ext cx="8189245" cy="3798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537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Layer Interfaces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48825-FCB8-4AA9-85CE-2ACC8329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54" y="2097088"/>
            <a:ext cx="8100292" cy="323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900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Low-level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Always choose a set of rules to control the inevitable chaos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SOLID is a good starting point but do not get too excited about it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Components should be highly cohesive with clear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should have loose coupling and strict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should be encapsulated with well-defined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clear code style rules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Classes, interfaces, methods, variable, constants,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Learn low-level Domain-Driven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help you understand separation of concerns and development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provide you with a great set of rules to achieve the above goals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General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639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Design patterns are micro-architecture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your developers are familiar with them</a:t>
            </a:r>
          </a:p>
          <a:p>
            <a:pPr>
              <a:lnSpc>
                <a:spcPct val="100000"/>
              </a:lnSpc>
            </a:pPr>
            <a:r>
              <a:rPr lang="en-US" dirty="0"/>
              <a:t>Commonly useful design patterns: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Factory – remove the "new is glue" syndrome from your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Repository – only if you really need it, </a:t>
            </a:r>
            <a:r>
              <a:rPr lang="en-US"/>
              <a:t>may serve </a:t>
            </a:r>
            <a:r>
              <a:rPr lang="en-US" dirty="0"/>
              <a:t>as anti-corruption layer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Façade</a:t>
            </a:r>
            <a:r>
              <a:rPr lang="en-US" dirty="0"/>
              <a:t> – hide complexity in your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Command – encapsulate actions in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Strategy – supports open/close principle</a:t>
            </a:r>
          </a:p>
          <a:p>
            <a:pPr>
              <a:lnSpc>
                <a:spcPct val="100000"/>
              </a:lnSpc>
            </a:pPr>
            <a:r>
              <a:rPr lang="en-US" dirty="0"/>
              <a:t>Learn all of them!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use only the ones you need!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Low-level Design </a:t>
            </a:r>
            <a:r>
              <a:rPr lang="en-GB" dirty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359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Service-Oriented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3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Software services are self-contained modules</a:t>
            </a:r>
          </a:p>
          <a:p>
            <a:pPr>
              <a:lnSpc>
                <a:spcPct val="100000"/>
              </a:lnSpc>
            </a:pPr>
            <a:r>
              <a:rPr lang="en-GB" dirty="0"/>
              <a:t>They reflect the idea of describing specific logic through a well-defined interface</a:t>
            </a:r>
          </a:p>
          <a:p>
            <a:pPr>
              <a:lnSpc>
                <a:spcPct val="100000"/>
              </a:lnSpc>
            </a:pPr>
            <a:r>
              <a:rPr lang="en-GB" dirty="0"/>
              <a:t>Service-oriented applications are developed as independent sets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Interacting with each other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Using the principle of loose coupling</a:t>
            </a:r>
          </a:p>
          <a:p>
            <a:pPr>
              <a:lnSpc>
                <a:spcPct val="100000"/>
              </a:lnSpc>
            </a:pPr>
            <a:r>
              <a:rPr lang="en-GB" dirty="0"/>
              <a:t>Web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Self-describing, self-contained software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Available via a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Completes specific tasks and solves specific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dynamically found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accessed programmatically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Software 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960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Software Services example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B94B-6713-485D-B6A6-9B1752A6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24" y="2097088"/>
            <a:ext cx="8017175" cy="3780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432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Separate logical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data &amp; messages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service contracts </a:t>
            </a:r>
          </a:p>
          <a:p>
            <a:pPr>
              <a:lnSpc>
                <a:spcPct val="100000"/>
              </a:lnSpc>
            </a:pPr>
            <a:r>
              <a:rPr lang="en-US" dirty="0"/>
              <a:t>Plan exception handling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how business entities </a:t>
            </a:r>
            <a:br>
              <a:rPr lang="en-US" dirty="0"/>
            </a:br>
            <a:r>
              <a:rPr lang="en-US" dirty="0"/>
              <a:t>are transformed to messages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how business functions </a:t>
            </a:r>
            <a:br>
              <a:rPr lang="en-US" dirty="0"/>
            </a:br>
            <a:r>
              <a:rPr lang="en-US" dirty="0"/>
              <a:t>are abstracted to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Service Design Process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756CC9-D707-4192-8807-5F0469FA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72" y="1712549"/>
            <a:ext cx="4022139" cy="3571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59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Request/Response, Fire &amp; Forget, or Bi-Directional </a:t>
            </a:r>
          </a:p>
          <a:p>
            <a:pPr>
              <a:lnSpc>
                <a:spcPct val="100000"/>
              </a:lnSpc>
            </a:pPr>
            <a:r>
              <a:rPr lang="en-GB" dirty="0"/>
              <a:t>Command, Query, Document, Entity, Event, Message… </a:t>
            </a:r>
          </a:p>
          <a:p>
            <a:pPr>
              <a:lnSpc>
                <a:spcPct val="100000"/>
              </a:lnSpc>
            </a:pPr>
            <a:r>
              <a:rPr lang="en-GB" dirty="0"/>
              <a:t>Avoid large messages </a:t>
            </a:r>
          </a:p>
          <a:p>
            <a:pPr>
              <a:lnSpc>
                <a:spcPct val="100000"/>
              </a:lnSpc>
            </a:pPr>
            <a:r>
              <a:rPr lang="en-GB" dirty="0"/>
              <a:t>Add expiration &amp; diagnostic info </a:t>
            </a:r>
          </a:p>
          <a:p>
            <a:pPr>
              <a:lnSpc>
                <a:spcPct val="100000"/>
              </a:lnSpc>
            </a:pPr>
            <a:r>
              <a:rPr lang="en-GB" dirty="0"/>
              <a:t>Define in a Class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Service Messages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5603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CRUD or RPC </a:t>
            </a:r>
          </a:p>
          <a:p>
            <a:pPr>
              <a:lnSpc>
                <a:spcPct val="100000"/>
              </a:lnSpc>
            </a:pPr>
            <a:r>
              <a:rPr lang="en-US" dirty="0"/>
              <a:t>Stateful/Stateless 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invalid calls: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Timeouts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Calls out of order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in a Component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Service Contracts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720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Only catch what you can handle </a:t>
            </a:r>
          </a:p>
          <a:p>
            <a:pPr>
              <a:lnSpc>
                <a:spcPct val="100000"/>
              </a:lnSpc>
            </a:pPr>
            <a:r>
              <a:rPr lang="en-US" dirty="0"/>
              <a:t>Use meaningful messages: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explanation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information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Retry instructions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Introduce fault tolerance</a:t>
            </a:r>
          </a:p>
          <a:p>
            <a:pPr>
              <a:lnSpc>
                <a:spcPct val="100000"/>
              </a:lnSpc>
            </a:pPr>
            <a:r>
              <a:rPr lang="en-US" dirty="0"/>
              <a:t>Return fault metadata </a:t>
            </a:r>
          </a:p>
          <a:p>
            <a:pPr>
              <a:lnSpc>
                <a:spcPct val="100000"/>
              </a:lnSpc>
            </a:pPr>
            <a:r>
              <a:rPr lang="en-US" dirty="0"/>
              <a:t>Log everything you can without introducing too much pollution</a:t>
            </a:r>
          </a:p>
          <a:p>
            <a:pPr>
              <a:lnSpc>
                <a:spcPct val="100000"/>
              </a:lnSpc>
            </a:pPr>
            <a:r>
              <a:rPr lang="en-US" dirty="0"/>
              <a:t>Notify exception subscribers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Plan Exception Handling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369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layer abstractions: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 the Façade directly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 Business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(Re)Start a Workflow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a Business Event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workflows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Business Abstraction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0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now move within a new cycle and create our first candidate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Objectives and key scenarios stay the same but let's refine the architecture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Are we happy with our layers? Remove or merge layers? Their communication?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Revisit the key issues and the system-wide layer. Are we happy with them? Our third-party tools?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Are we happy with our presentation layer? Do we want to add presentation entities?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Are we happy with our business layer?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2c. Are we happy with our data layer and the level of abstraction?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3a. Start designing and extracting the application services. Choose exception handling strategy.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3b. Describe service messages. Create a new UML class diagram describing public properties.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3c. Describe the service contracts and their public interfaces.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3d. Decide how the services layer will communicate with each other.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3e. Decide how you will do diagnostics.</a:t>
            </a:r>
            <a:br>
              <a:rPr lang="en-US" dirty="0"/>
            </a:br>
            <a:r>
              <a:rPr lang="en-US" dirty="0"/>
              <a:t>4. Bonus – forward engineer a skeleton solution.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 for the learning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25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Architecture styles</a:t>
            </a:r>
          </a:p>
        </p:txBody>
      </p:sp>
    </p:spTree>
    <p:extLst>
      <p:ext uri="{BB962C8B-B14F-4D97-AF65-F5344CB8AC3E}">
        <p14:creationId xmlns:p14="http://schemas.microsoft.com/office/powerpoint/2010/main" val="38739585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covered two of the most popular architecture styles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N-tier and Service-Oriented (or Microservices)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But there are way more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https://docs.microsoft.com/en-us/azure/architecture/guide/architecture-styles/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Other architectural design patterns also exist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data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design and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communication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https://docs.microsoft.com/en-us/azure/architecture/patterns/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cover lots of them in this series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Popular ones like CQRS and Event Sourcing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well as some of the antipatterns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Even more Styles &amp;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33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N-Tier Overview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E7B0C-45B1-41A3-ACB1-424AF4B8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54" y="2097088"/>
            <a:ext cx="7640116" cy="3534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86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Microservices Overview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E2224-5A45-4A24-A19B-836E8EA0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45" y="2097088"/>
            <a:ext cx="7247533" cy="4048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8447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URL Shortening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538887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will design a theoretical solution for a commonly asked system design on interviews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make lots of assumptions since we do not have the full picture</a:t>
            </a:r>
          </a:p>
          <a:p>
            <a:pPr>
              <a:lnSpc>
                <a:spcPct val="100000"/>
              </a:lnSpc>
            </a:pPr>
            <a:r>
              <a:rPr lang="en-US" dirty="0"/>
              <a:t>In the real-world, you will do similar calculations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But will adjust them when you have more users and production load data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constant process of improving and designing</a:t>
            </a:r>
          </a:p>
          <a:p>
            <a:pPr>
              <a:lnSpc>
                <a:spcPct val="100000"/>
              </a:lnSpc>
            </a:pPr>
            <a:r>
              <a:rPr lang="en-US" dirty="0"/>
              <a:t>Remember – Amazon was not built in a day!</a:t>
            </a:r>
          </a:p>
          <a:p>
            <a:pPr>
              <a:lnSpc>
                <a:spcPct val="100000"/>
              </a:lnSpc>
            </a:pPr>
            <a:r>
              <a:rPr lang="en-US" dirty="0"/>
              <a:t>But first – let's warm-up with some real-world scenarios!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Judge system design and evolution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E-commerce product data mining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Theoretical 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375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Ability to get a short URL from a longer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Redirect to the long URL when a user tries to access the short equivalent one (with analytics)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low latency for URL redirection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high availability because all URLs will not function in case of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our job to ask specific questions: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URLs we might expect to shorten per second?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100 million per month or ~40 per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how long do we need to support these URLs?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Indefinitely, they will remain forever in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we support custom URL paths?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Yes, we do. Maximum character limit of 16. Paid feature.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URL Shortening System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9809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Traffic: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generate ~40 URLs per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Assuming each link is clicked ~200 on average, we will have ~8000 redirects per second</a:t>
            </a:r>
          </a:p>
          <a:p>
            <a:pPr>
              <a:lnSpc>
                <a:spcPct val="100000"/>
              </a:lnSpc>
            </a:pPr>
            <a:r>
              <a:rPr lang="en-US" dirty="0"/>
              <a:t>Storage: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assume the lifetime of the service to be 100 years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 100 million * 100 years * 12 months = 120 billion records in total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Assuming the data object to be ~500 bytes, we will have ~60TB of data in total</a:t>
            </a:r>
          </a:p>
          <a:p>
            <a:pPr>
              <a:lnSpc>
                <a:spcPct val="100000"/>
              </a:lnSpc>
            </a:pPr>
            <a:r>
              <a:rPr lang="en-US" dirty="0"/>
              <a:t>Memory: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follow the Pareto principle, we will have 80% of the requests for 20% of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~8000 requests per second, we will have ~700 million requests per day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Caching 20% of these requests will require ~70GB of memory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Initial considerations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91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start with the traditional 3-layer</a:t>
            </a:r>
            <a:r>
              <a:rPr lang="bg-BG" dirty="0"/>
              <a:t> </a:t>
            </a:r>
            <a:r>
              <a:rPr lang="en-US" dirty="0"/>
              <a:t>design: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Layered high level design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1866F8-E1D3-4CFE-BE1B-24112A8A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2" y="2334232"/>
            <a:ext cx="6667500" cy="390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6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6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Here are the problems we will face with the initial design: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There is one web server which is a single point of failure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system does not scale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There is a single database which may not be enough for our needs</a:t>
            </a:r>
          </a:p>
          <a:p>
            <a:pPr>
              <a:lnSpc>
                <a:spcPct val="100000"/>
              </a:lnSpc>
            </a:pPr>
            <a:r>
              <a:rPr lang="en-US" dirty="0"/>
              <a:t>The above limitations can be fixed by: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Adding a load balancer in front of the web servers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Introducing </a:t>
            </a:r>
            <a:r>
              <a:rPr lang="en-US" dirty="0" err="1"/>
              <a:t>sharding</a:t>
            </a:r>
            <a:r>
              <a:rPr lang="en-US" dirty="0"/>
              <a:t> to the database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Introducing a cache system to reduce the database load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cover these concepts in the series during some of the next lessons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Initial design problems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92704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Adding the fixes will give us an improved design: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Improved high level design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0D66FE-5D20-4E3C-8D86-78801D93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28" y="2490610"/>
            <a:ext cx="5506968" cy="3902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3238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Let's analyze the API: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a create (POST) endpoint and a redirect (GET) endpoint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GET one should return 302 status code for analytics purposes</a:t>
            </a:r>
          </a:p>
          <a:p>
            <a:pPr>
              <a:lnSpc>
                <a:spcPct val="100000"/>
              </a:lnSpc>
            </a:pPr>
            <a:r>
              <a:rPr lang="en-US" dirty="0"/>
              <a:t>The database schema is quite simple: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– ID, name, email, creation date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URL – unique short URL, original URL, user ID, creation date</a:t>
            </a:r>
          </a:p>
          <a:p>
            <a:pPr>
              <a:lnSpc>
                <a:spcPct val="100000"/>
              </a:lnSpc>
            </a:pPr>
            <a:r>
              <a:rPr lang="en-US" dirty="0"/>
              <a:t>Shortening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 generation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encoding with base62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encoding with MD5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generation service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Low level details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870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Calculating the minimum length of the short URL</a:t>
            </a:r>
          </a:p>
          <a:p>
            <a:pPr>
              <a:lnSpc>
                <a:spcPct val="100000"/>
              </a:lnSpc>
            </a:pPr>
            <a:r>
              <a:rPr lang="en-US" dirty="0"/>
              <a:t>If we use numbers and letters, we will have 62 symbols in total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0-9, a-z, A-Z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"base62"</a:t>
            </a:r>
          </a:p>
          <a:p>
            <a:pPr>
              <a:lnSpc>
                <a:spcPct val="100000"/>
              </a:lnSpc>
            </a:pPr>
            <a:r>
              <a:rPr lang="en-US" dirty="0"/>
              <a:t>Checking the possible short URL lengths: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with length of 5 – 62^5 = ~916 million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with length of 6 – 62^6 = ~56 billion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with length of 7 – 62^7 = ~3500 billion </a:t>
            </a:r>
          </a:p>
          <a:p>
            <a:pPr>
              <a:lnSpc>
                <a:spcPct val="100000"/>
              </a:lnSpc>
            </a:pPr>
            <a:r>
              <a:rPr lang="en-US" dirty="0"/>
              <a:t>Our requirement is 120 billions URLs, so we will use length of 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URL Length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7038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Random generation of short URL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check the database for collisions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a poor solution but can work with scaled databases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base conversion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convert numbers from base 10 to base 62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Here is an example tool for that: </a:t>
            </a:r>
            <a:r>
              <a:rPr lang="en-US" dirty="0">
                <a:hlinkClick r:id="rId2"/>
              </a:rPr>
              <a:t>https://jalu.ch/coding/base_converter.php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start with a large number, for example 100000000000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increment it on every URL generation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challenge here is storing the counter consistently and reliably 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MD5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Generate MD5 from the long URL and take the first 7 symbols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result already exist in the database – use the next 7 symbols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Shortening Algorithms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87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any of these shortening algorithms, we cover part of the design goals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storage of 120 billion 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short URL is as short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But what about scalability and availability?</a:t>
            </a:r>
          </a:p>
          <a:p>
            <a:pPr>
              <a:lnSpc>
                <a:spcPct val="100000"/>
              </a:lnSpc>
            </a:pPr>
            <a:r>
              <a:rPr lang="en-US" dirty="0"/>
              <a:t>For the web server, we can introduce a load balancer, as we said</a:t>
            </a:r>
          </a:p>
          <a:p>
            <a:pPr>
              <a:lnSpc>
                <a:spcPct val="100000"/>
              </a:lnSpc>
            </a:pPr>
            <a:r>
              <a:rPr lang="en-US" dirty="0"/>
              <a:t>But our next challenge is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kind of database to use?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we use a relational one?</a:t>
            </a:r>
          </a:p>
          <a:p>
            <a:pPr>
              <a:lnSpc>
                <a:spcPct val="100000"/>
              </a:lnSpc>
            </a:pPr>
            <a:r>
              <a:rPr lang="en-US" dirty="0"/>
              <a:t>The database can be different depending on the shortening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in any case, we have structured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small variety of queries without any join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Shortening Algorithms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6693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Random generation of short URL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use MongoDB or Cassandra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partition them with their built-in hash strategy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add an index on the short URL column to speed up read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base conversion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Here we can even use a SQL database with the counter as primary 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create our own partitioning strategy based on the counter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approach is possible but more difficult to maintain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store the counter on a Redis cluster, but it is a bit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it may be still better to use MongoDB or Cassandra </a:t>
            </a:r>
          </a:p>
          <a:p>
            <a:pPr>
              <a:lnSpc>
                <a:spcPct val="100000"/>
              </a:lnSpc>
            </a:pPr>
            <a:r>
              <a:rPr lang="en-US" dirty="0"/>
              <a:t>URL encoding with MD5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MongoDB or Cassandra solution is good enough here again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Scalability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5647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may decide to extract the short link generation to a separate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generate lots of random seven-letter strings before-hand</a:t>
            </a:r>
          </a:p>
          <a:p>
            <a:pPr>
              <a:lnSpc>
                <a:spcPct val="100000"/>
              </a:lnSpc>
            </a:pPr>
            <a:r>
              <a:rPr lang="en-US" dirty="0"/>
              <a:t>Whenever we want a short URL, we will take one of the already-generated ones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approach will be simple and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collisions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run-time URL encoding</a:t>
            </a:r>
          </a:p>
          <a:p>
            <a:pPr>
              <a:lnSpc>
                <a:spcPct val="100000"/>
              </a:lnSpc>
            </a:pPr>
            <a:r>
              <a:rPr lang="en-US" dirty="0"/>
              <a:t>What are the disadvantages?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Key generation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2890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Concurrency problems solved: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KGS can use two tables to store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for unused ones and one for all the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KGS can keep some keys in memory to make sure it delivers them fast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marks them in the used table as soon as the keys are loaded in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KGS dies, we can afford losing some keys because we have ~3500 billion combinations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KGS must synchronize (lock) the in-memory data structure holding the keys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point of failure solved: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have stand-by replicas of the KGS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Whenever the primary server dies, we have </a:t>
            </a:r>
            <a:br>
              <a:rPr lang="en-US" dirty="0"/>
            </a:br>
            <a:r>
              <a:rPr lang="en-US" dirty="0"/>
              <a:t>another one waiting to take over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Key generation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08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application server can cache some keys upfront from the KGS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if it dies, we will lose them, but again – it is acceptable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the KGS server will not be under a heavy load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use a Redis database here to store the pair of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 application servers can easily check it 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start with 20% of the daily traffic and react accordingly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modern server can have 256GB of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fit the estimated ~70GB easily in one big or multiple smaller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use cache replication to lessen the load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every time we refresh the cache, we update all the replicas simultaneously</a:t>
            </a:r>
          </a:p>
          <a:p>
            <a:pPr>
              <a:lnSpc>
                <a:spcPct val="100000"/>
              </a:lnSpc>
            </a:pPr>
            <a:r>
              <a:rPr lang="en-US" dirty="0"/>
              <a:t>The cache eviction policy should be "Least Recently Used"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Redis sorted set data structure is perfect for that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Caching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53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have ~8000 requests/second on average</a:t>
            </a:r>
          </a:p>
          <a:p>
            <a:pPr>
              <a:lnSpc>
                <a:spcPct val="100000"/>
              </a:lnSpc>
            </a:pPr>
            <a:r>
              <a:rPr lang="en-US" dirty="0"/>
              <a:t>Our servers will not do lots of calculations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our KGS will provide the short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 cache will provide the redirects 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deploy a web server and load test it to get an average response time</a:t>
            </a:r>
          </a:p>
          <a:p>
            <a:pPr>
              <a:lnSpc>
                <a:spcPct val="100000"/>
              </a:lnSpc>
            </a:pPr>
            <a:r>
              <a:rPr lang="en-US" dirty="0"/>
              <a:t>Let's say it is ~0.04 seconds/request/core or ~25 requests/second/core</a:t>
            </a:r>
          </a:p>
          <a:p>
            <a:pPr>
              <a:lnSpc>
                <a:spcPct val="100000"/>
              </a:lnSpc>
            </a:pPr>
            <a:r>
              <a:rPr lang="en-US" dirty="0"/>
              <a:t>This means we will need ~320 cores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~40 replicas with 8 CPUs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average calculations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easily use autoscaling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Kubernetes or a cloud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Number of web servers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5445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balancers in the system: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clients and application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application servers and database servers, if we use a custom </a:t>
            </a:r>
            <a:r>
              <a:rPr lang="en-US" dirty="0" err="1"/>
              <a:t>sharding</a:t>
            </a:r>
            <a:r>
              <a:rPr lang="en-US" dirty="0"/>
              <a:t> strategy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Between application servers and cache servers, if we replicate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Round-robin initial strategy</a:t>
            </a:r>
          </a:p>
          <a:p>
            <a:pPr>
              <a:lnSpc>
                <a:spcPct val="100000"/>
              </a:lnSpc>
            </a:pPr>
            <a:r>
              <a:rPr lang="en-US" dirty="0"/>
              <a:t>Custom short URLs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this is a paid feature, we can use separate servers and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general load will be a lot less </a:t>
            </a:r>
          </a:p>
          <a:p>
            <a:pPr>
              <a:lnSpc>
                <a:spcPct val="100000"/>
              </a:lnSpc>
            </a:pPr>
            <a:r>
              <a:rPr lang="en-US" dirty="0"/>
              <a:t>Analytics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time we perform a redirect, we can send a message to a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Kafka will be ideal for this highly loaded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on the other side of the queue – we can have a separate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store and provide analytics data for its UI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Considerations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4064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Choosing The Right Database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Design Choices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URL Shortening System Design From Scratch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https://www.eventbrite.com/e/software-architecture-common-design-choices-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code-it-up-online-vol-11-registration-251121690737</a:t>
            </a:r>
            <a:r>
              <a:rPr lang="en-US" sz="1600" dirty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Quality Attributes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Performance &amp; Scalability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System-Wide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here: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https://www.eventbrite.com/e/software-architecture-quality-attributes-</a:t>
            </a:r>
            <a:br>
              <a:rPr lang="bg-BG" sz="1600" dirty="0">
                <a:hlinkClick r:id="rId2"/>
              </a:rPr>
            </a:br>
            <a:r>
              <a:rPr lang="en-US" sz="1600" dirty="0">
                <a:hlinkClick r:id="rId2"/>
              </a:rPr>
              <a:t>code-it-up-online-vol-12-registration-256029329617</a:t>
            </a:r>
            <a:r>
              <a:rPr lang="bg-BG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3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https://www.eventbrite.com/e/software-architecture-common-design-choices-</a:t>
            </a:r>
            <a:br>
              <a:rPr lang="en-US" sz="1600" dirty="0">
                <a:hlinkClick r:id="rId4"/>
              </a:rPr>
            </a:br>
            <a:r>
              <a:rPr lang="en-US" sz="1600" dirty="0">
                <a:hlinkClick r:id="rId4"/>
              </a:rPr>
              <a:t>code-it-up-online-vol-11-registration-251121690737</a:t>
            </a:r>
            <a:r>
              <a:rPr lang="en-US" sz="1600" dirty="0"/>
              <a:t> </a:t>
            </a: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0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Redis, 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8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743E7-3235-46A6-9C5C-C7C2F3B51E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9400" y="3234751"/>
            <a:ext cx="2438400" cy="156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30870</TotalTime>
  <Words>5596</Words>
  <Application>Microsoft Office PowerPoint</Application>
  <PresentationFormat>Widescreen</PresentationFormat>
  <Paragraphs>846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Tw Cen MT</vt:lpstr>
      <vt:lpstr>Circuit</vt:lpstr>
      <vt:lpstr>Software Architecture Part 3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The previous parts</vt:lpstr>
      <vt:lpstr>in this part</vt:lpstr>
      <vt:lpstr>About this topic</vt:lpstr>
      <vt:lpstr>INDEAVR – The EVENT’s DIAMOND SPONSOR</vt:lpstr>
      <vt:lpstr>Designing Solution Architectures</vt:lpstr>
      <vt:lpstr>The Process For Designing Architectures</vt:lpstr>
      <vt:lpstr>Choosing The Right Database</vt:lpstr>
      <vt:lpstr>Database Considerations</vt:lpstr>
      <vt:lpstr>Database techniques</vt:lpstr>
      <vt:lpstr>Caching solution</vt:lpstr>
      <vt:lpstr>File Storage Solution</vt:lpstr>
      <vt:lpstr>Text Search Solution</vt:lpstr>
      <vt:lpstr>Time Series Solution</vt:lpstr>
      <vt:lpstr>Data Warehouse Solution</vt:lpstr>
      <vt:lpstr>SQL or NoSQL</vt:lpstr>
      <vt:lpstr>Straightforward example</vt:lpstr>
      <vt:lpstr>Happy cases?</vt:lpstr>
      <vt:lpstr>The real world solutions are complex</vt:lpstr>
      <vt:lpstr>What about redis?</vt:lpstr>
      <vt:lpstr>What about big data?</vt:lpstr>
      <vt:lpstr>Processing big data with lambda architecture</vt:lpstr>
      <vt:lpstr>BEFORE WE CONTINUE…</vt:lpstr>
      <vt:lpstr>Huge THANKS for your support &amp; TRUST!</vt:lpstr>
      <vt:lpstr>These events are not Exactly free</vt:lpstr>
      <vt:lpstr>Choosing the Initial patterns</vt:lpstr>
      <vt:lpstr>The Layered Pattern</vt:lpstr>
      <vt:lpstr>The Presentation Layer</vt:lpstr>
      <vt:lpstr>The Business Layer</vt:lpstr>
      <vt:lpstr>The Data Layer</vt:lpstr>
      <vt:lpstr>The service Layer</vt:lpstr>
      <vt:lpstr>Designing Layered Architectures</vt:lpstr>
      <vt:lpstr>Logical Layered Design</vt:lpstr>
      <vt:lpstr>Choose Layering Strategy</vt:lpstr>
      <vt:lpstr>Remove, Split &amp; Merge Layers</vt:lpstr>
      <vt:lpstr>Determine Layer Interactions </vt:lpstr>
      <vt:lpstr>Identify Systemwide Concerns </vt:lpstr>
      <vt:lpstr>Define Layer Interfaces</vt:lpstr>
      <vt:lpstr>Designing Low-level Components</vt:lpstr>
      <vt:lpstr>General Guidelines</vt:lpstr>
      <vt:lpstr>Low-level Design patterns</vt:lpstr>
      <vt:lpstr>Designing Service-Oriented Architectures</vt:lpstr>
      <vt:lpstr>Software Services</vt:lpstr>
      <vt:lpstr>Software Services example</vt:lpstr>
      <vt:lpstr>The Service Design Process</vt:lpstr>
      <vt:lpstr>Define Service Messages</vt:lpstr>
      <vt:lpstr>Define Service Contracts</vt:lpstr>
      <vt:lpstr>Plan Exception Handling</vt:lpstr>
      <vt:lpstr>Define Business Abstraction</vt:lpstr>
      <vt:lpstr>Questions for the learning system</vt:lpstr>
      <vt:lpstr>Architecture styles</vt:lpstr>
      <vt:lpstr>Even more Styles &amp; Patterns</vt:lpstr>
      <vt:lpstr>N-Tier Overview</vt:lpstr>
      <vt:lpstr>Microservices Overview</vt:lpstr>
      <vt:lpstr>URL Shortening System Design</vt:lpstr>
      <vt:lpstr>Theoretical solution</vt:lpstr>
      <vt:lpstr>URL Shortening System Requirements</vt:lpstr>
      <vt:lpstr>Initial considerations</vt:lpstr>
      <vt:lpstr>Layered high level design</vt:lpstr>
      <vt:lpstr>Initial design problems</vt:lpstr>
      <vt:lpstr>Improved high level design</vt:lpstr>
      <vt:lpstr>Low level details</vt:lpstr>
      <vt:lpstr>Short URL Length</vt:lpstr>
      <vt:lpstr>Shortening Algorithms</vt:lpstr>
      <vt:lpstr>Shortening Algorithms </vt:lpstr>
      <vt:lpstr>Database Scalability</vt:lpstr>
      <vt:lpstr>Key generation service</vt:lpstr>
      <vt:lpstr>Key generation service</vt:lpstr>
      <vt:lpstr>Caching</vt:lpstr>
      <vt:lpstr>Number of web servers</vt:lpstr>
      <vt:lpstr>Other Considerations</vt:lpstr>
      <vt:lpstr>FINAL WORDS before Q &amp; A</vt:lpstr>
      <vt:lpstr>Summary</vt:lpstr>
      <vt:lpstr>In the next part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2945</cp:revision>
  <dcterms:created xsi:type="dcterms:W3CDTF">2017-03-28T09:08:48Z</dcterms:created>
  <dcterms:modified xsi:type="dcterms:W3CDTF">2022-01-26T20:27:46Z</dcterms:modified>
</cp:coreProperties>
</file>