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9"/>
  </p:notesMasterIdLst>
  <p:sldIdLst>
    <p:sldId id="929" r:id="rId2"/>
    <p:sldId id="623" r:id="rId3"/>
    <p:sldId id="768" r:id="rId4"/>
    <p:sldId id="258" r:id="rId5"/>
    <p:sldId id="762" r:id="rId6"/>
    <p:sldId id="262" r:id="rId7"/>
    <p:sldId id="313" r:id="rId8"/>
    <p:sldId id="495" r:id="rId9"/>
    <p:sldId id="820" r:id="rId10"/>
    <p:sldId id="480" r:id="rId11"/>
    <p:sldId id="259" r:id="rId12"/>
    <p:sldId id="821" r:id="rId13"/>
    <p:sldId id="863" r:id="rId14"/>
    <p:sldId id="481" r:id="rId15"/>
    <p:sldId id="834" r:id="rId16"/>
    <p:sldId id="806" r:id="rId17"/>
    <p:sldId id="801" r:id="rId18"/>
    <p:sldId id="930" r:id="rId19"/>
    <p:sldId id="931" r:id="rId20"/>
    <p:sldId id="804" r:id="rId21"/>
    <p:sldId id="932" r:id="rId22"/>
    <p:sldId id="807" r:id="rId23"/>
    <p:sldId id="808" r:id="rId24"/>
    <p:sldId id="809" r:id="rId25"/>
    <p:sldId id="810" r:id="rId26"/>
    <p:sldId id="811" r:id="rId27"/>
    <p:sldId id="812" r:id="rId28"/>
    <p:sldId id="813" r:id="rId29"/>
    <p:sldId id="935" r:id="rId30"/>
    <p:sldId id="936" r:id="rId31"/>
    <p:sldId id="829" r:id="rId32"/>
    <p:sldId id="937" r:id="rId33"/>
    <p:sldId id="938" r:id="rId34"/>
    <p:sldId id="939" r:id="rId35"/>
    <p:sldId id="940" r:id="rId36"/>
    <p:sldId id="941" r:id="rId37"/>
    <p:sldId id="942" r:id="rId38"/>
    <p:sldId id="943" r:id="rId39"/>
    <p:sldId id="944" r:id="rId40"/>
    <p:sldId id="945" r:id="rId41"/>
    <p:sldId id="946" r:id="rId42"/>
    <p:sldId id="947" r:id="rId43"/>
    <p:sldId id="336" r:id="rId44"/>
    <p:sldId id="337" r:id="rId45"/>
    <p:sldId id="338" r:id="rId46"/>
    <p:sldId id="800" r:id="rId47"/>
    <p:sldId id="879" r:id="rId48"/>
    <p:sldId id="880" r:id="rId49"/>
    <p:sldId id="881" r:id="rId50"/>
    <p:sldId id="814" r:id="rId51"/>
    <p:sldId id="882" r:id="rId52"/>
    <p:sldId id="815" r:id="rId53"/>
    <p:sldId id="816" r:id="rId54"/>
    <p:sldId id="817" r:id="rId55"/>
    <p:sldId id="883" r:id="rId56"/>
    <p:sldId id="884" r:id="rId57"/>
    <p:sldId id="885" r:id="rId58"/>
    <p:sldId id="886" r:id="rId59"/>
    <p:sldId id="818" r:id="rId60"/>
    <p:sldId id="819" r:id="rId61"/>
    <p:sldId id="933" r:id="rId62"/>
    <p:sldId id="934" r:id="rId63"/>
    <p:sldId id="822" r:id="rId64"/>
    <p:sldId id="877" r:id="rId65"/>
    <p:sldId id="887" r:id="rId66"/>
    <p:sldId id="888" r:id="rId67"/>
    <p:sldId id="824" r:id="rId68"/>
    <p:sldId id="823" r:id="rId69"/>
    <p:sldId id="825" r:id="rId70"/>
    <p:sldId id="826" r:id="rId71"/>
    <p:sldId id="827" r:id="rId72"/>
    <p:sldId id="828" r:id="rId73"/>
    <p:sldId id="948" r:id="rId74"/>
    <p:sldId id="502" r:id="rId75"/>
    <p:sldId id="949" r:id="rId76"/>
    <p:sldId id="530" r:id="rId77"/>
    <p:sldId id="531" r:id="rId78"/>
    <p:sldId id="532" r:id="rId79"/>
    <p:sldId id="951" r:id="rId80"/>
    <p:sldId id="830" r:id="rId81"/>
    <p:sldId id="802" r:id="rId82"/>
    <p:sldId id="803" r:id="rId83"/>
    <p:sldId id="860" r:id="rId84"/>
    <p:sldId id="861" r:id="rId85"/>
    <p:sldId id="862" r:id="rId86"/>
    <p:sldId id="952" r:id="rId87"/>
    <p:sldId id="805" r:id="rId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>
      <p:cViewPr varScale="1">
        <p:scale>
          <a:sx n="121" d="100"/>
          <a:sy n="121" d="100"/>
        </p:scale>
        <p:origin x="10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6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entbrite.com/o/code-it-up-2973380883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tbrite.com/e/software-architecture-quality-attributes-code-it-up-online-vol-12-registration-256029329617" TargetMode="External"/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avr.com/en/careers" TargetMode="External"/><Relationship Id="rId2" Type="http://schemas.openxmlformats.org/officeDocument/2006/relationships/hyperlink" Target="https://www.indeavr.com/en/technology/application-servi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ylokenov/Software-Architecture-Ser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itup.today/" TargetMode="External"/><Relationship Id="rId3" Type="http://schemas.openxmlformats.org/officeDocument/2006/relationships/hyperlink" Target="https://github.com/ivaylokenov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hyperlink" Target="https://docs.mytestedasp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tagram.com/ivaylokenov/" TargetMode="External"/><Relationship Id="rId5" Type="http://schemas.openxmlformats.org/officeDocument/2006/relationships/hyperlink" Target="https://linkedin.com/in/kenov" TargetMode="External"/><Relationship Id="rId4" Type="http://schemas.openxmlformats.org/officeDocument/2006/relationships/hyperlink" Target="https://www.facebook.com/ivaylo.kenov" TargetMode="External"/><Relationship Id="rId9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paypal.me/ivaylokenov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ericaneagle.com/" TargetMode="External"/><Relationship Id="rId2" Type="http://schemas.openxmlformats.org/officeDocument/2006/relationships/hyperlink" Target="https://indeav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martit.bg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tbrite.com/e/software-architecture-quality-attributes-code-it-up-online-vol-12-registration-256029329617" TargetMode="External"/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mailto:wewritesoftware@gmail.com" TargetMode="External"/><Relationship Id="rId2" Type="http://schemas.openxmlformats.org/officeDocument/2006/relationships/hyperlink" Target="https://www.eventbrite.com/e/software-architecture-monolithic-approaches-code-it-up-online-vol-13-registration-25783805957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ventbrite.com/e/software-architecture-quality-attributes-code-it-up-online-vol-12-registration-256029329617" TargetMode="Externa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odeItUpwithIvo" TargetMode="External"/><Relationship Id="rId2" Type="http://schemas.openxmlformats.org/officeDocument/2006/relationships/hyperlink" Target="https://codeitup.toda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ay-ve.com/" TargetMode="External"/><Relationship Id="rId4" Type="http://schemas.openxmlformats.org/officeDocument/2006/relationships/hyperlink" Target="https://www.patreon.com/ivaylokenov" TargetMode="Externa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3" Type="http://schemas.openxmlformats.org/officeDocument/2006/relationships/hyperlink" Target="https://www.patreon.com/ivaylokenov" TargetMode="External"/><Relationship Id="rId7" Type="http://schemas.openxmlformats.org/officeDocument/2006/relationships/hyperlink" Target="https://indeavr.com/" TargetMode="External"/><Relationship Id="rId2" Type="http://schemas.openxmlformats.org/officeDocument/2006/relationships/hyperlink" Target="http://paypal.me/ivaylokeno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ik-sponsors" TargetMode="External"/><Relationship Id="rId5" Type="http://schemas.openxmlformats.org/officeDocument/2006/relationships/hyperlink" Target="http://buymeacoff.ee/ivaylokenov" TargetMode="External"/><Relationship Id="rId10" Type="http://schemas.openxmlformats.org/officeDocument/2006/relationships/image" Target="../media/image4.jpeg"/><Relationship Id="rId4" Type="http://schemas.openxmlformats.org/officeDocument/2006/relationships/hyperlink" Target="https://opencollective.com/mytestedaspnet" TargetMode="External"/><Relationship Id="rId9" Type="http://schemas.openxmlformats.org/officeDocument/2006/relationships/image" Target="../media/image3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aylokenov/Software-Architecture-Serie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1C89BD1A-EFD0-4F18-87F5-C404ED5E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6375" y="2044187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Software Architecture Part </a:t>
            </a:r>
            <a:r>
              <a:rPr lang="bg-BG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D52E1832-D33D-44BE-9B45-54FF39A43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Code It Up Online Vol. </a:t>
            </a:r>
            <a:r>
              <a:rPr lang="bg-BG" dirty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A4174-F283-444C-87E6-06D2CE448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86460"/>
            <a:ext cx="5283200" cy="1191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Резултат с изображение за „smartit“&quot;">
            <a:extLst>
              <a:ext uri="{FF2B5EF4-FFF2-40B4-BE49-F238E27FC236}">
                <a16:creationId xmlns:a16="http://schemas.microsoft.com/office/drawing/2014/main" id="{ACFD3BF7-F7EE-4A8D-B4A4-21CC6A3FB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831840"/>
            <a:ext cx="2206823" cy="12610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609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Theoretical lectures on software architectures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Widely-used design patterns and concepts in production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Depending on your level, you may be familiar with some of the topics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real-life project example</a:t>
            </a:r>
          </a:p>
          <a:p>
            <a:pPr>
              <a:lnSpc>
                <a:spcPct val="100000"/>
              </a:lnSpc>
            </a:pPr>
            <a:r>
              <a:rPr lang="en-US" dirty="0"/>
              <a:t>A practical guidebook for architecting various solutions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real-life projects on more than 70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Legacy systems, vast data load, lots of concurrent users, working with critical data, and more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Please report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, if you find any “bugs” in the book!</a:t>
            </a:r>
          </a:p>
          <a:p>
            <a:pPr>
              <a:lnSpc>
                <a:spcPct val="100000"/>
              </a:lnSpc>
            </a:pPr>
            <a:r>
              <a:rPr lang="en-US" dirty="0"/>
              <a:t>And I have a lot more to add in the future!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receive free updates of the book!</a:t>
            </a:r>
          </a:p>
          <a:p>
            <a:pPr>
              <a:lnSpc>
                <a:spcPct val="100000"/>
              </a:lnSpc>
            </a:pPr>
            <a:r>
              <a:rPr lang="en-US" dirty="0"/>
              <a:t>MOST IMPORTANTLY – HUGE THANK YOU! &lt;3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SERIES Of Code It Up Events</a:t>
            </a:r>
          </a:p>
        </p:txBody>
      </p:sp>
    </p:spTree>
    <p:extLst>
      <p:ext uri="{BB962C8B-B14F-4D97-AF65-F5344CB8AC3E}">
        <p14:creationId xmlns:p14="http://schemas.microsoft.com/office/powerpoint/2010/main" val="35575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1034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Why Software Architecture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What Is Software Architecture?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Unified Modeling Language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Designing Solution Architectures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Common Technology Stacks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Architecture Design Patterns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Choosing The Right Patterns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Architecture Quality Attributes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System-Wide Considerations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Content Of The Series – A Free Course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A7E2EC5-E0B7-48FF-B10D-1F0B9A843D46}"/>
              </a:ext>
            </a:extLst>
          </p:cNvPr>
          <p:cNvSpPr txBox="1">
            <a:spLocks/>
          </p:cNvSpPr>
          <p:nvPr/>
        </p:nvSpPr>
        <p:spPr>
          <a:xfrm>
            <a:off x="6094412" y="1731034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/>
              <a:t>Deployment Considerations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Monolithic Architecture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Domain-Driven Design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Microservices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Event Sourcing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Architecture Document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Architect And The Team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What Makes A Great Architect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Designing A Real-Life Solution</a:t>
            </a:r>
          </a:p>
        </p:txBody>
      </p:sp>
    </p:spTree>
    <p:extLst>
      <p:ext uri="{BB962C8B-B14F-4D97-AF65-F5344CB8AC3E}">
        <p14:creationId xmlns:p14="http://schemas.microsoft.com/office/powerpoint/2010/main" val="47031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previous parts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96BA08C-ACA5-4317-9464-80A0ABB2E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What Is Software Architecture?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Designing Solution Architectures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Common Technology Stacks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Architecture Design Patterns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Choosing The Right Patterns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It is not required to watch the parts in order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it is strongly advised! </a:t>
            </a:r>
          </a:p>
          <a:p>
            <a:pPr>
              <a:lnSpc>
                <a:spcPct val="100000"/>
              </a:lnSpc>
            </a:pPr>
            <a:r>
              <a:rPr lang="en-US" dirty="0"/>
              <a:t>Get the previous recordings from here: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https://www.eventbrite.com/o/code-it-up-29733808833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577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part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96BA08C-ACA5-4317-9464-80A0ABB2E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Architecture Quality Attributes</a:t>
            </a:r>
          </a:p>
          <a:p>
            <a:pPr>
              <a:lnSpc>
                <a:spcPct val="100000"/>
              </a:lnSpc>
            </a:pPr>
            <a:r>
              <a:rPr lang="en-US" dirty="0"/>
              <a:t>Scalability &amp; Reliability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System-Wide Considerations</a:t>
            </a:r>
            <a:endParaRPr lang="bg-BG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Deployment Considerations</a:t>
            </a:r>
            <a:endParaRPr lang="bg-BG" sz="2400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Don't Forget The Optional But Practical Guide-Book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Real-World Scenarios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70+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Updates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It From The Event's Page or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hlinkClick r:id="rId3"/>
              </a:rPr>
              <a:t>https://www.eventbrite.com/e/software-architecture-quality-attributes-</a:t>
            </a:r>
            <a:br>
              <a:rPr lang="en-US" dirty="0">
                <a:hlinkClick r:id="rId3"/>
              </a:rPr>
            </a:br>
            <a:r>
              <a:rPr lang="en-US" dirty="0">
                <a:hlinkClick r:id="rId3"/>
              </a:rPr>
              <a:t>code-it-up-online-vol-12-registration-256029329617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61107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HUGE DISCLAIMER! THIS TOPIC IS LIKE THE LITTLE PRINCE BOOK!</a:t>
            </a:r>
          </a:p>
          <a:p>
            <a:pPr>
              <a:lnSpc>
                <a:spcPct val="100000"/>
              </a:lnSpc>
            </a:pPr>
            <a:r>
              <a:rPr lang="en-US" b="1" dirty="0"/>
              <a:t>There are a lot of things to know about software architectures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You may or may not recognize some of the patterns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And we most probably will not mention all of them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If you are a beginner, just try to absorb what you can</a:t>
            </a:r>
          </a:p>
          <a:p>
            <a:pPr>
              <a:lnSpc>
                <a:spcPct val="100000"/>
              </a:lnSpc>
            </a:pPr>
            <a:r>
              <a:rPr lang="en-US" dirty="0"/>
              <a:t>The technology world is moving very fast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 of the examples shown here may be considered anti-patterns in the future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the overall concept and process stays the same</a:t>
            </a:r>
          </a:p>
          <a:p>
            <a:pPr>
              <a:lnSpc>
                <a:spcPct val="100000"/>
              </a:lnSpc>
            </a:pPr>
            <a:r>
              <a:rPr lang="en-US" dirty="0"/>
              <a:t>As all my other topics – this one is super intense too!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Even though the lectures will be a bit shorter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So, give yourself time and if you get the book – finish it!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don’t worry! The knowledge provided here will save you weeks of reading!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topic</a:t>
            </a:r>
          </a:p>
        </p:txBody>
      </p:sp>
    </p:spTree>
    <p:extLst>
      <p:ext uri="{BB962C8B-B14F-4D97-AF65-F5344CB8AC3E}">
        <p14:creationId xmlns:p14="http://schemas.microsoft.com/office/powerpoint/2010/main" val="3205042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They provide technology services focused on</a:t>
            </a:r>
            <a:br>
              <a:rPr lang="en-GB" dirty="0"/>
            </a:br>
            <a:r>
              <a:rPr lang="en-GB" dirty="0"/>
              <a:t>the Digital, Data, Cloud and Advanced Software Engineering expertise.</a:t>
            </a:r>
          </a:p>
          <a:p>
            <a:pPr>
              <a:lnSpc>
                <a:spcPct val="100000"/>
              </a:lnSpc>
            </a:pPr>
            <a:r>
              <a:rPr lang="en-US" dirty="0"/>
              <a:t>They</a:t>
            </a:r>
            <a:r>
              <a:rPr lang="en-GB" dirty="0"/>
              <a:t> are always in search for creative and passionate people </a:t>
            </a:r>
            <a:br>
              <a:rPr lang="en-GB" dirty="0"/>
            </a:br>
            <a:r>
              <a:rPr lang="en-GB" dirty="0"/>
              <a:t>with the combination of a sharp strategic mind, emotional maturity, </a:t>
            </a:r>
            <a:br>
              <a:rPr lang="en-GB" dirty="0"/>
            </a:br>
            <a:r>
              <a:rPr lang="en-GB" dirty="0"/>
              <a:t>entrepreneurial instincts, and the ability to deliver results.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https://www.indeavr.com/en/technology/application-services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3"/>
              </a:rPr>
              <a:t>https://www.indeavr.com/en/careers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INDEAVR</a:t>
            </a:r>
            <a:r>
              <a:rPr lang="en-US" dirty="0"/>
              <a:t> – The EVENT’s DIAMOND SPONSOR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183EEC-8F7D-4A90-81DD-17846E162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975" y="5047905"/>
            <a:ext cx="5283200" cy="11915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47104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399" y="2667000"/>
            <a:ext cx="11012905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Architecture quality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30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Isolated layers and components </a:t>
            </a:r>
          </a:p>
          <a:p>
            <a:pPr>
              <a:lnSpc>
                <a:spcPct val="100000"/>
              </a:lnSpc>
            </a:pPr>
            <a:r>
              <a:rPr lang="en-US" dirty="0"/>
              <a:t>Application lifecycle management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to manage updates</a:t>
            </a:r>
          </a:p>
          <a:p>
            <a:pPr>
              <a:lnSpc>
                <a:spcPct val="100000"/>
              </a:lnSpc>
            </a:pPr>
            <a:r>
              <a:rPr lang="en-US" dirty="0"/>
              <a:t>Healthy team collaboration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Awesome relationship with the Lead Developer</a:t>
            </a:r>
          </a:p>
          <a:p>
            <a:pPr>
              <a:lnSpc>
                <a:spcPct val="100000"/>
              </a:lnSpc>
            </a:pPr>
            <a:r>
              <a:rPr lang="en-US" dirty="0"/>
              <a:t>Design and coding standards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Automate them in your code reviews</a:t>
            </a:r>
          </a:p>
          <a:p>
            <a:pPr>
              <a:lnSpc>
                <a:spcPct val="100000"/>
              </a:lnSpc>
            </a:pPr>
            <a:r>
              <a:rPr lang="en-US" dirty="0"/>
              <a:t>Break away from legacy designs: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Façade pattern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Wrap as service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Rebuild from scratch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Conceptual Integrity – Design time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7097EB-AAF2-4D6F-B27A-0EF320E26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221" y="1712549"/>
            <a:ext cx="4177190" cy="23536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3395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Isolated layers and components </a:t>
            </a:r>
          </a:p>
          <a:p>
            <a:pPr>
              <a:lnSpc>
                <a:spcPct val="100000"/>
              </a:lnSpc>
            </a:pPr>
            <a:r>
              <a:rPr lang="en-US" dirty="0"/>
              <a:t>Structured communication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Follow the same pattern for the whole solution</a:t>
            </a:r>
          </a:p>
          <a:p>
            <a:pPr>
              <a:lnSpc>
                <a:spcPct val="100000"/>
              </a:lnSpc>
            </a:pPr>
            <a:r>
              <a:rPr lang="en-US" dirty="0"/>
              <a:t>Rely on platform features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Most modern languages have a lot to offer </a:t>
            </a:r>
          </a:p>
          <a:p>
            <a:pPr>
              <a:lnSpc>
                <a:spcPct val="100000"/>
              </a:lnSpc>
            </a:pPr>
            <a:r>
              <a:rPr lang="en-US" dirty="0"/>
              <a:t>Use systemwide layer </a:t>
            </a:r>
          </a:p>
          <a:p>
            <a:pPr>
              <a:lnSpc>
                <a:spcPct val="100000"/>
              </a:lnSpc>
            </a:pPr>
            <a:r>
              <a:rPr lang="en-US" dirty="0"/>
              <a:t>Add unit tests </a:t>
            </a:r>
          </a:p>
          <a:p>
            <a:pPr>
              <a:lnSpc>
                <a:spcPct val="100000"/>
              </a:lnSpc>
            </a:pPr>
            <a:r>
              <a:rPr lang="en-US" dirty="0"/>
              <a:t>Documentation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Maintainability – Design time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290F56-8B1D-4FDD-9A0C-0F7B34E3F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039" y="1712550"/>
            <a:ext cx="3920371" cy="27947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9134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Component-based architecture </a:t>
            </a:r>
          </a:p>
          <a:p>
            <a:pPr>
              <a:lnSpc>
                <a:spcPct val="100000"/>
              </a:lnSpc>
            </a:pPr>
            <a:r>
              <a:rPr lang="en-US" dirty="0"/>
              <a:t>Adhere to standards </a:t>
            </a:r>
          </a:p>
          <a:p>
            <a:pPr>
              <a:lnSpc>
                <a:spcPct val="100000"/>
              </a:lnSpc>
            </a:pPr>
            <a:r>
              <a:rPr lang="en-US" dirty="0"/>
              <a:t>General-purpose code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Your components should not be specific</a:t>
            </a:r>
          </a:p>
          <a:p>
            <a:pPr>
              <a:lnSpc>
                <a:spcPct val="100000"/>
              </a:lnSpc>
            </a:pPr>
            <a:r>
              <a:rPr lang="en-US" dirty="0"/>
              <a:t>Allow 3rd party software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 buy tools to save time</a:t>
            </a:r>
          </a:p>
          <a:p>
            <a:pPr>
              <a:lnSpc>
                <a:spcPct val="100000"/>
              </a:lnSpc>
            </a:pPr>
            <a:r>
              <a:rPr lang="en-US" dirty="0"/>
              <a:t>Use a plugin system </a:t>
            </a:r>
          </a:p>
          <a:p>
            <a:pPr>
              <a:lnSpc>
                <a:spcPct val="100000"/>
              </a:lnSpc>
            </a:pPr>
            <a:r>
              <a:rPr lang="en-US" dirty="0"/>
              <a:t>Use systemwide layer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Reusability – Design time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516BF9-94F0-4ECF-9EFF-5CFB7911E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545" y="1712550"/>
            <a:ext cx="3796865" cy="33828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140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6375" y="2044187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For LIVE questions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Check The Link In The Description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FFD555C4-29DE-476C-85C8-3C0502578318}"/>
              </a:ext>
            </a:extLst>
          </p:cNvPr>
          <p:cNvSpPr txBox="1">
            <a:spLocks/>
          </p:cNvSpPr>
          <p:nvPr/>
        </p:nvSpPr>
        <p:spPr>
          <a:xfrm>
            <a:off x="1167493" y="5119672"/>
            <a:ext cx="10479181" cy="594260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Resources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  <a:hlinkClick r:id="rId3"/>
              </a:rPr>
              <a:t>https://github.com/ivaylokenov/Software-Architecture-Series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0775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Design for testing </a:t>
            </a:r>
          </a:p>
          <a:p>
            <a:pPr>
              <a:lnSpc>
                <a:spcPct val="100000"/>
              </a:lnSpc>
            </a:pPr>
            <a:r>
              <a:rPr lang="en-US" dirty="0"/>
              <a:t>Allow mocking </a:t>
            </a:r>
          </a:p>
          <a:p>
            <a:pPr>
              <a:lnSpc>
                <a:spcPct val="100000"/>
              </a:lnSpc>
            </a:pPr>
            <a:r>
              <a:rPr lang="en-US" dirty="0"/>
              <a:t>Cover all layers </a:t>
            </a:r>
          </a:p>
          <a:p>
            <a:pPr>
              <a:lnSpc>
                <a:spcPct val="100000"/>
              </a:lnSpc>
            </a:pPr>
            <a:r>
              <a:rPr lang="en-US" dirty="0"/>
              <a:t>Automate case studies </a:t>
            </a:r>
          </a:p>
          <a:p>
            <a:pPr>
              <a:lnSpc>
                <a:spcPct val="100000"/>
              </a:lnSpc>
            </a:pPr>
            <a:r>
              <a:rPr lang="en-US" dirty="0"/>
              <a:t>Test: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Individual components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Entire layers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Collaboration between layers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Load, Security…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Testability – Design time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475098-0711-43AB-AAE9-AE1FBE70F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867" y="1712549"/>
            <a:ext cx="3813543" cy="28132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1879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Elegant &amp; simple UI </a:t>
            </a:r>
          </a:p>
          <a:p>
            <a:pPr>
              <a:lnSpc>
                <a:spcPct val="100000"/>
              </a:lnSpc>
            </a:pPr>
            <a:r>
              <a:rPr lang="en-US" dirty="0"/>
              <a:t>Implements all case studies </a:t>
            </a:r>
            <a:br>
              <a:rPr lang="en-US" dirty="0"/>
            </a:br>
            <a:r>
              <a:rPr lang="en-US" dirty="0"/>
              <a:t>in minimal number of interactions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Minimize the user interface interactions</a:t>
            </a:r>
          </a:p>
          <a:p>
            <a:pPr>
              <a:lnSpc>
                <a:spcPct val="100000"/>
              </a:lnSpc>
            </a:pPr>
            <a:r>
              <a:rPr lang="en-US" dirty="0"/>
              <a:t>Clear multi-step workflows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Ask for minimum number of information</a:t>
            </a:r>
          </a:p>
          <a:p>
            <a:pPr>
              <a:lnSpc>
                <a:spcPct val="100000"/>
              </a:lnSpc>
            </a:pPr>
            <a:r>
              <a:rPr lang="en-US" dirty="0"/>
              <a:t>Intuitive feedback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Especially for exceptions</a:t>
            </a:r>
          </a:p>
          <a:p>
            <a:pPr>
              <a:lnSpc>
                <a:spcPct val="100000"/>
              </a:lnSpc>
            </a:pPr>
            <a:r>
              <a:rPr lang="en-US" dirty="0"/>
              <a:t>Non-technical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Usability – Design time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44CFA6-147F-4D7F-840A-89D74CA93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781" y="1712549"/>
            <a:ext cx="3714629" cy="27859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7994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Tier failover </a:t>
            </a:r>
          </a:p>
          <a:p>
            <a:pPr>
              <a:lnSpc>
                <a:spcPct val="100000"/>
              </a:lnSpc>
            </a:pPr>
            <a:r>
              <a:rPr lang="en-US" dirty="0"/>
              <a:t>Use rate limiter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Limits the number of calls per second </a:t>
            </a:r>
          </a:p>
          <a:p>
            <a:pPr>
              <a:lnSpc>
                <a:spcPct val="100000"/>
              </a:lnSpc>
            </a:pPr>
            <a:r>
              <a:rPr lang="en-US" dirty="0"/>
              <a:t>Short-lived resources locks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no locks at all, if that is possible</a:t>
            </a:r>
          </a:p>
          <a:p>
            <a:pPr>
              <a:lnSpc>
                <a:spcPct val="100000"/>
              </a:lnSpc>
            </a:pPr>
            <a:r>
              <a:rPr lang="en-US" dirty="0"/>
              <a:t>Recover from exceptions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not kill an entire tier with a single exception</a:t>
            </a:r>
          </a:p>
          <a:p>
            <a:pPr>
              <a:lnSpc>
                <a:spcPct val="100000"/>
              </a:lnSpc>
            </a:pPr>
            <a:r>
              <a:rPr lang="en-US" dirty="0"/>
              <a:t>Update-friendly architecture </a:t>
            </a:r>
          </a:p>
          <a:p>
            <a:pPr>
              <a:lnSpc>
                <a:spcPct val="100000"/>
              </a:lnSpc>
            </a:pPr>
            <a:r>
              <a:rPr lang="en-US" dirty="0"/>
              <a:t>Handle network faults: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Offline support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Availability – Runtime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FA84FE-1ED4-4A22-A4AD-49C7BC7A8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435" y="1712549"/>
            <a:ext cx="3477976" cy="2582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1648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 transformation </a:t>
            </a:r>
          </a:p>
          <a:p>
            <a:pPr>
              <a:lnSpc>
                <a:spcPct val="100000"/>
              </a:lnSpc>
            </a:pPr>
            <a:r>
              <a:rPr lang="en-US" dirty="0"/>
              <a:t>Keep systems separate </a:t>
            </a:r>
          </a:p>
          <a:p>
            <a:pPr>
              <a:lnSpc>
                <a:spcPct val="100000"/>
              </a:lnSpc>
            </a:pPr>
            <a:r>
              <a:rPr lang="en-US" dirty="0"/>
              <a:t>Adhere to standard: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XML/JSON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Interoperability – Runtime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FB07D7-8789-43A6-A32F-7DC54AA2A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065" y="1720714"/>
            <a:ext cx="3643345" cy="2304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13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Health monitoring, logging, </a:t>
            </a:r>
            <a:br>
              <a:rPr lang="en-GB" dirty="0"/>
            </a:br>
            <a:r>
              <a:rPr lang="en-GB" dirty="0"/>
              <a:t>and diagnostic tracing </a:t>
            </a:r>
          </a:p>
          <a:p>
            <a:pPr>
              <a:lnSpc>
                <a:spcPct val="100000"/>
              </a:lnSpc>
            </a:pPr>
            <a:r>
              <a:rPr lang="en-GB" dirty="0"/>
              <a:t>Consider a plugin or modular system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Much more flexible development</a:t>
            </a:r>
          </a:p>
          <a:p>
            <a:pPr>
              <a:lnSpc>
                <a:spcPct val="100000"/>
              </a:lnSpc>
            </a:pPr>
            <a:r>
              <a:rPr lang="en-GB" dirty="0"/>
              <a:t>Declarative configuration </a:t>
            </a:r>
          </a:p>
          <a:p>
            <a:pPr>
              <a:lnSpc>
                <a:spcPct val="100000"/>
              </a:lnSpc>
            </a:pPr>
            <a:r>
              <a:rPr lang="en-GB" dirty="0"/>
              <a:t>Add diagnostic tools: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Live tracing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Diagnostic notifications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Runtime log inspection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Runtime debugging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Dangerous so use it only in critical situations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Manageability – Runtime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CBF67C-172F-4461-B286-5E9CD5CE9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525" y="1712550"/>
            <a:ext cx="3685885" cy="3367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3750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Buffered proxy </a:t>
            </a:r>
          </a:p>
          <a:p>
            <a:pPr>
              <a:lnSpc>
                <a:spcPct val="100000"/>
              </a:lnSpc>
            </a:pPr>
            <a:r>
              <a:rPr lang="en-GB" dirty="0"/>
              <a:t>Async responses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 client gets immediate response </a:t>
            </a:r>
            <a:br>
              <a:rPr lang="en-GB" dirty="0"/>
            </a:br>
            <a:r>
              <a:rPr lang="en-GB" dirty="0"/>
              <a:t>with progress bar </a:t>
            </a:r>
          </a:p>
          <a:p>
            <a:pPr>
              <a:lnSpc>
                <a:spcPct val="100000"/>
              </a:lnSpc>
            </a:pPr>
            <a:r>
              <a:rPr lang="en-GB" dirty="0"/>
              <a:t>Load-balanced tiers </a:t>
            </a:r>
          </a:p>
          <a:p>
            <a:pPr>
              <a:lnSpc>
                <a:spcPct val="100000"/>
              </a:lnSpc>
            </a:pPr>
            <a:r>
              <a:rPr lang="en-GB" dirty="0"/>
              <a:t>Caching </a:t>
            </a:r>
          </a:p>
          <a:p>
            <a:pPr>
              <a:lnSpc>
                <a:spcPct val="100000"/>
              </a:lnSpc>
            </a:pPr>
            <a:r>
              <a:rPr lang="en-GB" dirty="0"/>
              <a:t>Load tests </a:t>
            </a:r>
          </a:p>
          <a:p>
            <a:pPr>
              <a:lnSpc>
                <a:spcPct val="100000"/>
              </a:lnSpc>
            </a:pPr>
            <a:r>
              <a:rPr lang="en-GB" dirty="0"/>
              <a:t>Minimize throughput: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Rate limiting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Design coarse interfaces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Minimize cache misses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Performance – Runtime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0E8AFE-1798-4E7F-A113-3C363315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215" y="1712548"/>
            <a:ext cx="3781196" cy="32432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8514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Self-healing architecture </a:t>
            </a:r>
          </a:p>
          <a:p>
            <a:pPr>
              <a:lnSpc>
                <a:spcPct val="100000"/>
              </a:lnSpc>
            </a:pPr>
            <a:r>
              <a:rPr lang="en-US" dirty="0"/>
              <a:t>Use store and forward </a:t>
            </a:r>
          </a:p>
          <a:p>
            <a:pPr>
              <a:lnSpc>
                <a:spcPct val="100000"/>
              </a:lnSpc>
            </a:pPr>
            <a:r>
              <a:rPr lang="en-US" dirty="0"/>
              <a:t>Use alternative system if: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Primary system is offline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Primary system is very slow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Primary output is invalid </a:t>
            </a:r>
          </a:p>
          <a:p>
            <a:pPr>
              <a:lnSpc>
                <a:spcPct val="100000"/>
              </a:lnSpc>
            </a:pPr>
            <a:r>
              <a:rPr lang="en-US" dirty="0"/>
              <a:t>Replay messages when external </a:t>
            </a:r>
            <a:br>
              <a:rPr lang="en-US" dirty="0"/>
            </a:br>
            <a:r>
              <a:rPr lang="en-US" dirty="0"/>
              <a:t>resources come back online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Reliability – Runtime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AF4A5F-8784-43AD-9E6C-4832D93FC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443" y="1712549"/>
            <a:ext cx="3698967" cy="28512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532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Adding computer resources</a:t>
            </a:r>
            <a:br>
              <a:rPr lang="en-US" dirty="0"/>
            </a:br>
            <a:r>
              <a:rPr lang="en-US" dirty="0"/>
              <a:t>without any interruption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Tier scaling: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Scale up – increate resources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Single point of failure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Scale out – duplicate tiers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stateless applications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better approach</a:t>
            </a:r>
          </a:p>
          <a:p>
            <a:pPr>
              <a:lnSpc>
                <a:spcPct val="100000"/>
              </a:lnSpc>
            </a:pPr>
            <a:r>
              <a:rPr lang="en-US" dirty="0"/>
              <a:t>Handle load spikes: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Async responses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Store and forward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 stale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Scalability – Runtime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CC4124-60E5-4BEA-A621-AEF1C2BD5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337" y="1712549"/>
            <a:ext cx="4769074" cy="3021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852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Authenticate &amp; authorize clients </a:t>
            </a:r>
          </a:p>
          <a:p>
            <a:pPr>
              <a:lnSpc>
                <a:spcPct val="100000"/>
              </a:lnSpc>
            </a:pPr>
            <a:r>
              <a:rPr lang="en-US" dirty="0"/>
              <a:t>Validate input &amp; output </a:t>
            </a:r>
          </a:p>
          <a:p>
            <a:pPr>
              <a:lnSpc>
                <a:spcPct val="100000"/>
              </a:lnSpc>
            </a:pPr>
            <a:r>
              <a:rPr lang="en-US" dirty="0"/>
              <a:t>Encrypt sensitive data </a:t>
            </a:r>
          </a:p>
          <a:p>
            <a:pPr>
              <a:lnSpc>
                <a:spcPct val="100000"/>
              </a:lnSpc>
            </a:pPr>
            <a:r>
              <a:rPr lang="en-US" dirty="0"/>
              <a:t>Protect against: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Spoofing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Malicious input &amp; output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Malicious use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theft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DDoS attacks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Security – Runtime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53A33A-F5F3-4A64-9952-2FE22AF43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71" y="1712549"/>
            <a:ext cx="3405640" cy="30028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8338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399" y="2667000"/>
            <a:ext cx="11012905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314420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Sometimes issues happen during a live stream…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sometimes disasters happen, this is how memes are born…</a:t>
            </a:r>
          </a:p>
          <a:p>
            <a:pPr>
              <a:lnSpc>
                <a:spcPct val="100000"/>
              </a:lnSpc>
            </a:pPr>
            <a:r>
              <a:rPr lang="en-US" dirty="0"/>
              <a:t>If my Internet goes down and the stream stops: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Wait for 5 minutes, I have another one on a different network</a:t>
            </a:r>
          </a:p>
          <a:p>
            <a:pPr>
              <a:lnSpc>
                <a:spcPct val="100000"/>
              </a:lnSpc>
            </a:pPr>
            <a:r>
              <a:rPr lang="en-US" dirty="0"/>
              <a:t>If YouTube is showing “stream ended”: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will post a new link in the comments section below this video</a:t>
            </a:r>
          </a:p>
          <a:p>
            <a:pPr>
              <a:lnSpc>
                <a:spcPct val="100000"/>
              </a:lnSpc>
            </a:pPr>
            <a:r>
              <a:rPr lang="en-US" dirty="0"/>
              <a:t>If something else happens unexpectedly: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Well, I will add a solution to this slide during my next event…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If a major showstopper is happening – no electricity, for example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 will create a new event and we will schedule a new live stream…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In any case –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stream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1750000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Performance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Low latency – response time is very low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throughput – lots of requests are processed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Improved by concurrency and capacity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Constant load</a:t>
            </a:r>
          </a:p>
          <a:p>
            <a:pPr>
              <a:lnSpc>
                <a:spcPct val="100000"/>
              </a:lnSpc>
            </a:pPr>
            <a:r>
              <a:rPr lang="en-US" dirty="0"/>
              <a:t>Scalability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Subset of performance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Ability of a system to increase its throughput by adding more hardware capacity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can be down both ways – up and down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Vertical scalability – adding more hardware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Horizontal scalability – distributing the processing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Reverse proxy is a common design pattern here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Performance VS Scalability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3056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Scale Up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Easy with VMs or containers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limited results</a:t>
            </a:r>
          </a:p>
          <a:p>
            <a:pPr>
              <a:lnSpc>
                <a:spcPct val="100000"/>
              </a:lnSpc>
            </a:pPr>
            <a:r>
              <a:rPr lang="en-US" dirty="0"/>
              <a:t>Scale Out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Requires layered design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Requires partitioned data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Potentially unlimited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Scale Up And Scale Out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C14809-F3E0-4607-B16F-E00F67E3A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337" y="1712549"/>
            <a:ext cx="4769074" cy="3021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2020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Decentralization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Monolithic applications are antipattern for scalability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need more workers (instances)</a:t>
            </a:r>
          </a:p>
          <a:p>
            <a:pPr>
              <a:lnSpc>
                <a:spcPct val="100000"/>
              </a:lnSpc>
            </a:pPr>
            <a:r>
              <a:rPr lang="en-US" dirty="0"/>
              <a:t>Independence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Multiple workers are good if they can work independently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Shared resources and shared mutable data are bad for independence</a:t>
            </a:r>
          </a:p>
          <a:p>
            <a:pPr>
              <a:lnSpc>
                <a:spcPct val="100000"/>
              </a:lnSpc>
            </a:pPr>
            <a:r>
              <a:rPr lang="en-US" dirty="0"/>
              <a:t>Modularity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Scalable architecture starts with modularity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3-tier architecture is a good start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Loose coupling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Especially important for business logic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Scalability Principles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0698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Stateless (only code) and stateful (code and data)</a:t>
            </a:r>
          </a:p>
          <a:p>
            <a:pPr>
              <a:lnSpc>
                <a:spcPct val="100000"/>
              </a:lnSpc>
            </a:pPr>
            <a:r>
              <a:rPr lang="en-US" dirty="0"/>
              <a:t>Stateful web application replication: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Session affinity but occupies memory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Complicated and not a preferred approach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Reliability is impacted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Go stateless if possible</a:t>
            </a:r>
          </a:p>
          <a:p>
            <a:pPr>
              <a:lnSpc>
                <a:spcPct val="100000"/>
              </a:lnSpc>
            </a:pPr>
            <a:r>
              <a:rPr lang="en-US" dirty="0"/>
              <a:t>Stateless web or service application replication: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Higher scalability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higher latency because of call "hops" to the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Solution is a shared cache for server-side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cookies/local storage for client-side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Higher reliability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Replication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9163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An easy way to scale a database is by introducing a read replica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automatic write update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a backup instance for higher reliability</a:t>
            </a:r>
          </a:p>
          <a:p>
            <a:pPr>
              <a:lnSpc>
                <a:spcPct val="100000"/>
              </a:lnSpc>
            </a:pPr>
            <a:r>
              <a:rPr lang="en-US" dirty="0"/>
              <a:t>Primary-secondary option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Eventual consistency and data loss</a:t>
            </a:r>
          </a:p>
          <a:p>
            <a:pPr>
              <a:lnSpc>
                <a:spcPct val="100000"/>
              </a:lnSpc>
            </a:pPr>
            <a:r>
              <a:rPr lang="en-US" dirty="0"/>
              <a:t>Peer-to-peer option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Write conflicts and transaction issues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a very popular but useful in multi-geography situations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Replication cannot scale well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Database partitioning is a good solution after a certain point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Range partitioning and hash partitioning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Database Replication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21370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Load balancer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Single IP address for a component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Hardware and software options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Helps with load distribution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Both external and internal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Round Robin, Least Connection, Weighted RR, Least Response Time</a:t>
            </a:r>
          </a:p>
          <a:p>
            <a:pPr>
              <a:lnSpc>
                <a:spcPct val="100000"/>
              </a:lnSpc>
            </a:pPr>
            <a:r>
              <a:rPr lang="en-US" dirty="0"/>
              <a:t>Service discovery</a:t>
            </a:r>
          </a:p>
          <a:p>
            <a:pPr>
              <a:lnSpc>
                <a:spcPct val="100000"/>
              </a:lnSpc>
            </a:pPr>
            <a:r>
              <a:rPr lang="en-US" dirty="0"/>
              <a:t>Global server load balancing</a:t>
            </a:r>
          </a:p>
          <a:p>
            <a:pPr>
              <a:lnSpc>
                <a:spcPct val="100000"/>
              </a:lnSpc>
            </a:pPr>
            <a:r>
              <a:rPr lang="en-US" dirty="0"/>
              <a:t>Global data replication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Auto scaling</a:t>
            </a:r>
          </a:p>
          <a:p>
            <a:pPr>
              <a:lnSpc>
                <a:spcPct val="100000"/>
              </a:lnSpc>
            </a:pPr>
            <a:r>
              <a:rPr lang="en-US" dirty="0"/>
              <a:t>Extreme scalability leads to a microservices architecture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Load balancer &amp; Other techniques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8312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399" y="2667000"/>
            <a:ext cx="11012905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Reliability</a:t>
            </a:r>
          </a:p>
        </p:txBody>
      </p:sp>
    </p:spTree>
    <p:extLst>
      <p:ext uri="{BB962C8B-B14F-4D97-AF65-F5344CB8AC3E}">
        <p14:creationId xmlns:p14="http://schemas.microsoft.com/office/powerpoint/2010/main" val="24796824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Large scale systems are generally distributed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Because of horizontal scalability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Large number of components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Large number of replications</a:t>
            </a:r>
          </a:p>
          <a:p>
            <a:pPr>
              <a:lnSpc>
                <a:spcPct val="100000"/>
              </a:lnSpc>
            </a:pPr>
            <a:r>
              <a:rPr lang="en-US" dirty="0"/>
              <a:t>Failures can be: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Partial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Independent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Single point of failures</a:t>
            </a:r>
          </a:p>
          <a:p>
            <a:pPr>
              <a:lnSpc>
                <a:spcPct val="100000"/>
              </a:lnSpc>
            </a:pPr>
            <a:r>
              <a:rPr lang="en-US" dirty="0"/>
              <a:t>Partial failures can lead to complete system failures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Failures in Large-scale systems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31475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No matter how hard we try: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Hardware and networks will fail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Constantly developer software will fail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Disasters will happen</a:t>
            </a:r>
          </a:p>
          <a:p>
            <a:pPr>
              <a:lnSpc>
                <a:spcPct val="100000"/>
              </a:lnSpc>
            </a:pPr>
            <a:r>
              <a:rPr lang="en-US" dirty="0"/>
              <a:t>And after a point – it's much more economical to recover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Instead of trying to prevent a failure</a:t>
            </a:r>
          </a:p>
          <a:p>
            <a:pPr>
              <a:lnSpc>
                <a:spcPct val="100000"/>
              </a:lnSpc>
            </a:pPr>
            <a:r>
              <a:rPr lang="en-US" dirty="0"/>
              <a:t>Various scenarios: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Network failure – LAN, Load Balancer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Machine failure – CPU, Disk, Memory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Software failure – a process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Operations failure – deployment, configuration,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Partial Failures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53109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Technique to improve availability and (or) reliability</a:t>
            </a:r>
          </a:p>
          <a:p>
            <a:pPr>
              <a:lnSpc>
                <a:spcPct val="100000"/>
              </a:lnSpc>
            </a:pPr>
            <a:r>
              <a:rPr lang="en-US" dirty="0"/>
              <a:t>Automatically: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Detect partial failures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Handle partial failures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Recover from partial failures</a:t>
            </a:r>
          </a:p>
          <a:p>
            <a:pPr>
              <a:lnSpc>
                <a:spcPct val="100000"/>
              </a:lnSpc>
            </a:pPr>
            <a:r>
              <a:rPr lang="en-US" dirty="0"/>
              <a:t>We need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Redundancy 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Fault detection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Recovery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Fault tolerance</a:t>
            </a:r>
          </a:p>
        </p:txBody>
      </p:sp>
    </p:spTree>
    <p:extLst>
      <p:ext uri="{BB962C8B-B14F-4D97-AF65-F5344CB8AC3E}">
        <p14:creationId xmlns:p14="http://schemas.microsoft.com/office/powerpoint/2010/main" val="308788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5485" y="1670650"/>
            <a:ext cx="8648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/>
              <a:t>Ivaylo Kenov</a:t>
            </a:r>
            <a:r>
              <a:rPr lang="bg-BG" sz="2000" b="1" noProof="1"/>
              <a:t> –</a:t>
            </a:r>
            <a:r>
              <a:rPr lang="en-US" sz="2000" b="1" noProof="1"/>
              <a:t> Quality Code Advocate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Various job titles at the same time:</a:t>
            </a:r>
            <a:endParaRPr lang="bg-BG" sz="18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Organizer &amp; Speaker @ Code It Up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CTO @ </a:t>
            </a:r>
            <a:r>
              <a:rPr lang="en-US" sz="1600" dirty="0" err="1"/>
              <a:t>SoftUni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Full Stack Technical Trainer @ Everywhere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Code General @ </a:t>
            </a:r>
            <a:r>
              <a:rPr lang="en-US" sz="1600" dirty="0">
                <a:hlinkClick r:id="rId2"/>
              </a:rPr>
              <a:t>https://docs.mytestedasp.net/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Meme Copy Machine @ Daily Programming Fun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i="1" dirty="0"/>
              <a:t>{Insert Job Title Here}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Contacts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hlinkClick r:id="rId3"/>
              </a:rPr>
              <a:t>https://github.com/ivaylokenov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hlinkClick r:id="rId4"/>
              </a:rPr>
              <a:t>https://facebook.com/ivaylo.kenov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5"/>
              </a:rPr>
              <a:t>https://linkedin.com/in/kenov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600" dirty="0">
                <a:hlinkClick r:id="rId6"/>
              </a:rPr>
              <a:t>https://www.instagram.com/ivaylokenov/</a:t>
            </a:r>
            <a:endParaRPr lang="en-US" sz="1600" dirty="0"/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YouTube &amp; Blog</a:t>
            </a:r>
            <a:endParaRPr lang="bg-BG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7"/>
              </a:rPr>
              <a:t>https://www.youtube.com/c/CodeItUpWithIvo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8"/>
              </a:rPr>
              <a:t>https://codeitup.today/</a:t>
            </a:r>
            <a:r>
              <a:rPr lang="en-US" sz="160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Presenter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CF75C8-30E5-464B-8C48-36F42680B9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54274" y="1970786"/>
            <a:ext cx="3940919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21806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External monitoring 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Ping based </a:t>
            </a:r>
          </a:p>
          <a:p>
            <a:pPr>
              <a:lnSpc>
                <a:spcPct val="100000"/>
              </a:lnSpc>
            </a:pPr>
            <a:r>
              <a:rPr lang="en-US" dirty="0"/>
              <a:t>Internal cluster monitoring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Heart-beat based</a:t>
            </a:r>
          </a:p>
          <a:p>
            <a:pPr>
              <a:lnSpc>
                <a:spcPct val="100000"/>
              </a:lnSpc>
            </a:pPr>
            <a:r>
              <a:rPr lang="en-US" dirty="0"/>
              <a:t>Hot standby replicas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Almost no downtime but more expensive</a:t>
            </a:r>
          </a:p>
          <a:p>
            <a:pPr>
              <a:lnSpc>
                <a:spcPct val="100000"/>
              </a:lnSpc>
            </a:pPr>
            <a:r>
              <a:rPr lang="en-US" dirty="0"/>
              <a:t>Warm standby replicas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Catchups before recovery</a:t>
            </a:r>
          </a:p>
          <a:p>
            <a:pPr>
              <a:lnSpc>
                <a:spcPct val="100000"/>
              </a:lnSpc>
            </a:pPr>
            <a:r>
              <a:rPr lang="en-US" dirty="0"/>
              <a:t>Automation in replication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Retries with exponential back-off</a:t>
            </a:r>
          </a:p>
          <a:p>
            <a:pPr>
              <a:lnSpc>
                <a:spcPct val="100000"/>
              </a:lnSpc>
            </a:pPr>
            <a:r>
              <a:rPr lang="en-US" dirty="0"/>
              <a:t>Circuit breaker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Techniques</a:t>
            </a:r>
          </a:p>
        </p:txBody>
      </p:sp>
    </p:spTree>
    <p:extLst>
      <p:ext uri="{BB962C8B-B14F-4D97-AF65-F5344CB8AC3E}">
        <p14:creationId xmlns:p14="http://schemas.microsoft.com/office/powerpoint/2010/main" val="34974300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Remember the URL shortening system?</a:t>
            </a:r>
          </a:p>
          <a:p>
            <a:pPr>
              <a:lnSpc>
                <a:spcPct val="100000"/>
              </a:lnSpc>
            </a:pPr>
            <a:r>
              <a:rPr lang="en-US" dirty="0"/>
              <a:t>We started with a 3-tier architecture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Initial design Example</a:t>
            </a:r>
            <a:endParaRPr lang="pt-BR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A2DE181-16F6-4A92-A52E-8B64CC16D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418" y="2819400"/>
            <a:ext cx="5839164" cy="34200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221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And we introduced scalability and reliability</a:t>
            </a:r>
          </a:p>
          <a:p>
            <a:pPr>
              <a:lnSpc>
                <a:spcPct val="100000"/>
              </a:lnSpc>
            </a:pPr>
            <a:r>
              <a:rPr lang="en-US" dirty="0"/>
              <a:t>By analyzing each module of the system step by step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Final design Example</a:t>
            </a:r>
            <a:endParaRPr lang="pt-BR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0791983-1FE4-4E61-B627-20B8057D3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341" y="2782432"/>
            <a:ext cx="5122141" cy="3629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4011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2529335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Everyone who got a paid ticket – 54 people in total! Thank you!</a:t>
            </a:r>
          </a:p>
          <a:p>
            <a:pPr>
              <a:lnSpc>
                <a:spcPct val="100000"/>
              </a:lnSpc>
            </a:pPr>
            <a:r>
              <a:rPr lang="en-US" dirty="0"/>
              <a:t>Top supporter – </a:t>
            </a:r>
            <a:r>
              <a:rPr lang="en-GB" b="1" dirty="0"/>
              <a:t>Nikolay </a:t>
            </a:r>
            <a:r>
              <a:rPr lang="en-GB" b="1" dirty="0" err="1"/>
              <a:t>Stoychev</a:t>
            </a:r>
            <a:r>
              <a:rPr lang="en-GB" b="1" dirty="0"/>
              <a:t> </a:t>
            </a:r>
            <a:r>
              <a:rPr lang="en-US" dirty="0"/>
              <a:t>– </a:t>
            </a:r>
            <a:r>
              <a:rPr lang="en-US" b="1" dirty="0"/>
              <a:t>60 BGN</a:t>
            </a:r>
            <a:r>
              <a:rPr lang="en-US" dirty="0"/>
              <a:t>! Thank you, you rock! &lt;3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Thanks to – </a:t>
            </a:r>
            <a:r>
              <a:rPr lang="en-US" sz="1800" b="1" dirty="0" err="1"/>
              <a:t>Plamen</a:t>
            </a:r>
            <a:r>
              <a:rPr lang="en-US" sz="1800" b="1" dirty="0"/>
              <a:t>, Georgi, </a:t>
            </a:r>
            <a:r>
              <a:rPr lang="en-US" sz="1800" b="1" dirty="0" err="1"/>
              <a:t>Aneliya</a:t>
            </a:r>
            <a:r>
              <a:rPr lang="en-US" sz="1800" b="1" dirty="0"/>
              <a:t>, Pavel, </a:t>
            </a:r>
            <a:r>
              <a:rPr lang="en-US" sz="1800" b="1" dirty="0" err="1"/>
              <a:t>Albena</a:t>
            </a:r>
            <a:r>
              <a:rPr lang="en-US" sz="1800" b="1" dirty="0"/>
              <a:t>, </a:t>
            </a:r>
            <a:r>
              <a:rPr lang="en-US" sz="1800" b="1" dirty="0" err="1"/>
              <a:t>Dimitar</a:t>
            </a:r>
            <a:r>
              <a:rPr lang="en-US" sz="1800" b="1" dirty="0"/>
              <a:t>, </a:t>
            </a:r>
            <a:r>
              <a:rPr lang="en-US" sz="1800" b="1" dirty="0" err="1"/>
              <a:t>nikolay</a:t>
            </a:r>
            <a:r>
              <a:rPr lang="en-US" sz="1800" b="1" dirty="0"/>
              <a:t>, </a:t>
            </a:r>
            <a:r>
              <a:rPr lang="en-US" sz="1800" b="1" dirty="0" err="1"/>
              <a:t>Mariyana</a:t>
            </a:r>
            <a:r>
              <a:rPr lang="en-US" sz="1800" b="1" dirty="0"/>
              <a:t>, </a:t>
            </a:r>
            <a:r>
              <a:rPr lang="bg-BG" sz="1800" b="1" dirty="0"/>
              <a:t>Калин, </a:t>
            </a:r>
            <a:br>
              <a:rPr lang="en-US" sz="1800" b="1" dirty="0"/>
            </a:br>
            <a:r>
              <a:rPr lang="en-US" sz="1800" b="1" dirty="0" err="1"/>
              <a:t>Tihomir</a:t>
            </a:r>
            <a:r>
              <a:rPr lang="en-US" sz="1800" b="1" dirty="0"/>
              <a:t>, Daniel, </a:t>
            </a:r>
            <a:r>
              <a:rPr lang="en-US" sz="1800" b="1" dirty="0" err="1"/>
              <a:t>Borislav</a:t>
            </a:r>
            <a:r>
              <a:rPr lang="en-US" sz="1800" b="1" dirty="0"/>
              <a:t>, Robert, </a:t>
            </a:r>
            <a:r>
              <a:rPr lang="en-US" sz="1800" b="1" dirty="0" err="1"/>
              <a:t>Stoil</a:t>
            </a:r>
            <a:r>
              <a:rPr lang="en-US" sz="1800" b="1" dirty="0"/>
              <a:t>, Mira, </a:t>
            </a:r>
            <a:r>
              <a:rPr lang="en-US" sz="1800" b="1" dirty="0" err="1"/>
              <a:t>Teodor</a:t>
            </a:r>
            <a:r>
              <a:rPr lang="en-US" sz="1800" b="1" dirty="0"/>
              <a:t>, Stefan, </a:t>
            </a:r>
            <a:r>
              <a:rPr lang="en-US" sz="1800" b="1" dirty="0" err="1"/>
              <a:t>Elitsa</a:t>
            </a:r>
            <a:r>
              <a:rPr lang="en-US" sz="1800" b="1" dirty="0"/>
              <a:t>, Vladimir, </a:t>
            </a:r>
            <a:r>
              <a:rPr lang="en-US" sz="1800" b="1" dirty="0" err="1"/>
              <a:t>Petar</a:t>
            </a:r>
            <a:r>
              <a:rPr lang="en-US" sz="1800" b="1" dirty="0"/>
              <a:t>, </a:t>
            </a:r>
            <a:br>
              <a:rPr lang="en-US" sz="1800" b="1" dirty="0"/>
            </a:br>
            <a:r>
              <a:rPr lang="en-US" sz="1800" b="1" dirty="0"/>
              <a:t>Svetoslav, Ivaylo, </a:t>
            </a:r>
            <a:r>
              <a:rPr lang="en-US" sz="1800" b="1" dirty="0" err="1"/>
              <a:t>Petar</a:t>
            </a:r>
            <a:r>
              <a:rPr lang="en-US" sz="1800" b="1" dirty="0"/>
              <a:t>, </a:t>
            </a:r>
            <a:r>
              <a:rPr lang="en-US" sz="1800" b="1" dirty="0" err="1"/>
              <a:t>Petar</a:t>
            </a:r>
            <a:r>
              <a:rPr lang="en-US" sz="1800" b="1" dirty="0"/>
              <a:t>, </a:t>
            </a:r>
            <a:r>
              <a:rPr lang="en-US" sz="1800" b="1" dirty="0" err="1"/>
              <a:t>Lyuboslav</a:t>
            </a:r>
            <a:r>
              <a:rPr lang="en-US" sz="1800" b="1" dirty="0"/>
              <a:t>, Diana, </a:t>
            </a:r>
            <a:r>
              <a:rPr lang="en-US" sz="1800" b="1" dirty="0" err="1"/>
              <a:t>Hristina</a:t>
            </a:r>
            <a:r>
              <a:rPr lang="en-US" sz="1800" b="1" dirty="0"/>
              <a:t>, </a:t>
            </a:r>
            <a:r>
              <a:rPr lang="en-US" sz="1800" b="1" dirty="0" err="1"/>
              <a:t>Emiliyan</a:t>
            </a:r>
            <a:r>
              <a:rPr lang="en-US" sz="1800" b="1" dirty="0"/>
              <a:t>, </a:t>
            </a:r>
            <a:br>
              <a:rPr lang="en-US" sz="1800" b="1" dirty="0"/>
            </a:br>
            <a:r>
              <a:rPr lang="en-US" sz="1800" b="1" dirty="0" err="1"/>
              <a:t>Dimitar</a:t>
            </a:r>
            <a:r>
              <a:rPr lang="en-US" sz="1800" b="1" dirty="0"/>
              <a:t>, </a:t>
            </a:r>
            <a:r>
              <a:rPr lang="bg-BG" sz="1800" b="1" dirty="0"/>
              <a:t>Рая, </a:t>
            </a:r>
            <a:r>
              <a:rPr lang="en-US" sz="1800" b="1" dirty="0"/>
              <a:t>Dobromir, Ivan, </a:t>
            </a:r>
            <a:r>
              <a:rPr lang="en-US" sz="1800" b="1" dirty="0" err="1"/>
              <a:t>Kiril</a:t>
            </a:r>
            <a:r>
              <a:rPr lang="en-US" sz="1800" b="1" dirty="0"/>
              <a:t>, </a:t>
            </a:r>
            <a:r>
              <a:rPr lang="bg-BG" sz="1800" b="1" dirty="0"/>
              <a:t>Иван, </a:t>
            </a:r>
            <a:r>
              <a:rPr lang="en-US" sz="1800" b="1" dirty="0" err="1"/>
              <a:t>Teodor</a:t>
            </a:r>
            <a:r>
              <a:rPr lang="en-US" sz="1800" b="1" dirty="0"/>
              <a:t>, </a:t>
            </a:r>
            <a:r>
              <a:rPr lang="en-US" sz="1800" b="1" dirty="0" err="1"/>
              <a:t>Miroslava</a:t>
            </a:r>
            <a:r>
              <a:rPr lang="en-US" sz="1800" b="1" dirty="0"/>
              <a:t>, Ivaylo, </a:t>
            </a:r>
            <a:br>
              <a:rPr lang="en-US" sz="1800" b="1" dirty="0"/>
            </a:br>
            <a:r>
              <a:rPr lang="en-US" sz="1800" b="1" dirty="0" err="1"/>
              <a:t>Hristo</a:t>
            </a:r>
            <a:r>
              <a:rPr lang="en-US" sz="1800" b="1" dirty="0"/>
              <a:t>, Dobromir, </a:t>
            </a:r>
            <a:r>
              <a:rPr lang="en-US" sz="1800" b="1" dirty="0" err="1"/>
              <a:t>Veselin</a:t>
            </a:r>
            <a:r>
              <a:rPr lang="en-US" sz="1800" b="1" dirty="0"/>
              <a:t>, </a:t>
            </a:r>
            <a:r>
              <a:rPr lang="bg-BG" sz="1800" b="1" dirty="0"/>
              <a:t>Борислав, </a:t>
            </a:r>
            <a:r>
              <a:rPr lang="en-US" sz="1800" b="1" dirty="0"/>
              <a:t>Vladimir, Martin, Nikolay, </a:t>
            </a:r>
            <a:r>
              <a:rPr lang="en-US" sz="1800" b="1" dirty="0" err="1"/>
              <a:t>nikolay</a:t>
            </a:r>
            <a:r>
              <a:rPr lang="en-US" sz="1800" b="1" dirty="0"/>
              <a:t>, </a:t>
            </a:r>
            <a:br>
              <a:rPr lang="en-US" sz="1800" b="1" dirty="0"/>
            </a:br>
            <a:r>
              <a:rPr lang="en-US" sz="1800" b="1" dirty="0"/>
              <a:t>Valentin, Iva, Pavel, </a:t>
            </a:r>
            <a:r>
              <a:rPr lang="en-US" sz="1800" b="1" dirty="0" err="1"/>
              <a:t>Boyan</a:t>
            </a:r>
            <a:r>
              <a:rPr lang="en-US" sz="1800" b="1" dirty="0"/>
              <a:t>, </a:t>
            </a:r>
            <a:r>
              <a:rPr lang="en-US" sz="1800" b="1" dirty="0" err="1"/>
              <a:t>Kalina</a:t>
            </a:r>
            <a:r>
              <a:rPr lang="en-US" sz="1800" b="1" dirty="0"/>
              <a:t>, </a:t>
            </a:r>
            <a:r>
              <a:rPr lang="en-US" sz="1800" b="1" dirty="0" err="1"/>
              <a:t>Dimitar</a:t>
            </a:r>
            <a:r>
              <a:rPr lang="en-US" sz="1800" b="1" dirty="0"/>
              <a:t>, Spas, Eduard</a:t>
            </a:r>
            <a:endParaRPr lang="en-GB" sz="1800" b="1" dirty="0"/>
          </a:p>
          <a:p>
            <a:pPr>
              <a:lnSpc>
                <a:spcPct val="100000"/>
              </a:lnSpc>
            </a:pPr>
            <a:r>
              <a:rPr lang="en-US" sz="1800" dirty="0"/>
              <a:t>And everyone who supported the initiative during the years!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Huge THANKS for your support &amp; TRUST!</a:t>
            </a:r>
          </a:p>
        </p:txBody>
      </p:sp>
    </p:spTree>
    <p:extLst>
      <p:ext uri="{BB962C8B-B14F-4D97-AF65-F5344CB8AC3E}">
        <p14:creationId xmlns:p14="http://schemas.microsoft.com/office/powerpoint/2010/main" val="28404257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 prefer to call them “Pay what you want”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Depending on how much you value the provided knowledge</a:t>
            </a:r>
          </a:p>
          <a:p>
            <a:pPr>
              <a:lnSpc>
                <a:spcPct val="100000"/>
              </a:lnSpc>
            </a:pPr>
            <a:r>
              <a:rPr lang="en-US" dirty="0"/>
              <a:t>It takes me a considerable amount of free time to prepare these lectures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 want them to be perfect and complete!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put my soul in them!</a:t>
            </a:r>
          </a:p>
          <a:p>
            <a:pPr>
              <a:lnSpc>
                <a:spcPct val="100000"/>
              </a:lnSpc>
            </a:pPr>
            <a:r>
              <a:rPr lang="en-US" dirty="0"/>
              <a:t>For this reason, I will be extremely thankful, if you decide to </a:t>
            </a:r>
            <a:br>
              <a:rPr lang="en-US" dirty="0"/>
            </a:br>
            <a:r>
              <a:rPr lang="en-US" dirty="0"/>
              <a:t>support me and my projects!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never expected, but always appreciated!</a:t>
            </a:r>
          </a:p>
          <a:p>
            <a:pPr>
              <a:lnSpc>
                <a:spcPct val="100000"/>
              </a:lnSpc>
            </a:pPr>
            <a:r>
              <a:rPr lang="en-US" dirty="0"/>
              <a:t>The easiest way is via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PayPal: </a:t>
            </a:r>
            <a:r>
              <a:rPr lang="en-GB" b="1" dirty="0">
                <a:hlinkClick r:id="rId2"/>
              </a:rPr>
              <a:t>http://paypal.me/ivaylokenov</a:t>
            </a:r>
            <a:r>
              <a:rPr lang="bg-BG" b="1" dirty="0"/>
              <a:t> 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 err="1"/>
              <a:t>Revolut</a:t>
            </a:r>
            <a:r>
              <a:rPr lang="en-US" dirty="0"/>
              <a:t>: </a:t>
            </a:r>
            <a:r>
              <a:rPr lang="en-US" b="1" dirty="0"/>
              <a:t>@ivaylokenov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events are not Exactly free</a:t>
            </a:r>
          </a:p>
        </p:txBody>
      </p:sp>
    </p:spTree>
    <p:extLst>
      <p:ext uri="{BB962C8B-B14F-4D97-AF65-F5344CB8AC3E}">
        <p14:creationId xmlns:p14="http://schemas.microsoft.com/office/powerpoint/2010/main" val="37395119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399" y="2667000"/>
            <a:ext cx="11012905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System-wide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7676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Always think about the big picture</a:t>
            </a:r>
          </a:p>
          <a:p>
            <a:pPr>
              <a:lnSpc>
                <a:spcPct val="100000"/>
              </a:lnSpc>
            </a:pPr>
            <a:r>
              <a:rPr lang="en-US" dirty="0"/>
              <a:t>Consider the following questions: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will the system work under heavy load?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will happen if the system crashes at this exact moment in the business flow?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complicated can be the update process?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could be more depending on the specific requirements of the system</a:t>
            </a:r>
          </a:p>
          <a:p>
            <a:pPr>
              <a:lnSpc>
                <a:spcPct val="100000"/>
              </a:lnSpc>
            </a:pPr>
            <a:r>
              <a:rPr lang="en-US" dirty="0"/>
              <a:t>Main concerns for the system architecture are: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Loose coupling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Stateless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Caching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Messaging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Error Handling &amp; Logging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General guidelines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78027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Making sure our services are not tightly coupled to other 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Every time we change one process, another needs to follow</a:t>
            </a:r>
          </a:p>
          <a:p>
            <a:pPr>
              <a:lnSpc>
                <a:spcPct val="100000"/>
              </a:lnSpc>
            </a:pPr>
            <a:r>
              <a:rPr lang="en-US" dirty="0"/>
              <a:t>A good idea is to be platform independent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not use Java-specific communication, for example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Because the other service should also be written in Java</a:t>
            </a:r>
          </a:p>
          <a:p>
            <a:pPr>
              <a:lnSpc>
                <a:spcPct val="100000"/>
              </a:lnSpc>
            </a:pPr>
            <a:r>
              <a:rPr lang="en-US" dirty="0"/>
              <a:t>Also, the services should be URL independent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Imagine multiple services like in a typical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all communicate with each other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one URL changes – massive issues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Possible solution – yellow pages service used for discoverability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Another solution – a gateway service to route requests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Loose coupling on a system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97230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Super important for scalability and performance</a:t>
            </a:r>
          </a:p>
          <a:p>
            <a:pPr>
              <a:lnSpc>
                <a:spcPct val="100000"/>
              </a:lnSpc>
            </a:pPr>
            <a:r>
              <a:rPr lang="en-US" dirty="0"/>
              <a:t>The application's state should be stored only in two places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data storage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user interface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state is stored in application code</a:t>
            </a:r>
          </a:p>
          <a:p>
            <a:pPr>
              <a:lnSpc>
                <a:spcPct val="100000"/>
              </a:lnSpc>
            </a:pPr>
            <a:r>
              <a:rPr lang="en-US" dirty="0"/>
              <a:t>Typically, the user-specific data is the application state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it stateless</a:t>
            </a:r>
          </a:p>
          <a:p>
            <a:pPr>
              <a:lnSpc>
                <a:spcPct val="100000"/>
              </a:lnSpc>
            </a:pPr>
            <a:r>
              <a:rPr lang="en-US" dirty="0"/>
              <a:t>Why it is important?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Scalability - scaling out will be super easy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Redundancy – if one server fails, the other continue to work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Stateless applications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353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This lecture is free thanks to our sponsors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Which will interrupt the lecture here and there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Because it takes quite a lot of personal time to prepare the materials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You will help the initiative a lot if you visit their web sites 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And consider their propositions to you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 personally select various premium jobs to present them during the talk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These are the current ones: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INDEAVR - </a:t>
            </a:r>
            <a:r>
              <a:rPr lang="en-US" dirty="0">
                <a:hlinkClick r:id="rId2"/>
              </a:rPr>
              <a:t>https://indeavr.com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Americaneagle.com - </a:t>
            </a:r>
            <a:r>
              <a:rPr lang="en-US" dirty="0">
                <a:hlinkClick r:id="rId3"/>
              </a:rPr>
              <a:t>https://www.americaneagle.com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 err="1"/>
              <a:t>SmartIT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https://smartit.bg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59828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UI pages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Mainly useful for seemingly static information</a:t>
            </a:r>
          </a:p>
          <a:p>
            <a:pPr>
              <a:lnSpc>
                <a:spcPct val="100000"/>
              </a:lnSpc>
            </a:pPr>
            <a:r>
              <a:rPr lang="en-US" dirty="0"/>
              <a:t>UI components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These parts of the page which do not change often</a:t>
            </a:r>
          </a:p>
          <a:p>
            <a:pPr>
              <a:lnSpc>
                <a:spcPct val="100000"/>
              </a:lnSpc>
            </a:pPr>
            <a:r>
              <a:rPr lang="en-US" dirty="0"/>
              <a:t>Service output </a:t>
            </a:r>
          </a:p>
          <a:p>
            <a:pPr>
              <a:lnSpc>
                <a:spcPct val="100000"/>
              </a:lnSpc>
            </a:pPr>
            <a:r>
              <a:rPr lang="en-US" dirty="0"/>
              <a:t>Business Entities </a:t>
            </a:r>
          </a:p>
          <a:p>
            <a:pPr>
              <a:lnSpc>
                <a:spcPct val="100000"/>
              </a:lnSpc>
            </a:pPr>
            <a:r>
              <a:rPr lang="en-US" dirty="0"/>
              <a:t>Business State </a:t>
            </a:r>
          </a:p>
          <a:p>
            <a:pPr>
              <a:lnSpc>
                <a:spcPct val="100000"/>
              </a:lnSpc>
            </a:pPr>
            <a:r>
              <a:rPr lang="en-US" dirty="0"/>
              <a:t>Data query results </a:t>
            </a:r>
          </a:p>
          <a:p>
            <a:pPr>
              <a:lnSpc>
                <a:spcPct val="100000"/>
              </a:lnSpc>
            </a:pPr>
            <a:r>
              <a:rPr lang="en-US" dirty="0"/>
              <a:t>Configuration data </a:t>
            </a:r>
          </a:p>
          <a:p>
            <a:pPr>
              <a:lnSpc>
                <a:spcPct val="100000"/>
              </a:lnSpc>
            </a:pPr>
            <a:r>
              <a:rPr lang="en-US" dirty="0"/>
              <a:t>List data to be cached in each layer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Caching – What To Cache?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AB3E7D-0C7C-4482-9CBD-A60D83BBA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00" y="1712549"/>
            <a:ext cx="3021011" cy="32892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83038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Caching is bringing the data closer to its consumer so that</a:t>
            </a:r>
            <a:br>
              <a:rPr lang="en-US" dirty="0"/>
            </a:br>
            <a:r>
              <a:rPr lang="en-US" dirty="0"/>
              <a:t>its retrieval will be faster</a:t>
            </a:r>
          </a:p>
          <a:p>
            <a:pPr>
              <a:lnSpc>
                <a:spcPct val="100000"/>
              </a:lnSpc>
            </a:pPr>
            <a:r>
              <a:rPr lang="en-US" dirty="0"/>
              <a:t>Cache options: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Client-side cache – using headers to store data in the client's machine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CDNs – using a content-delivery network for static assets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Service cache – caching in the application code</a:t>
            </a:r>
          </a:p>
          <a:p>
            <a:pPr>
              <a:lnSpc>
                <a:spcPct val="100000"/>
              </a:lnSpc>
            </a:pPr>
            <a:r>
              <a:rPr lang="en-US" dirty="0"/>
              <a:t>Cache types: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In-memory cache – size is limited but easily implemented (static concurrent collection)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Distributed cache – data is stored in separate process, slower performance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Caching – definition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19376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Local memory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fastest </a:t>
            </a:r>
          </a:p>
          <a:p>
            <a:pPr>
              <a:lnSpc>
                <a:spcPct val="100000"/>
              </a:lnSpc>
            </a:pPr>
            <a:r>
              <a:rPr lang="en-US" dirty="0"/>
              <a:t>State server </a:t>
            </a:r>
          </a:p>
          <a:p>
            <a:pPr>
              <a:lnSpc>
                <a:spcPct val="100000"/>
              </a:lnSpc>
            </a:pPr>
            <a:r>
              <a:rPr lang="en-US" dirty="0"/>
              <a:t>File system </a:t>
            </a:r>
          </a:p>
          <a:p>
            <a:pPr>
              <a:lnSpc>
                <a:spcPct val="100000"/>
              </a:lnSpc>
            </a:pPr>
            <a:r>
              <a:rPr lang="en-US" dirty="0"/>
              <a:t>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slowest</a:t>
            </a:r>
          </a:p>
          <a:p>
            <a:pPr>
              <a:lnSpc>
                <a:spcPct val="100000"/>
              </a:lnSpc>
            </a:pPr>
            <a:r>
              <a:rPr lang="en-US" dirty="0"/>
              <a:t>User standard solutions: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Memcached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Framework-specific caches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Caching – Where To Cache?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38910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Expiration strategy: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Time-based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Event-based </a:t>
            </a:r>
          </a:p>
          <a:p>
            <a:pPr>
              <a:lnSpc>
                <a:spcPct val="100000"/>
              </a:lnSpc>
            </a:pPr>
            <a:r>
              <a:rPr lang="en-US" dirty="0"/>
              <a:t>Flush strategy: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Manual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Automatic: 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Least Recently Used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Least Frequently Used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Priority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Caching – </a:t>
            </a:r>
            <a:r>
              <a:rPr lang="en-US" dirty="0"/>
              <a:t>How To Manage The Cache</a:t>
            </a:r>
            <a:r>
              <a:rPr lang="en-GB" dirty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5299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Proactive loading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Static data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Known update frequency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Known size </a:t>
            </a:r>
          </a:p>
          <a:p>
            <a:pPr>
              <a:lnSpc>
                <a:spcPct val="100000"/>
              </a:lnSpc>
            </a:pPr>
            <a:r>
              <a:rPr lang="en-US" dirty="0"/>
              <a:t>Reactive loading 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Volatile data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Unknown lifetime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Large data volume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Fast caching medium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Caching – </a:t>
            </a:r>
            <a:r>
              <a:rPr lang="en-US" dirty="0"/>
              <a:t>How To Fill The Cache?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31904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Messaging is the communication between the various 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Messaging methods are not exclusive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 mix them easily</a:t>
            </a:r>
          </a:p>
          <a:p>
            <a:pPr>
              <a:lnSpc>
                <a:spcPct val="100000"/>
              </a:lnSpc>
            </a:pPr>
            <a:r>
              <a:rPr lang="en-US" dirty="0"/>
              <a:t>Messaging criteria: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Performance – faster methods are preferred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Size – small or large messages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Execution model – blocking or asynchronous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Feedback – whether the message has failed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Reliability – a message will be received even if there was a problem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Complexity – development effort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Messaging – </a:t>
            </a:r>
            <a:r>
              <a:rPr lang="en-US" dirty="0"/>
              <a:t>definition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1860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standard for HTTP-based systems</a:t>
            </a:r>
          </a:p>
          <a:p>
            <a:pPr>
              <a:lnSpc>
                <a:spcPct val="100000"/>
              </a:lnSpc>
            </a:pPr>
            <a:r>
              <a:rPr lang="en-US" dirty="0"/>
              <a:t>Messaging criteria: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Performance – very fast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Size – same as HTTP limitations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Execution model – request/response – bad for long processes, blocking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Feedback – immediate feedback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Reliability – retry policy should be implemented, the circuit-breaker pattern is great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Complexity – extremely easy</a:t>
            </a:r>
          </a:p>
          <a:p>
            <a:pPr>
              <a:lnSpc>
                <a:spcPct val="100000"/>
              </a:lnSpc>
            </a:pPr>
            <a:r>
              <a:rPr lang="en-US" dirty="0"/>
              <a:t>Useful for traditional web applications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Messaging – </a:t>
            </a:r>
            <a:r>
              <a:rPr lang="en-US" dirty="0"/>
              <a:t>rest API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8976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Using HTTP Web Sockets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Publish/subscribe, push notifications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Socket.io, </a:t>
            </a:r>
            <a:r>
              <a:rPr lang="en-US" dirty="0" err="1"/>
              <a:t>SignalR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Messaging criteria: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Performance – very fast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Size – limited, no more than a few KB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Execution model – web socket connection or long polling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Feedback – fire &amp; forget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Reliability – complex to implement proper reliable solution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Complexity – extremely easy</a:t>
            </a:r>
          </a:p>
          <a:p>
            <a:pPr>
              <a:lnSpc>
                <a:spcPct val="100000"/>
              </a:lnSpc>
            </a:pPr>
            <a:r>
              <a:rPr lang="en-US" dirty="0"/>
              <a:t>Useful for chat, monitoring, and real-time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Messaging – </a:t>
            </a:r>
            <a:r>
              <a:rPr lang="en-US" dirty="0"/>
              <a:t>real-time communication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348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Services do not communicate directly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first service pushes to a message queue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second service pulls from the message queue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Messages will be handled once and only once + in order</a:t>
            </a:r>
          </a:p>
          <a:p>
            <a:pPr>
              <a:lnSpc>
                <a:spcPct val="100000"/>
              </a:lnSpc>
            </a:pPr>
            <a:r>
              <a:rPr lang="en-US" dirty="0"/>
              <a:t>Messaging criteria: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Performance – not so good, database persistence involved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Size – unlimited, but keep it small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Execution model – polling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Feedback – excellent feedback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Reliability – very reliable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Complexity – requires training and setup</a:t>
            </a:r>
          </a:p>
          <a:p>
            <a:pPr>
              <a:lnSpc>
                <a:spcPct val="100000"/>
              </a:lnSpc>
            </a:pPr>
            <a:r>
              <a:rPr lang="en-US" dirty="0"/>
              <a:t>Useful for complex systems with lots of data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Messaging – </a:t>
            </a:r>
            <a:r>
              <a:rPr lang="en-US" dirty="0"/>
              <a:t>queue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27413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Allow to propagate </a:t>
            </a:r>
          </a:p>
          <a:p>
            <a:pPr>
              <a:lnSpc>
                <a:spcPct val="100000"/>
              </a:lnSpc>
            </a:pPr>
            <a:r>
              <a:rPr lang="en-US" dirty="0"/>
              <a:t>Catch and Re-throw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Logging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Retains stack trace </a:t>
            </a:r>
          </a:p>
          <a:p>
            <a:pPr>
              <a:lnSpc>
                <a:spcPct val="100000"/>
              </a:lnSpc>
            </a:pPr>
            <a:r>
              <a:rPr lang="en-US" dirty="0"/>
              <a:t>Catch, Wrap, and Throw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 metadata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Expose consistent exception types </a:t>
            </a:r>
          </a:p>
          <a:p>
            <a:pPr>
              <a:lnSpc>
                <a:spcPct val="100000"/>
              </a:lnSpc>
            </a:pPr>
            <a:r>
              <a:rPr lang="en-US" dirty="0"/>
              <a:t>Catch and Discard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Exceptions – Exception Strategies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705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ABOUT CODE IT UP</a:t>
            </a:r>
          </a:p>
        </p:txBody>
      </p:sp>
    </p:spTree>
    <p:extLst>
      <p:ext uri="{BB962C8B-B14F-4D97-AF65-F5344CB8AC3E}">
        <p14:creationId xmlns:p14="http://schemas.microsoft.com/office/powerpoint/2010/main" val="31977896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Catch, display, and discard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layers should never discard exceptions </a:t>
            </a:r>
          </a:p>
          <a:p>
            <a:pPr>
              <a:lnSpc>
                <a:spcPct val="100000"/>
              </a:lnSpc>
            </a:pPr>
            <a:r>
              <a:rPr lang="en-US" dirty="0"/>
              <a:t>Attempt to retry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Automatic 3 retries or manual</a:t>
            </a:r>
          </a:p>
          <a:p>
            <a:pPr>
              <a:lnSpc>
                <a:spcPct val="100000"/>
              </a:lnSpc>
            </a:pPr>
            <a:r>
              <a:rPr lang="en-US" dirty="0"/>
              <a:t>Switch to secondary system </a:t>
            </a:r>
          </a:p>
          <a:p>
            <a:pPr>
              <a:lnSpc>
                <a:spcPct val="100000"/>
              </a:lnSpc>
            </a:pPr>
            <a:r>
              <a:rPr lang="en-US" dirty="0"/>
              <a:t>Alert by Email, SMS, Slack… </a:t>
            </a:r>
          </a:p>
          <a:p>
            <a:pPr>
              <a:lnSpc>
                <a:spcPct val="100000"/>
              </a:lnSpc>
            </a:pPr>
            <a:r>
              <a:rPr lang="en-US" dirty="0"/>
              <a:t>Use meaningful messages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explanation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Technical information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Steps to resolve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Exceptions – Presentation Layer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DEDE0E-0C79-42B6-91AC-D1C3B61EC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328" y="1712548"/>
            <a:ext cx="3141084" cy="35443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09392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Catch and Re-throw </a:t>
            </a:r>
          </a:p>
          <a:p>
            <a:pPr>
              <a:lnSpc>
                <a:spcPct val="100000"/>
              </a:lnSpc>
            </a:pPr>
            <a:r>
              <a:rPr lang="en-US" dirty="0"/>
              <a:t>Attempt to retry </a:t>
            </a:r>
          </a:p>
          <a:p>
            <a:pPr>
              <a:lnSpc>
                <a:spcPct val="100000"/>
              </a:lnSpc>
            </a:pPr>
            <a:r>
              <a:rPr lang="en-US" dirty="0"/>
              <a:t>Switch to secondary system </a:t>
            </a:r>
          </a:p>
          <a:p>
            <a:pPr>
              <a:lnSpc>
                <a:spcPct val="100000"/>
              </a:lnSpc>
            </a:pPr>
            <a:r>
              <a:rPr lang="en-US" dirty="0"/>
              <a:t>Log exception and input message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Exceptions – Service Layer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949C42-3844-4E44-AA12-DFFF193C5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507" y="1712550"/>
            <a:ext cx="3182903" cy="35860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91474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Catch, Wrap, and Throw </a:t>
            </a:r>
          </a:p>
          <a:p>
            <a:pPr>
              <a:lnSpc>
                <a:spcPct val="100000"/>
              </a:lnSpc>
            </a:pPr>
            <a:r>
              <a:rPr lang="en-US" dirty="0"/>
              <a:t>Use custom exception types </a:t>
            </a:r>
          </a:p>
          <a:p>
            <a:pPr>
              <a:lnSpc>
                <a:spcPct val="100000"/>
              </a:lnSpc>
            </a:pPr>
            <a:r>
              <a:rPr lang="en-US" dirty="0"/>
              <a:t>Provide business context </a:t>
            </a:r>
          </a:p>
          <a:p>
            <a:pPr>
              <a:lnSpc>
                <a:spcPct val="100000"/>
              </a:lnSpc>
            </a:pPr>
            <a:r>
              <a:rPr lang="en-US" dirty="0"/>
              <a:t>Rollback transactions </a:t>
            </a:r>
          </a:p>
          <a:p>
            <a:pPr>
              <a:lnSpc>
                <a:spcPct val="100000"/>
              </a:lnSpc>
            </a:pPr>
            <a:r>
              <a:rPr lang="en-US" dirty="0"/>
              <a:t>Log exception and input arguments </a:t>
            </a:r>
          </a:p>
          <a:p>
            <a:pPr>
              <a:lnSpc>
                <a:spcPct val="100000"/>
              </a:lnSpc>
            </a:pPr>
            <a:r>
              <a:rPr lang="en-US" dirty="0"/>
              <a:t>Broadcast to subscribers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Exceptions – Business Layer 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016782-E8F5-414A-9259-940EC50E0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029" y="1712549"/>
            <a:ext cx="3144382" cy="35715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02905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Catch and Re-throw </a:t>
            </a:r>
          </a:p>
          <a:p>
            <a:pPr>
              <a:lnSpc>
                <a:spcPct val="100000"/>
              </a:lnSpc>
            </a:pPr>
            <a:r>
              <a:rPr lang="en-US" dirty="0"/>
              <a:t>Log exception and input query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Exceptions – Data Layer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B8A04D-3C6F-4E8B-A62F-67B569740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531" y="1712549"/>
            <a:ext cx="3202880" cy="36922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54048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Logging has two purposes: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Track errors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Gather data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Which module is most visited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Performance scenarios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User's flow</a:t>
            </a:r>
          </a:p>
          <a:p>
            <a:pPr>
              <a:lnSpc>
                <a:spcPct val="100000"/>
              </a:lnSpc>
            </a:pPr>
            <a:r>
              <a:rPr lang="en-US" dirty="0"/>
              <a:t>Log storage doesn't really matter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 long it is useful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Event log</a:t>
            </a:r>
          </a:p>
          <a:p>
            <a:pPr>
              <a:lnSpc>
                <a:spcPct val="100000"/>
              </a:lnSpc>
            </a:pPr>
            <a:r>
              <a:rPr lang="en-US" dirty="0"/>
              <a:t>Good architectures always includes logging and monitoring!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Logging - definition</a:t>
            </a:r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1DE298-80FD-4848-8D2E-A02FCA00C3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76769" y="1712549"/>
            <a:ext cx="2970642" cy="22120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12364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Use a central logging 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Same log format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Same log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Same log location</a:t>
            </a:r>
          </a:p>
          <a:p>
            <a:pPr>
              <a:lnSpc>
                <a:spcPct val="100000"/>
              </a:lnSpc>
            </a:pPr>
            <a:r>
              <a:rPr lang="en-US" dirty="0"/>
              <a:t>Implementation: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Expose an API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Watch specific folders for log files and collect them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Tools like Logstash are perfect for that</a:t>
            </a:r>
          </a:p>
          <a:p>
            <a:pPr>
              <a:lnSpc>
                <a:spcPct val="100000"/>
              </a:lnSpc>
            </a:pPr>
            <a:r>
              <a:rPr lang="en-US" dirty="0"/>
              <a:t>Use Correlation ID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have multiple services in a flow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sure you can link different log entries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 easily track a complete flow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Logging – best practices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30846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concepts we covered in this section are super important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should be part of every single system out there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allow you to have a fast, secure, reliable, and maintainable solution</a:t>
            </a:r>
          </a:p>
          <a:p>
            <a:pPr>
              <a:lnSpc>
                <a:spcPct val="100000"/>
              </a:lnSpc>
            </a:pPr>
            <a:r>
              <a:rPr lang="en-US" dirty="0"/>
              <a:t>Make all choices as informative and early as possible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Many concepts are difficult to replace once made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Changing a REST API with a message queue is not an easy and cheap task</a:t>
            </a:r>
          </a:p>
          <a:p>
            <a:pPr>
              <a:lnSpc>
                <a:spcPct val="100000"/>
              </a:lnSpc>
            </a:pPr>
            <a:r>
              <a:rPr lang="en-US" dirty="0"/>
              <a:t>These concepts are not exclusive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Although they are the most important ones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lot of research should be done for every single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tool is a golden hammer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System-wide attributes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02839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399" y="2667000"/>
            <a:ext cx="11012905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Deployment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944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Deployment Models</a:t>
            </a:r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A9E9F4-4DF8-4149-908A-8623D237E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127" y="2097088"/>
            <a:ext cx="7956569" cy="36083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09791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Minimize blocking calls: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Async calls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One-way calls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Buffering </a:t>
            </a:r>
          </a:p>
          <a:p>
            <a:pPr>
              <a:lnSpc>
                <a:spcPct val="100000"/>
              </a:lnSpc>
            </a:pPr>
            <a:r>
              <a:rPr lang="en-US" dirty="0"/>
              <a:t>Use distributed transactions </a:t>
            </a:r>
          </a:p>
          <a:p>
            <a:pPr>
              <a:lnSpc>
                <a:spcPct val="100000"/>
              </a:lnSpc>
            </a:pPr>
            <a:r>
              <a:rPr lang="en-US" dirty="0"/>
              <a:t>Use coarse-grained interfaces </a:t>
            </a:r>
          </a:p>
          <a:p>
            <a:pPr>
              <a:lnSpc>
                <a:spcPct val="100000"/>
              </a:lnSpc>
            </a:pPr>
            <a:r>
              <a:rPr lang="en-US" dirty="0"/>
              <a:t>Manage state: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Stateless design – highly scalable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Stateful design – supports workflows but doesn’t scale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Shared state server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Distributed Deployment Guidelines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037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Code It Up initiative: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Aims to provide detailed knowledge on advanced software development topics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Aimed at people with at least 1 year of programming experience (mostly C#)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Sort of acquired by </a:t>
            </a:r>
            <a:r>
              <a:rPr lang="en-US" dirty="0" err="1"/>
              <a:t>SoftUni</a:t>
            </a:r>
            <a:r>
              <a:rPr lang="en-US" dirty="0"/>
              <a:t> last year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Online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live-streamed online events (2+ hours long)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Led by me – mainly .NET, architecture, and infrastructure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have 6 more lectures before the initiative ends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Workshop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events containing theory &amp; practical exercises for the attendees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more paid lecture planned for now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it up </a:t>
            </a:r>
          </a:p>
        </p:txBody>
      </p:sp>
    </p:spTree>
    <p:extLst>
      <p:ext uri="{BB962C8B-B14F-4D97-AF65-F5344CB8AC3E}">
        <p14:creationId xmlns:p14="http://schemas.microsoft.com/office/powerpoint/2010/main" val="6018035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Business/data layers scale out </a:t>
            </a:r>
          </a:p>
          <a:p>
            <a:pPr>
              <a:lnSpc>
                <a:spcPct val="100000"/>
              </a:lnSpc>
            </a:pPr>
            <a:r>
              <a:rPr lang="en-US" dirty="0"/>
              <a:t>Can detect failed tiers </a:t>
            </a:r>
          </a:p>
          <a:p>
            <a:pPr>
              <a:lnSpc>
                <a:spcPct val="100000"/>
              </a:lnSpc>
            </a:pPr>
            <a:r>
              <a:rPr lang="en-US" dirty="0"/>
              <a:t>Stateless design preferred</a:t>
            </a:r>
          </a:p>
          <a:p>
            <a:pPr>
              <a:lnSpc>
                <a:spcPct val="100000"/>
              </a:lnSpc>
            </a:pPr>
            <a:r>
              <a:rPr lang="en-US" dirty="0"/>
              <a:t>Stateful design requirements: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Shared state server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Session affinity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Deploy For Performance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953E66-FE63-4A02-AA05-6109E8964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616" y="1712550"/>
            <a:ext cx="3374795" cy="38146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01998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Secondary tier takes over </a:t>
            </a:r>
            <a:br>
              <a:rPr lang="en-US" dirty="0"/>
            </a:br>
            <a:r>
              <a:rPr lang="en-US" dirty="0"/>
              <a:t>when primary tier fails </a:t>
            </a:r>
          </a:p>
          <a:p>
            <a:pPr>
              <a:lnSpc>
                <a:spcPct val="100000"/>
              </a:lnSpc>
            </a:pPr>
            <a:r>
              <a:rPr lang="en-US" dirty="0"/>
              <a:t>Requires way more hardware </a:t>
            </a:r>
          </a:p>
          <a:p>
            <a:pPr>
              <a:lnSpc>
                <a:spcPct val="100000"/>
              </a:lnSpc>
            </a:pPr>
            <a:r>
              <a:rPr lang="en-US" dirty="0"/>
              <a:t>Synchronization considerations: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Sync when secondary tier activates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allow stale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Deploy For Reliability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9FB95E-23C3-4189-9CB1-F018F0BBC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722" y="1712549"/>
            <a:ext cx="3335689" cy="37738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24558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 replicated on multiple tiers </a:t>
            </a:r>
          </a:p>
          <a:p>
            <a:pPr>
              <a:lnSpc>
                <a:spcPct val="100000"/>
              </a:lnSpc>
            </a:pPr>
            <a:r>
              <a:rPr lang="en-US" dirty="0"/>
              <a:t>Replication breaks consistency and atomicity </a:t>
            </a:r>
          </a:p>
          <a:p>
            <a:pPr>
              <a:lnSpc>
                <a:spcPct val="100000"/>
              </a:lnSpc>
            </a:pPr>
            <a:r>
              <a:rPr lang="en-US" dirty="0"/>
              <a:t>Consistency considerations: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Delayed sync in background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allow stale data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partition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Deploy For Scalability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B77A1B-5858-4946-8BE1-048776FDE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657" y="1712550"/>
            <a:ext cx="3371754" cy="31860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27111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Application deployment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VM or Containers</a:t>
            </a:r>
          </a:p>
          <a:p>
            <a:pPr>
              <a:lnSpc>
                <a:spcPct val="100000"/>
              </a:lnSpc>
            </a:pPr>
            <a:r>
              <a:rPr lang="en-US" dirty="0"/>
              <a:t>Infrastructure deployment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Cloud or data centers</a:t>
            </a:r>
          </a:p>
          <a:p>
            <a:pPr>
              <a:lnSpc>
                <a:spcPct val="100000"/>
              </a:lnSpc>
            </a:pPr>
            <a:r>
              <a:rPr lang="en-US" dirty="0"/>
              <a:t>Operations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Kubernetes</a:t>
            </a:r>
          </a:p>
          <a:p>
            <a:pPr>
              <a:lnSpc>
                <a:spcPct val="100000"/>
              </a:lnSpc>
            </a:pPr>
            <a:r>
              <a:rPr lang="en-US" dirty="0"/>
              <a:t>Automation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DevOps Tools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Modern Deployment Solutions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34299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Docker VS Virtual Machines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46190A-8287-46FD-9E0D-C39325EA6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077" y="2097088"/>
            <a:ext cx="5874670" cy="36800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43193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Cloud Infrastructure</a:t>
            </a:r>
          </a:p>
        </p:txBody>
      </p:sp>
      <p:pic>
        <p:nvPicPr>
          <p:cNvPr id="1026" name="Picture 2" descr="Working Principle of the Microservices Architecture on AWS | TechMagic.co">
            <a:extLst>
              <a:ext uri="{FF2B5EF4-FFF2-40B4-BE49-F238E27FC236}">
                <a16:creationId xmlns:a16="http://schemas.microsoft.com/office/drawing/2014/main" id="{7ACEDC67-23FD-4ACF-B081-6E31C7002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12" y="2362200"/>
            <a:ext cx="7239000" cy="29681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4886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Kubernetes is an orchestrator for our application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But what does orchestration mean?</a:t>
            </a:r>
          </a:p>
          <a:p>
            <a:pPr>
              <a:lnSpc>
                <a:spcPct val="100000"/>
              </a:lnSpc>
            </a:pPr>
            <a:r>
              <a:rPr lang="en-US" dirty="0"/>
              <a:t>Imagine a football team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player has its own strengths and role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coach is responsible for managing the team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should have a good formation, based on the coach’s decisions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 also watches them and makes sure everyone sticks to the plan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 also may replace injured players when the situation demands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environment is constantly changing, and the coach reacts to it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Big picture</a:t>
            </a:r>
          </a:p>
        </p:txBody>
      </p:sp>
    </p:spTree>
    <p:extLst>
      <p:ext uri="{BB962C8B-B14F-4D97-AF65-F5344CB8AC3E}">
        <p14:creationId xmlns:p14="http://schemas.microsoft.com/office/powerpoint/2010/main" val="22450068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Kubernetes and microservices are the same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Our components are orchestrated like a team</a:t>
            </a:r>
          </a:p>
          <a:p>
            <a:pPr>
              <a:lnSpc>
                <a:spcPct val="100000"/>
              </a:lnSpc>
            </a:pPr>
            <a:r>
              <a:rPr lang="en-US" dirty="0"/>
              <a:t>But how to do it?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have an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package it in a container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pass the container to the cluster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send instructions for our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boom – our code is up and running!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We get automatic: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Service discovery, load balancing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Rollouts and rollbacks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Resource requirements and monitoring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Big picture</a:t>
            </a:r>
          </a:p>
        </p:txBody>
      </p:sp>
    </p:spTree>
    <p:extLst>
      <p:ext uri="{BB962C8B-B14F-4D97-AF65-F5344CB8AC3E}">
        <p14:creationId xmlns:p14="http://schemas.microsoft.com/office/powerpoint/2010/main" val="118297320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Big picture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20DD6F-6628-4BFD-A195-B47EA60D2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411" y="2060894"/>
            <a:ext cx="9008001" cy="39111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153084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Rolling updates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Old version and new version work simultaneously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New version replaced the old one slowly</a:t>
            </a:r>
          </a:p>
          <a:p>
            <a:pPr>
              <a:lnSpc>
                <a:spcPct val="100000"/>
              </a:lnSpc>
            </a:pPr>
            <a:r>
              <a:rPr lang="en-US" dirty="0"/>
              <a:t>Canary deployment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New update is exposed only to a small fraction of requests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Once confident, we update the whole system</a:t>
            </a:r>
          </a:p>
          <a:p>
            <a:pPr>
              <a:lnSpc>
                <a:spcPct val="100000"/>
              </a:lnSpc>
            </a:pPr>
            <a:r>
              <a:rPr lang="en-US" dirty="0"/>
              <a:t>Recreate deployment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Old and new versions cannot run at the same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migrations requires a downtime</a:t>
            </a:r>
          </a:p>
          <a:p>
            <a:pPr>
              <a:lnSpc>
                <a:spcPct val="100000"/>
              </a:lnSpc>
            </a:pPr>
            <a:r>
              <a:rPr lang="en-US" dirty="0"/>
              <a:t>Blue Green deployment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entire environment is switched to a new 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Quick rollback is available but costs extra hardware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</a:p>
        </p:txBody>
      </p:sp>
    </p:spTree>
    <p:extLst>
      <p:ext uri="{BB962C8B-B14F-4D97-AF65-F5344CB8AC3E}">
        <p14:creationId xmlns:p14="http://schemas.microsoft.com/office/powerpoint/2010/main" val="173124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be extremely helpful to the initiative</a:t>
            </a:r>
          </a:p>
          <a:p>
            <a:pPr>
              <a:lnSpc>
                <a:spcPct val="100000"/>
              </a:lnSpc>
            </a:pPr>
            <a:r>
              <a:rPr lang="en-US" dirty="0"/>
              <a:t>Just share a story on Facebook or Instagram during the lecture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 tag me so that I can reshare your post - </a:t>
            </a:r>
            <a:r>
              <a:rPr lang="en-US" b="1" dirty="0"/>
              <a:t>@</a:t>
            </a:r>
            <a:r>
              <a:rPr lang="en-US" b="1" dirty="0" err="1"/>
              <a:t>ivaylokenov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Bonus – add the </a:t>
            </a:r>
            <a:r>
              <a:rPr lang="en-US" b="1" dirty="0"/>
              <a:t>#</a:t>
            </a:r>
            <a:r>
              <a:rPr lang="en-US" b="1" dirty="0" err="1"/>
              <a:t>codeitup</a:t>
            </a:r>
            <a:r>
              <a:rPr lang="en-US" b="1" dirty="0"/>
              <a:t> </a:t>
            </a:r>
            <a:r>
              <a:rPr lang="en-US" dirty="0"/>
              <a:t>hashtag</a:t>
            </a:r>
          </a:p>
          <a:p>
            <a:pPr>
              <a:lnSpc>
                <a:spcPct val="100000"/>
              </a:lnSpc>
            </a:pPr>
            <a:r>
              <a:rPr lang="en-US" dirty="0"/>
              <a:t>Thank you! You rock!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Thankful if you share</a:t>
            </a:r>
            <a:r>
              <a:rPr lang="bg-BG" dirty="0"/>
              <a:t> </a:t>
            </a:r>
            <a:r>
              <a:rPr lang="en-US" dirty="0"/>
              <a:t>a story</a:t>
            </a:r>
          </a:p>
        </p:txBody>
      </p:sp>
    </p:spTree>
    <p:extLst>
      <p:ext uri="{BB962C8B-B14F-4D97-AF65-F5344CB8AC3E}">
        <p14:creationId xmlns:p14="http://schemas.microsoft.com/office/powerpoint/2010/main" val="330284126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still haven't thought about performance, availability, and scalability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1a. What is our tiering strategy? Scaling up or scaling out?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1b. What is our redundancy and failover strategy?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1c. Write down a load test and validate the scalability? What can we do to improve it?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2a. Is our business layer stateless? What is our state management policy?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2b. Think about all the data in our system. Where can we introduce caching?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2c. Where are we going to store the cache? How are we going to warm it up?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2d. Think about the exception policy for each layer. Consider a third-party logging tool?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3. Do you think you can easily debug problems in your solution? If no, redesign it.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4. Where are we going to deploy the system? Process? CI/CD?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Questions for the learning system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84193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FINAL WORDS before Q &amp; A</a:t>
            </a:r>
          </a:p>
        </p:txBody>
      </p:sp>
    </p:spTree>
    <p:extLst>
      <p:ext uri="{BB962C8B-B14F-4D97-AF65-F5344CB8AC3E}">
        <p14:creationId xmlns:p14="http://schemas.microsoft.com/office/powerpoint/2010/main" val="17049497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Architecture Quality Attributes</a:t>
            </a:r>
          </a:p>
          <a:p>
            <a:pPr>
              <a:lnSpc>
                <a:spcPct val="100000"/>
              </a:lnSpc>
            </a:pPr>
            <a:r>
              <a:rPr lang="en-US" dirty="0"/>
              <a:t>Scalability &amp; Reliability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System-Wide Considerations</a:t>
            </a:r>
            <a:endParaRPr lang="bg-BG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Deployment Considerations</a:t>
            </a:r>
            <a:endParaRPr lang="bg-BG" sz="2400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Don't Forget The Optional But Practical Guide-Book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Real-World Scenarios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70+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Updates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It From The Event's Page or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hlinkClick r:id="rId3"/>
              </a:rPr>
              <a:t>https://www.eventbrite.com/e/software-architecture-quality-attributes-</a:t>
            </a:r>
            <a:br>
              <a:rPr lang="en-US" dirty="0">
                <a:hlinkClick r:id="rId3"/>
              </a:rPr>
            </a:br>
            <a:r>
              <a:rPr lang="en-US" dirty="0">
                <a:hlinkClick r:id="rId3"/>
              </a:rPr>
              <a:t>code-it-up-online-vol-12-registration-256029329617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165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Domain-Driven Design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Bounded Contexts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Clean Architecture</a:t>
            </a:r>
          </a:p>
          <a:p>
            <a:pPr>
              <a:lnSpc>
                <a:spcPct val="100000"/>
              </a:lnSpc>
            </a:pPr>
            <a:r>
              <a:rPr lang="en-US" dirty="0"/>
              <a:t>Register here: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hlinkClick r:id="rId2"/>
              </a:rPr>
              <a:t>https://www.eventbrite.com/e/software-architecture-monolithic-approaches-</a:t>
            </a:r>
            <a:br>
              <a:rPr lang="en-US" sz="1600" dirty="0">
                <a:hlinkClick r:id="rId2"/>
              </a:rPr>
            </a:br>
            <a:r>
              <a:rPr lang="en-US" sz="1600" dirty="0">
                <a:hlinkClick r:id="rId2"/>
              </a:rPr>
              <a:t>code-it-up-online-vol-13-registration-257838059577</a:t>
            </a:r>
            <a:r>
              <a:rPr lang="en-US" sz="16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Don't Forget The Optional But Practical Guide-Book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Real-World Scenarios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70+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Updates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It From The Event's Page or write to </a:t>
            </a:r>
            <a:r>
              <a:rPr lang="en-US" dirty="0">
                <a:hlinkClick r:id="rId3"/>
              </a:rPr>
              <a:t>wewritesoftware@gmail.com</a:t>
            </a:r>
            <a:r>
              <a:rPr lang="en-US" dirty="0"/>
              <a:t> </a:t>
            </a:r>
          </a:p>
          <a:p>
            <a:pPr lvl="2">
              <a:lnSpc>
                <a:spcPct val="100000"/>
              </a:lnSpc>
            </a:pPr>
            <a:r>
              <a:rPr lang="en-US" sz="1600" dirty="0">
                <a:hlinkClick r:id="rId4"/>
              </a:rPr>
              <a:t>https://www.eventbrite.com/e/software-architecture-quality-attributes-</a:t>
            </a:r>
            <a:br>
              <a:rPr lang="en-US" sz="1600" dirty="0">
                <a:hlinkClick r:id="rId4"/>
              </a:rPr>
            </a:br>
            <a:r>
              <a:rPr lang="en-US" sz="1600" dirty="0">
                <a:hlinkClick r:id="rId4"/>
              </a:rPr>
              <a:t>code-it-up-online-vol-12-registration-256029329617</a:t>
            </a:r>
            <a:r>
              <a:rPr lang="en-US" sz="1600" dirty="0"/>
              <a:t> </a:t>
            </a:r>
            <a:endParaRPr lang="bg-BG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next part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2205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You can check the Code It Up blog and subscribe: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https://codeitup.today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watch some of the free videos: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https://www.youtube.com/CodeItUpwithIvo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Clean code &amp; The art of 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Docker, CI/CD, Redis, Elasticsearch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many more…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source code in all free lessons is available on </a:t>
            </a:r>
            <a:r>
              <a:rPr lang="en-US" sz="2400" dirty="0" err="1"/>
              <a:t>Patreon</a:t>
            </a:r>
            <a:r>
              <a:rPr lang="en-US" sz="24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4"/>
              </a:rPr>
              <a:t>https://www.patreon.com/ivaylokenov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Unrelated to the IT sector but check out my art T-Shirts: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5"/>
              </a:rPr>
              <a:t>https://way-ve.com/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CODE10 during checkout for 10% discount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Goodies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43163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You can get the recordings of the past C# events from the event page: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C# Async-Await In Detail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C# ORM Battle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Docker – From ABC To XYZ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Identity Server Demystified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Eventual Consistency Done Right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Let's Get Functional With C#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C# API Scenarios – REST, </a:t>
            </a:r>
            <a:r>
              <a:rPr lang="en-US" dirty="0" err="1"/>
              <a:t>GraphQL</a:t>
            </a:r>
            <a:r>
              <a:rPr lang="en-US" dirty="0"/>
              <a:t> &amp; </a:t>
            </a:r>
            <a:r>
              <a:rPr lang="en-US" dirty="0" err="1"/>
              <a:t>gRPC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Past workshops are also available: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C# Multithreading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Domain-Driven Design With ASP.NET Core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Kubernetes For Web Developers</a:t>
            </a:r>
          </a:p>
          <a:p>
            <a:pPr>
              <a:lnSpc>
                <a:spcPct val="100000"/>
              </a:lnSpc>
            </a:pPr>
            <a:r>
              <a:rPr lang="en-US" dirty="0"/>
              <a:t>If interested, you can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Code It Up Events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5467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1958" y="19632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support me and my projects: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PayPal: </a:t>
            </a:r>
            <a:r>
              <a:rPr lang="en-US" b="1" dirty="0">
                <a:hlinkClick r:id="rId2"/>
              </a:rPr>
              <a:t>http://paypal.me/ivaylokenov</a:t>
            </a:r>
            <a:r>
              <a:rPr lang="en-US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</a:t>
            </a:r>
            <a:r>
              <a:rPr lang="en-US" dirty="0" err="1"/>
              <a:t>Revolut</a:t>
            </a:r>
            <a:r>
              <a:rPr lang="en-US" dirty="0"/>
              <a:t>: </a:t>
            </a:r>
            <a:r>
              <a:rPr lang="en-US" b="1" dirty="0"/>
              <a:t>@ivaylokenov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On </a:t>
            </a:r>
            <a:r>
              <a:rPr lang="en-US" sz="1800" dirty="0" err="1"/>
              <a:t>Patreon</a:t>
            </a:r>
            <a:r>
              <a:rPr lang="en-US" sz="1800" dirty="0"/>
              <a:t>: </a:t>
            </a:r>
            <a:r>
              <a:rPr lang="en-US" sz="1800" b="1" dirty="0">
                <a:hlinkClick r:id="rId3"/>
              </a:rPr>
              <a:t>https://www.patreon.com/ivaylokenov</a:t>
            </a:r>
            <a:r>
              <a:rPr lang="en-US" sz="1800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On Open Collective: </a:t>
            </a:r>
            <a:r>
              <a:rPr lang="en-US" sz="1800" b="1" dirty="0">
                <a:hlinkClick r:id="rId4"/>
              </a:rPr>
              <a:t>https://opencollective.com/mytestedaspnet</a:t>
            </a:r>
            <a:endParaRPr lang="en-US" sz="1800" b="1" dirty="0"/>
          </a:p>
          <a:p>
            <a:pPr lvl="1">
              <a:lnSpc>
                <a:spcPct val="100000"/>
              </a:lnSpc>
            </a:pPr>
            <a:r>
              <a:rPr lang="en-US" sz="1800" dirty="0"/>
              <a:t>Via Buy Me A Coffee: </a:t>
            </a:r>
            <a:r>
              <a:rPr lang="en-US" sz="1800" b="1" dirty="0">
                <a:hlinkClick r:id="rId5"/>
              </a:rPr>
              <a:t>http://buymeacoff.ee/ivaylokenov</a:t>
            </a:r>
            <a:r>
              <a:rPr lang="en-US" sz="1800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Crypto: </a:t>
            </a:r>
            <a:r>
              <a:rPr lang="en-US" sz="1800" b="1" dirty="0">
                <a:hlinkClick r:id="rId6"/>
              </a:rPr>
              <a:t>http://bit.ly/ik-sponsors</a:t>
            </a:r>
            <a:r>
              <a:rPr lang="en-US" sz="1800" b="1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Never expected, always appreciated!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 check my sponsors!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INDEAVR - </a:t>
            </a:r>
            <a:r>
              <a:rPr lang="en-US" dirty="0">
                <a:hlinkClick r:id="rId7"/>
              </a:rPr>
              <a:t>https://indeavr.com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 err="1"/>
              <a:t>SmartIT</a:t>
            </a:r>
            <a:r>
              <a:rPr lang="en-US" dirty="0"/>
              <a:t> - </a:t>
            </a:r>
            <a:r>
              <a:rPr lang="en-US" dirty="0">
                <a:hlinkClick r:id="rId8"/>
              </a:rPr>
              <a:t>https://smartit.bg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1958" y="747827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dirty="0"/>
              <a:t>ANY QUESTIONS?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4B2F6D-C85D-4711-AAAA-F94929D284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4600" y="1876434"/>
            <a:ext cx="5283200" cy="1191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Резултат с изображение за „smartit“&quot;">
            <a:extLst>
              <a:ext uri="{FF2B5EF4-FFF2-40B4-BE49-F238E27FC236}">
                <a16:creationId xmlns:a16="http://schemas.microsoft.com/office/drawing/2014/main" id="{534ED594-50B4-4846-8694-907E6B0C4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219" y="3473350"/>
            <a:ext cx="2206823" cy="12610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72444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Thank You!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B518A89-2683-4EFF-86E4-874CADEA4487}"/>
              </a:ext>
            </a:extLst>
          </p:cNvPr>
          <p:cNvSpPr txBox="1">
            <a:spLocks/>
          </p:cNvSpPr>
          <p:nvPr/>
        </p:nvSpPr>
        <p:spPr>
          <a:xfrm>
            <a:off x="1415475" y="307035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Resources:</a:t>
            </a:r>
            <a:br>
              <a:rPr lang="en-US" sz="2000" dirty="0"/>
            </a:br>
            <a:br>
              <a:rPr lang="en-US" sz="2000" dirty="0"/>
            </a:br>
            <a:r>
              <a:rPr lang="en-US" sz="1800" b="1" dirty="0">
                <a:solidFill>
                  <a:schemeClr val="tx1"/>
                </a:solidFill>
                <a:hlinkClick r:id="rId2"/>
              </a:rPr>
              <a:t>https://github.com/ivaylokenov/Software-Architecture-Series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5828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ABOUT The Series Of Events</a:t>
            </a:r>
          </a:p>
        </p:txBody>
      </p:sp>
    </p:spTree>
    <p:extLst>
      <p:ext uri="{BB962C8B-B14F-4D97-AF65-F5344CB8AC3E}">
        <p14:creationId xmlns:p14="http://schemas.microsoft.com/office/powerpoint/2010/main" val="2998585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31920</TotalTime>
  <Words>4487</Words>
  <Application>Microsoft Office PowerPoint</Application>
  <PresentationFormat>Widescreen</PresentationFormat>
  <Paragraphs>850</Paragraphs>
  <Slides>87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1" baseType="lpstr">
      <vt:lpstr>Arial</vt:lpstr>
      <vt:lpstr>Calibri</vt:lpstr>
      <vt:lpstr>Tw Cen MT</vt:lpstr>
      <vt:lpstr>Circuit</vt:lpstr>
      <vt:lpstr>Software Architecture Part 4</vt:lpstr>
      <vt:lpstr>For LIVE questions</vt:lpstr>
      <vt:lpstr>Live stream troubleshooting</vt:lpstr>
      <vt:lpstr>The Presenter</vt:lpstr>
      <vt:lpstr>Sponsors</vt:lpstr>
      <vt:lpstr>ABOUT CODE IT UP</vt:lpstr>
      <vt:lpstr>Code it up </vt:lpstr>
      <vt:lpstr>Thankful if you share a story</vt:lpstr>
      <vt:lpstr>ABOUT The Series Of Events</vt:lpstr>
      <vt:lpstr>About This SERIES Of Code It Up Events</vt:lpstr>
      <vt:lpstr>The Content Of The Series – A Free Course</vt:lpstr>
      <vt:lpstr>in The previous parts</vt:lpstr>
      <vt:lpstr>in this part</vt:lpstr>
      <vt:lpstr>About this topic</vt:lpstr>
      <vt:lpstr>INDEAVR – The EVENT’s DIAMOND SPONSOR</vt:lpstr>
      <vt:lpstr>Architecture quality attributes</vt:lpstr>
      <vt:lpstr>Conceptual Integrity – Design time</vt:lpstr>
      <vt:lpstr>Maintainability – Design time</vt:lpstr>
      <vt:lpstr>Reusability – Design time</vt:lpstr>
      <vt:lpstr>Testability – Design time</vt:lpstr>
      <vt:lpstr>Usability – Design time</vt:lpstr>
      <vt:lpstr>Availability – Runtime</vt:lpstr>
      <vt:lpstr>Interoperability – Runtime</vt:lpstr>
      <vt:lpstr>Manageability – Runtime</vt:lpstr>
      <vt:lpstr>Performance – Runtime</vt:lpstr>
      <vt:lpstr>Reliability – Runtime</vt:lpstr>
      <vt:lpstr>Scalability – Runtime</vt:lpstr>
      <vt:lpstr>Security – Runtime</vt:lpstr>
      <vt:lpstr>Scalability</vt:lpstr>
      <vt:lpstr>Performance VS Scalability</vt:lpstr>
      <vt:lpstr>Scale Up And Scale Out</vt:lpstr>
      <vt:lpstr>Scalability Principles</vt:lpstr>
      <vt:lpstr>Application Replication</vt:lpstr>
      <vt:lpstr>Database Replication</vt:lpstr>
      <vt:lpstr>Load balancer &amp; Other techniques</vt:lpstr>
      <vt:lpstr>Reliability</vt:lpstr>
      <vt:lpstr>Failures in Large-scale systems</vt:lpstr>
      <vt:lpstr>Partial Failures</vt:lpstr>
      <vt:lpstr>Fault tolerance</vt:lpstr>
      <vt:lpstr>Techniques</vt:lpstr>
      <vt:lpstr>Initial design Example</vt:lpstr>
      <vt:lpstr>Final design Example</vt:lpstr>
      <vt:lpstr>BEFORE WE CONTINUE…</vt:lpstr>
      <vt:lpstr>Huge THANKS for your support &amp; TRUST!</vt:lpstr>
      <vt:lpstr>These events are not Exactly free</vt:lpstr>
      <vt:lpstr>System-wide considerations</vt:lpstr>
      <vt:lpstr>General guidelines</vt:lpstr>
      <vt:lpstr>Loose coupling on a system level</vt:lpstr>
      <vt:lpstr>Stateless applications</vt:lpstr>
      <vt:lpstr>Caching – What To Cache?</vt:lpstr>
      <vt:lpstr>Caching – definition </vt:lpstr>
      <vt:lpstr>Caching – Where To Cache?</vt:lpstr>
      <vt:lpstr>Caching – How To Manage The Cache?</vt:lpstr>
      <vt:lpstr>Caching – How To Fill The Cache?</vt:lpstr>
      <vt:lpstr>Messaging – definition</vt:lpstr>
      <vt:lpstr>Messaging – rest API</vt:lpstr>
      <vt:lpstr>Messaging – real-time communication</vt:lpstr>
      <vt:lpstr>Messaging – queue</vt:lpstr>
      <vt:lpstr>Exceptions – Exception Strategies</vt:lpstr>
      <vt:lpstr>Exceptions – Presentation Layer</vt:lpstr>
      <vt:lpstr>Exceptions – Service Layer</vt:lpstr>
      <vt:lpstr>Exceptions – Business Layer </vt:lpstr>
      <vt:lpstr>Exceptions – Data Layer</vt:lpstr>
      <vt:lpstr>Logging - definition</vt:lpstr>
      <vt:lpstr>Logging – best practices</vt:lpstr>
      <vt:lpstr>System-wide attributes</vt:lpstr>
      <vt:lpstr>Deployment considerations</vt:lpstr>
      <vt:lpstr>Deployment Models</vt:lpstr>
      <vt:lpstr>Distributed Deployment Guidelines</vt:lpstr>
      <vt:lpstr>Deploy For Performance</vt:lpstr>
      <vt:lpstr>Deploy For Reliability</vt:lpstr>
      <vt:lpstr>Deploy For Scalability</vt:lpstr>
      <vt:lpstr>Modern Deployment Solutions</vt:lpstr>
      <vt:lpstr>Docker VS Virtual Machines</vt:lpstr>
      <vt:lpstr>Cloud Infrastructure</vt:lpstr>
      <vt:lpstr>Kubernetes Big picture</vt:lpstr>
      <vt:lpstr>Kubernetes Big picture</vt:lpstr>
      <vt:lpstr>Kubernetes Big picture</vt:lpstr>
      <vt:lpstr>Deployment strategies</vt:lpstr>
      <vt:lpstr>Questions for the learning system</vt:lpstr>
      <vt:lpstr>FINAL WORDS before Q &amp; A</vt:lpstr>
      <vt:lpstr>Summary</vt:lpstr>
      <vt:lpstr>In the next part</vt:lpstr>
      <vt:lpstr>Other Goodies</vt:lpstr>
      <vt:lpstr>Past Code It Up Events</vt:lpstr>
      <vt:lpstr>ANY 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Ivaylo Kenov</cp:lastModifiedBy>
  <cp:revision>3051</cp:revision>
  <dcterms:created xsi:type="dcterms:W3CDTF">2017-03-28T09:08:48Z</dcterms:created>
  <dcterms:modified xsi:type="dcterms:W3CDTF">2022-02-02T15:38:07Z</dcterms:modified>
</cp:coreProperties>
</file>