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83"/>
  </p:notesMasterIdLst>
  <p:sldIdLst>
    <p:sldId id="257" r:id="rId2"/>
    <p:sldId id="623" r:id="rId3"/>
    <p:sldId id="768" r:id="rId4"/>
    <p:sldId id="258" r:id="rId5"/>
    <p:sldId id="762" r:id="rId6"/>
    <p:sldId id="262" r:id="rId7"/>
    <p:sldId id="313" r:id="rId8"/>
    <p:sldId id="495" r:id="rId9"/>
    <p:sldId id="820" r:id="rId10"/>
    <p:sldId id="480" r:id="rId11"/>
    <p:sldId id="259" r:id="rId12"/>
    <p:sldId id="821" r:id="rId13"/>
    <p:sldId id="863" r:id="rId14"/>
    <p:sldId id="481" r:id="rId15"/>
    <p:sldId id="834" r:id="rId16"/>
    <p:sldId id="849" r:id="rId17"/>
    <p:sldId id="889" r:id="rId18"/>
    <p:sldId id="890" r:id="rId19"/>
    <p:sldId id="891" r:id="rId20"/>
    <p:sldId id="892" r:id="rId21"/>
    <p:sldId id="893" r:id="rId22"/>
    <p:sldId id="894" r:id="rId23"/>
    <p:sldId id="895" r:id="rId24"/>
    <p:sldId id="896" r:id="rId25"/>
    <p:sldId id="897" r:id="rId26"/>
    <p:sldId id="898" r:id="rId27"/>
    <p:sldId id="899" r:id="rId28"/>
    <p:sldId id="336" r:id="rId29"/>
    <p:sldId id="337" r:id="rId30"/>
    <p:sldId id="338" r:id="rId31"/>
    <p:sldId id="847" r:id="rId32"/>
    <p:sldId id="900" r:id="rId33"/>
    <p:sldId id="848" r:id="rId34"/>
    <p:sldId id="901" r:id="rId35"/>
    <p:sldId id="902" r:id="rId36"/>
    <p:sldId id="903" r:id="rId37"/>
    <p:sldId id="905" r:id="rId38"/>
    <p:sldId id="906" r:id="rId39"/>
    <p:sldId id="907" r:id="rId40"/>
    <p:sldId id="908" r:id="rId41"/>
    <p:sldId id="909" r:id="rId42"/>
    <p:sldId id="910" r:id="rId43"/>
    <p:sldId id="911" r:id="rId44"/>
    <p:sldId id="912" r:id="rId45"/>
    <p:sldId id="913" r:id="rId46"/>
    <p:sldId id="914" r:id="rId47"/>
    <p:sldId id="934" r:id="rId48"/>
    <p:sldId id="915" r:id="rId49"/>
    <p:sldId id="916" r:id="rId50"/>
    <p:sldId id="917" r:id="rId51"/>
    <p:sldId id="918" r:id="rId52"/>
    <p:sldId id="919" r:id="rId53"/>
    <p:sldId id="920" r:id="rId54"/>
    <p:sldId id="921" r:id="rId55"/>
    <p:sldId id="922" r:id="rId56"/>
    <p:sldId id="923" r:id="rId57"/>
    <p:sldId id="924" r:id="rId58"/>
    <p:sldId id="925" r:id="rId59"/>
    <p:sldId id="926" r:id="rId60"/>
    <p:sldId id="927" r:id="rId61"/>
    <p:sldId id="928" r:id="rId62"/>
    <p:sldId id="929" r:id="rId63"/>
    <p:sldId id="930" r:id="rId64"/>
    <p:sldId id="931" r:id="rId65"/>
    <p:sldId id="932" r:id="rId66"/>
    <p:sldId id="933" r:id="rId67"/>
    <p:sldId id="646" r:id="rId68"/>
    <p:sldId id="958" r:id="rId69"/>
    <p:sldId id="960" r:id="rId70"/>
    <p:sldId id="961" r:id="rId71"/>
    <p:sldId id="959" r:id="rId72"/>
    <p:sldId id="955" r:id="rId73"/>
    <p:sldId id="957" r:id="rId74"/>
    <p:sldId id="831" r:id="rId75"/>
    <p:sldId id="956" r:id="rId76"/>
    <p:sldId id="947" r:id="rId77"/>
    <p:sldId id="803" r:id="rId78"/>
    <p:sldId id="861" r:id="rId79"/>
    <p:sldId id="862" r:id="rId80"/>
    <p:sldId id="309" r:id="rId81"/>
    <p:sldId id="805" r:id="rId8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144" autoAdjust="0"/>
    <p:restoredTop sz="94660"/>
  </p:normalViewPr>
  <p:slideViewPr>
    <p:cSldViewPr>
      <p:cViewPr varScale="1">
        <p:scale>
          <a:sx n="121" d="100"/>
          <a:sy n="121" d="100"/>
        </p:scale>
        <p:origin x="102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471C-5CEB-41C5-B26F-30EBC0FE28CB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33D755-76CD-42F0-8D5E-2EA7AF43B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946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1779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7696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F34B6E3E-06F4-4326-ABDB-61EE022A2F5F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251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992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7468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28453165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0668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5397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2780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1162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7459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7551" y="314302"/>
            <a:ext cx="7384264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7551" y="2346299"/>
            <a:ext cx="7384264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611" y="4099451"/>
            <a:ext cx="3188443" cy="58976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7551" y="4191000"/>
            <a:ext cx="7384264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611" y="4607437"/>
            <a:ext cx="3188444" cy="4974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611" y="4988589"/>
            <a:ext cx="3188443" cy="4420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611" y="5373830"/>
            <a:ext cx="3188443" cy="40510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611" y="5717301"/>
            <a:ext cx="3188443" cy="3681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4115637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942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359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910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963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790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372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028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001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4B6E3E-06F4-4326-ABDB-61EE022A2F5F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203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  <p:sldLayoutId id="2147483696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mailto:wewritesoftware@gmail.com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ventbrite.com/o/code-it-up-29733808833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ventbrite.com/e/software-architecture-real-life-solutions-code-it-up-online-vol-16-registration-265222346177" TargetMode="External"/><Relationship Id="rId2" Type="http://schemas.openxmlformats.org/officeDocument/2006/relationships/hyperlink" Target="mailto:wewritesoftware@gmail.com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deavr.com/en/careers" TargetMode="External"/><Relationship Id="rId2" Type="http://schemas.openxmlformats.org/officeDocument/2006/relationships/hyperlink" Target="https://www.indeavr.com/en/technology/application-service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vaylokenov/Software-Architecture-Serie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mailto:wewritesoftware@gmail.com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://paypal.me/ivaylokenov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codeitup.today/" TargetMode="External"/><Relationship Id="rId3" Type="http://schemas.openxmlformats.org/officeDocument/2006/relationships/hyperlink" Target="https://github.com/ivaylokenov" TargetMode="External"/><Relationship Id="rId7" Type="http://schemas.openxmlformats.org/officeDocument/2006/relationships/hyperlink" Target="https://www.youtube.com/c/CodeItUpWithIvo" TargetMode="External"/><Relationship Id="rId2" Type="http://schemas.openxmlformats.org/officeDocument/2006/relationships/hyperlink" Target="https://docs.mytestedasp.net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instagram.com/ivaylokenov/" TargetMode="External"/><Relationship Id="rId5" Type="http://schemas.openxmlformats.org/officeDocument/2006/relationships/hyperlink" Target="https://linkedin.com/in/kenov" TargetMode="External"/><Relationship Id="rId4" Type="http://schemas.openxmlformats.org/officeDocument/2006/relationships/hyperlink" Target="https://www.facebook.com/ivaylo.kenov" TargetMode="External"/><Relationship Id="rId9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ericaneagle.com/" TargetMode="External"/><Relationship Id="rId2" Type="http://schemas.openxmlformats.org/officeDocument/2006/relationships/hyperlink" Target="https://indeavr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martit.bg/" TargetMode="Externa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odekarle.com/" TargetMode="Externa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azon.co.uk/Service-Design-Patterns-Fundamental-Addison-Wesley/dp/032154420X" TargetMode="External"/><Relationship Id="rId2" Type="http://schemas.openxmlformats.org/officeDocument/2006/relationships/hyperlink" Target="https://www.amazon.co.uk/Righting-Software-Juval-L%C3%B6wy/dp/0136524036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amazon.co.uk/Enterprise-Integration-Patterns-Designing-Addison-Wesley/dp/0321200683" TargetMode="External"/><Relationship Id="rId5" Type="http://schemas.openxmlformats.org/officeDocument/2006/relationships/hyperlink" Target="https://www.amazon.co.uk/Enterprise-Application-Architecture-Addison-Wesley-Signature/dp/0321127420" TargetMode="External"/><Relationship Id="rId4" Type="http://schemas.openxmlformats.org/officeDocument/2006/relationships/hyperlink" Target="https://www.amazon.co.uk/Mythical-Man-Month-Software-Engineering-Anniversary/dp/0201835959" TargetMode="Externa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ventbrite.com/e/software-architecture-real-life-solutions-code-it-up-online-vol-16-registration-265222346177" TargetMode="External"/><Relationship Id="rId2" Type="http://schemas.openxmlformats.org/officeDocument/2006/relationships/hyperlink" Target="mailto:wewritesoftware@gmail.com" TargetMode="Externa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CodeItUpwithIvo" TargetMode="External"/><Relationship Id="rId2" Type="http://schemas.openxmlformats.org/officeDocument/2006/relationships/hyperlink" Target="https://codeitup.today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ay-ve.com/" TargetMode="External"/><Relationship Id="rId4" Type="http://schemas.openxmlformats.org/officeDocument/2006/relationships/hyperlink" Target="https://www.patreon.com/ivaylokenov" TargetMode="Externa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hyperlink" Target="mailto:wewritesoftware@gmail.com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americaneagle.com/" TargetMode="External"/><Relationship Id="rId3" Type="http://schemas.openxmlformats.org/officeDocument/2006/relationships/hyperlink" Target="https://www.patreon.com/ivaylokenov" TargetMode="External"/><Relationship Id="rId7" Type="http://schemas.openxmlformats.org/officeDocument/2006/relationships/hyperlink" Target="https://indeavr.com/" TargetMode="External"/><Relationship Id="rId2" Type="http://schemas.openxmlformats.org/officeDocument/2006/relationships/hyperlink" Target="http://paypal.me/ivaylokenov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bit.ly/ik-sponsors" TargetMode="External"/><Relationship Id="rId5" Type="http://schemas.openxmlformats.org/officeDocument/2006/relationships/hyperlink" Target="http://buymeacoff.ee/ivaylokenov" TargetMode="External"/><Relationship Id="rId10" Type="http://schemas.openxmlformats.org/officeDocument/2006/relationships/image" Target="../media/image4.png"/><Relationship Id="rId4" Type="http://schemas.openxmlformats.org/officeDocument/2006/relationships/hyperlink" Target="https://opencollective.com/mytestedaspnet" TargetMode="External"/><Relationship Id="rId9" Type="http://schemas.openxmlformats.org/officeDocument/2006/relationships/image" Target="../media/image3.png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vaylokenov/Software-Architecture-Series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4">
            <a:extLst>
              <a:ext uri="{FF2B5EF4-FFF2-40B4-BE49-F238E27FC236}">
                <a16:creationId xmlns:a16="http://schemas.microsoft.com/office/drawing/2014/main" id="{1C89BD1A-EFD0-4F18-87F5-C404ED5EC1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36375" y="2044187"/>
            <a:ext cx="7910299" cy="147635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Software Architecture Part 8</a:t>
            </a:r>
          </a:p>
        </p:txBody>
      </p:sp>
      <p:sp>
        <p:nvSpPr>
          <p:cNvPr id="7" name="Subtitle 5">
            <a:extLst>
              <a:ext uri="{FF2B5EF4-FFF2-40B4-BE49-F238E27FC236}">
                <a16:creationId xmlns:a16="http://schemas.microsoft.com/office/drawing/2014/main" id="{D52E1832-D33D-44BE-9B45-54FF39A43D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36375" y="3520539"/>
            <a:ext cx="7910299" cy="131130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Code It Up Online Vol. 16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8A4174-F283-444C-87E6-06D2CE448B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586460"/>
            <a:ext cx="5283200" cy="119157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F2C3DCA-1895-4CA2-9897-CE6AA9CFF9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7800" y="4419600"/>
            <a:ext cx="3152775" cy="20193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364153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Theoretical lectures on software architectures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Widely-used design patterns and concepts in production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Depending on your level, you may be familiar with some of the topics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 real-life project example</a:t>
            </a:r>
          </a:p>
          <a:p>
            <a:pPr>
              <a:lnSpc>
                <a:spcPct val="100000"/>
              </a:lnSpc>
            </a:pPr>
            <a:r>
              <a:rPr lang="en-US" dirty="0"/>
              <a:t>A practical guidebook for architecting various solutions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3 real-life projects on more than 70 pages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Legacy systems, vast data load, lots of concurrent users, working with critical data, and more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Please report to </a:t>
            </a:r>
            <a:r>
              <a:rPr lang="en-US" dirty="0">
                <a:hlinkClick r:id="rId2"/>
              </a:rPr>
              <a:t>wewritesoftware@gmail.com</a:t>
            </a:r>
            <a:r>
              <a:rPr lang="en-US" dirty="0"/>
              <a:t>, if you find any “bugs” in the book!</a:t>
            </a:r>
          </a:p>
          <a:p>
            <a:pPr>
              <a:lnSpc>
                <a:spcPct val="100000"/>
              </a:lnSpc>
            </a:pPr>
            <a:r>
              <a:rPr lang="en-US" dirty="0"/>
              <a:t>And I have a lot more to add in the future!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You receive free updates of the book!</a:t>
            </a:r>
          </a:p>
          <a:p>
            <a:pPr>
              <a:lnSpc>
                <a:spcPct val="100000"/>
              </a:lnSpc>
            </a:pPr>
            <a:r>
              <a:rPr lang="en-US" dirty="0"/>
              <a:t>MOST IMPORTANTLY – HUGE THANK YOU! &lt;3 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This SERIES Of Code It Up Events</a:t>
            </a:r>
          </a:p>
        </p:txBody>
      </p:sp>
    </p:spTree>
    <p:extLst>
      <p:ext uri="{BB962C8B-B14F-4D97-AF65-F5344CB8AC3E}">
        <p14:creationId xmlns:p14="http://schemas.microsoft.com/office/powerpoint/2010/main" val="355757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31034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800" dirty="0"/>
              <a:t>Why Software Architecture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What Is Software Architecture?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Unified Modeling Language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Designing Solution Architectures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Common Technology Stacks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Architecture Design Patterns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Choosing The Right Patterns</a:t>
            </a:r>
            <a:endParaRPr lang="bg-BG" sz="2800" dirty="0"/>
          </a:p>
          <a:p>
            <a:pPr>
              <a:lnSpc>
                <a:spcPct val="100000"/>
              </a:lnSpc>
            </a:pPr>
            <a:r>
              <a:rPr lang="en-US" sz="2800" dirty="0"/>
              <a:t>Architecture Quality Attributes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System-Wide Considerations</a:t>
            </a:r>
          </a:p>
          <a:p>
            <a:pPr>
              <a:lnSpc>
                <a:spcPct val="100000"/>
              </a:lnSpc>
            </a:pPr>
            <a:endParaRPr lang="en-US" sz="2800" dirty="0"/>
          </a:p>
          <a:p>
            <a:pPr>
              <a:lnSpc>
                <a:spcPct val="100000"/>
              </a:lnSpc>
            </a:pPr>
            <a:endParaRPr lang="en-US" sz="2800" dirty="0"/>
          </a:p>
          <a:p>
            <a:pPr>
              <a:lnSpc>
                <a:spcPct val="100000"/>
              </a:lnSpc>
            </a:pPr>
            <a:endParaRPr lang="en-US" sz="2800" dirty="0"/>
          </a:p>
          <a:p>
            <a:pPr>
              <a:lnSpc>
                <a:spcPct val="100000"/>
              </a:lnSpc>
            </a:pPr>
            <a:endParaRPr lang="en-US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Content Of The Series – A Free Course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5A7E2EC5-E0B7-48FF-B10D-1F0B9A843D46}"/>
              </a:ext>
            </a:extLst>
          </p:cNvPr>
          <p:cNvSpPr txBox="1">
            <a:spLocks/>
          </p:cNvSpPr>
          <p:nvPr/>
        </p:nvSpPr>
        <p:spPr>
          <a:xfrm>
            <a:off x="6094412" y="1731034"/>
            <a:ext cx="11696797" cy="5458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800" dirty="0"/>
              <a:t>Deployment Considerations</a:t>
            </a:r>
            <a:endParaRPr lang="bg-BG" sz="2800" dirty="0"/>
          </a:p>
          <a:p>
            <a:pPr>
              <a:lnSpc>
                <a:spcPct val="100000"/>
              </a:lnSpc>
            </a:pPr>
            <a:r>
              <a:rPr lang="en-US" sz="2800" dirty="0"/>
              <a:t>Monolithic Architecture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Domain-Driven Design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Microservices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Event Sourcing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The Architecture Document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The Architect And The Team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What Makes A Great Architect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Designing A Real-Life Solution</a:t>
            </a:r>
          </a:p>
        </p:txBody>
      </p:sp>
    </p:spTree>
    <p:extLst>
      <p:ext uri="{BB962C8B-B14F-4D97-AF65-F5344CB8AC3E}">
        <p14:creationId xmlns:p14="http://schemas.microsoft.com/office/powerpoint/2010/main" val="4703193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The previous parts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FD86B125-F331-4A80-9449-EAABC8C699C2}"/>
              </a:ext>
            </a:extLst>
          </p:cNvPr>
          <p:cNvSpPr txBox="1">
            <a:spLocks/>
          </p:cNvSpPr>
          <p:nvPr/>
        </p:nvSpPr>
        <p:spPr>
          <a:xfrm>
            <a:off x="6343601" y="2196398"/>
            <a:ext cx="11696797" cy="5458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sz="1600" dirty="0"/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D96BA08C-ACA5-4317-9464-80A0ABB2E2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739198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dirty="0"/>
              <a:t>Designing Solution Architectures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Common Technology Stacks &amp; Design Patterns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Quality Attributes &amp; Considerations</a:t>
            </a:r>
          </a:p>
          <a:p>
            <a:pPr>
              <a:lnSpc>
                <a:spcPct val="100000"/>
              </a:lnSpc>
            </a:pPr>
            <a:r>
              <a:rPr lang="en-US" dirty="0"/>
              <a:t>Low-Level Architecture &amp; Microservices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The Architect &amp; The Team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sz="2400" dirty="0"/>
              <a:t>It is not required to watch the parts in order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But it is strongly advised! </a:t>
            </a:r>
          </a:p>
          <a:p>
            <a:pPr>
              <a:lnSpc>
                <a:spcPct val="100000"/>
              </a:lnSpc>
            </a:pPr>
            <a:r>
              <a:rPr lang="en-US" dirty="0"/>
              <a:t>Get the previous recordings from here: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hlinkClick r:id="rId2"/>
              </a:rPr>
              <a:t>https://www.eventbrite.com/o/code-it-up-29733808833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75779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this part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FD86B125-F331-4A80-9449-EAABC8C699C2}"/>
              </a:ext>
            </a:extLst>
          </p:cNvPr>
          <p:cNvSpPr txBox="1">
            <a:spLocks/>
          </p:cNvSpPr>
          <p:nvPr/>
        </p:nvSpPr>
        <p:spPr>
          <a:xfrm>
            <a:off x="6343601" y="2196398"/>
            <a:ext cx="11696797" cy="5458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sz="1600" dirty="0"/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D96BA08C-ACA5-4317-9464-80A0ABB2E2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739198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The Architecture Document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Real Life Solution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System Design Examples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sz="2400" dirty="0"/>
              <a:t>Don't Forget The Optional But Practical Guide-Book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3 Real-World Scenarios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70+ Pages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Free Updates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Get It From The Event's Page or write to </a:t>
            </a:r>
            <a:r>
              <a:rPr lang="en-US" dirty="0">
                <a:hlinkClick r:id="rId2"/>
              </a:rPr>
              <a:t>wewritesoftware@gmail.com</a:t>
            </a:r>
            <a:r>
              <a:rPr lang="en-US" dirty="0"/>
              <a:t> </a:t>
            </a:r>
            <a:endParaRPr lang="bg-BG" dirty="0"/>
          </a:p>
          <a:p>
            <a:pPr lvl="2">
              <a:lnSpc>
                <a:spcPct val="100000"/>
              </a:lnSpc>
            </a:pPr>
            <a:r>
              <a:rPr lang="en-US" dirty="0">
                <a:hlinkClick r:id="rId3"/>
              </a:rPr>
              <a:t>https://www.eventbrite.com/e/software-architecture-real-life-solutions-</a:t>
            </a:r>
            <a:br>
              <a:rPr lang="en-US" dirty="0">
                <a:hlinkClick r:id="rId3"/>
              </a:rPr>
            </a:br>
            <a:r>
              <a:rPr lang="en-US" dirty="0">
                <a:hlinkClick r:id="rId3"/>
              </a:rPr>
              <a:t>code-it-up-online-vol-16-registration-265222346177</a:t>
            </a:r>
            <a:r>
              <a:rPr lang="en-US" dirty="0"/>
              <a:t> 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4611078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HUGE DISCLAIMER! THIS TOPIC IS LIKE THE LITTLE PRINCE BOOK!</a:t>
            </a:r>
          </a:p>
          <a:p>
            <a:pPr>
              <a:lnSpc>
                <a:spcPct val="100000"/>
              </a:lnSpc>
            </a:pPr>
            <a:r>
              <a:rPr lang="en-US" b="1" dirty="0"/>
              <a:t>There are a lot of things to know about software architectures</a:t>
            </a:r>
          </a:p>
          <a:p>
            <a:pPr lvl="1">
              <a:lnSpc>
                <a:spcPct val="100000"/>
              </a:lnSpc>
            </a:pPr>
            <a:r>
              <a:rPr lang="en-US" b="1" dirty="0"/>
              <a:t>You may or may not recognize some of the patterns</a:t>
            </a:r>
          </a:p>
          <a:p>
            <a:pPr lvl="1">
              <a:lnSpc>
                <a:spcPct val="100000"/>
              </a:lnSpc>
            </a:pPr>
            <a:r>
              <a:rPr lang="en-US" b="1" dirty="0"/>
              <a:t>And we most probably will not mention all of them</a:t>
            </a:r>
          </a:p>
          <a:p>
            <a:pPr lvl="1">
              <a:lnSpc>
                <a:spcPct val="100000"/>
              </a:lnSpc>
            </a:pPr>
            <a:r>
              <a:rPr lang="en-US" b="1" dirty="0"/>
              <a:t>If you are a beginner, just try to absorb what you can</a:t>
            </a:r>
          </a:p>
          <a:p>
            <a:pPr>
              <a:lnSpc>
                <a:spcPct val="100000"/>
              </a:lnSpc>
            </a:pPr>
            <a:r>
              <a:rPr lang="en-US" dirty="0"/>
              <a:t>The technology world is moving very fast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Some of the examples shown here may be considered anti-patterns in the future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But the overall concept and process stays the same</a:t>
            </a:r>
          </a:p>
          <a:p>
            <a:pPr>
              <a:lnSpc>
                <a:spcPct val="100000"/>
              </a:lnSpc>
            </a:pPr>
            <a:r>
              <a:rPr lang="en-US" dirty="0"/>
              <a:t>As all my other topics – this one is super intense too!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Even though the lectures will be a bit shorter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So, give yourself time and if you get the book – finish it!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And don’t worry! The knowledge provided here will save you weeks of reading!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this topic</a:t>
            </a:r>
          </a:p>
        </p:txBody>
      </p:sp>
    </p:spTree>
    <p:extLst>
      <p:ext uri="{BB962C8B-B14F-4D97-AF65-F5344CB8AC3E}">
        <p14:creationId xmlns:p14="http://schemas.microsoft.com/office/powerpoint/2010/main" val="32050425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dirty="0"/>
              <a:t>They provide technology services focused on</a:t>
            </a:r>
            <a:br>
              <a:rPr lang="en-GB" dirty="0"/>
            </a:br>
            <a:r>
              <a:rPr lang="en-GB" dirty="0"/>
              <a:t>the Digital, Data, Cloud and Advanced Software Engineering expertise.</a:t>
            </a:r>
          </a:p>
          <a:p>
            <a:pPr>
              <a:lnSpc>
                <a:spcPct val="100000"/>
              </a:lnSpc>
            </a:pPr>
            <a:r>
              <a:rPr lang="en-US" dirty="0"/>
              <a:t>They</a:t>
            </a:r>
            <a:r>
              <a:rPr lang="en-GB" dirty="0"/>
              <a:t> are always in search for creative and passionate people </a:t>
            </a:r>
            <a:br>
              <a:rPr lang="en-GB" dirty="0"/>
            </a:br>
            <a:r>
              <a:rPr lang="en-GB" dirty="0"/>
              <a:t>with the combination of a sharp strategic mind, emotional maturity, </a:t>
            </a:r>
            <a:br>
              <a:rPr lang="en-GB" dirty="0"/>
            </a:br>
            <a:r>
              <a:rPr lang="en-GB" dirty="0"/>
              <a:t>entrepreneurial instincts, and the ability to deliver results.</a:t>
            </a:r>
          </a:p>
          <a:p>
            <a:pPr>
              <a:lnSpc>
                <a:spcPct val="100000"/>
              </a:lnSpc>
            </a:pPr>
            <a:r>
              <a:rPr lang="en-US" dirty="0">
                <a:hlinkClick r:id="rId2"/>
              </a:rPr>
              <a:t>https://www.indeavr.com/en/technology/application-services</a:t>
            </a:r>
            <a:r>
              <a:rPr lang="en-US" dirty="0"/>
              <a:t> </a:t>
            </a:r>
          </a:p>
          <a:p>
            <a:pPr>
              <a:lnSpc>
                <a:spcPct val="100000"/>
              </a:lnSpc>
            </a:pPr>
            <a:r>
              <a:rPr lang="en-US" dirty="0">
                <a:hlinkClick r:id="rId3"/>
              </a:rPr>
              <a:t>https://www.indeavr.com/en/careers</a:t>
            </a:r>
            <a:r>
              <a:rPr lang="en-US" dirty="0"/>
              <a:t>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INDEAVR</a:t>
            </a:r>
            <a:r>
              <a:rPr lang="en-US" dirty="0"/>
              <a:t> – The EVENT’s DIAMOND SPONSOR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A183EEC-8F7D-4A90-81DD-17846E1622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975" y="5047905"/>
            <a:ext cx="5283200" cy="119157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8471041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399" y="2667000"/>
            <a:ext cx="11012905" cy="9037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dirty="0"/>
              <a:t>The architecture document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158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Table of contents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requirements of the system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Functional and non-functional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technology stack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architecture diagrams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And many more sections</a:t>
            </a:r>
          </a:p>
          <a:p>
            <a:pPr>
              <a:lnSpc>
                <a:spcPct val="100000"/>
              </a:lnSpc>
            </a:pPr>
            <a:r>
              <a:rPr lang="en-US" dirty="0"/>
              <a:t>Do not start development without this document!</a:t>
            </a:r>
          </a:p>
          <a:p>
            <a:pPr>
              <a:lnSpc>
                <a:spcPct val="100000"/>
              </a:lnSpc>
            </a:pPr>
            <a:r>
              <a:rPr lang="en-US" dirty="0"/>
              <a:t>Audience – almost everyone involved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Project manager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CTO / CEO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Developers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QAs</a:t>
            </a:r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Definition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398843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dirty="0"/>
              <a:t>Management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/>
              <a:t>The requirements reflecting the essence of the system 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/>
              <a:t>Executive summary describing best practices and modern patterns 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/>
              <a:t>Architecture should be geared towards business goals 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/>
              <a:t>Management’s sections appear first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en-US" dirty="0"/>
              <a:t>Development team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Technology stack 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Modules, services, communication 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Other technical details</a:t>
            </a:r>
          </a:p>
          <a:p>
            <a:pPr>
              <a:lnSpc>
                <a:spcPct val="100000"/>
              </a:lnSpc>
            </a:pPr>
            <a:r>
              <a:rPr lang="en-GB" dirty="0"/>
              <a:t>QA team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Testing infrastructure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Servers, testing tools, coding</a:t>
            </a:r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audience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045171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The format of the document is subject to hot debates</a:t>
            </a:r>
          </a:p>
          <a:p>
            <a:pPr>
              <a:lnSpc>
                <a:spcPct val="100000"/>
              </a:lnSpc>
            </a:pPr>
            <a:r>
              <a:rPr lang="en-US" dirty="0"/>
              <a:t>There are standards but nothing is set in stone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You can use UML, but it is not necessary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Sometimes you may skip it, if the audience is not familiar with it</a:t>
            </a:r>
          </a:p>
          <a:p>
            <a:pPr>
              <a:lnSpc>
                <a:spcPct val="100000"/>
              </a:lnSpc>
            </a:pPr>
            <a:r>
              <a:rPr lang="en-US" dirty="0"/>
              <a:t>Keep it as simple as possible</a:t>
            </a:r>
          </a:p>
          <a:p>
            <a:pPr>
              <a:lnSpc>
                <a:spcPct val="100000"/>
              </a:lnSpc>
            </a:pPr>
            <a:r>
              <a:rPr lang="en-US" dirty="0"/>
              <a:t>Use plain and simple English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Keep the technical details for the developers</a:t>
            </a:r>
          </a:p>
          <a:p>
            <a:pPr>
              <a:lnSpc>
                <a:spcPct val="100000"/>
              </a:lnSpc>
            </a:pPr>
            <a:r>
              <a:rPr lang="en-US" dirty="0"/>
              <a:t>Get into the minds of your readers</a:t>
            </a:r>
          </a:p>
          <a:p>
            <a:pPr>
              <a:lnSpc>
                <a:spcPct val="100000"/>
              </a:lnSpc>
            </a:pPr>
            <a:r>
              <a:rPr lang="en-US" dirty="0"/>
              <a:t>Visualize using software you are comfortable with</a:t>
            </a:r>
            <a:endParaRPr lang="en-GB" dirty="0"/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Format of the document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29365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736375" y="2044187"/>
            <a:ext cx="7910299" cy="147635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For LIVE questions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736375" y="3520539"/>
            <a:ext cx="7910299" cy="131130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Check The Link In The Description</a:t>
            </a:r>
          </a:p>
        </p:txBody>
      </p:sp>
      <p:sp>
        <p:nvSpPr>
          <p:cNvPr id="8" name="Subtitle 5">
            <a:extLst>
              <a:ext uri="{FF2B5EF4-FFF2-40B4-BE49-F238E27FC236}">
                <a16:creationId xmlns:a16="http://schemas.microsoft.com/office/drawing/2014/main" id="{FFD555C4-29DE-476C-85C8-3C0502578318}"/>
              </a:ext>
            </a:extLst>
          </p:cNvPr>
          <p:cNvSpPr txBox="1">
            <a:spLocks/>
          </p:cNvSpPr>
          <p:nvPr/>
        </p:nvSpPr>
        <p:spPr>
          <a:xfrm>
            <a:off x="1167493" y="5119672"/>
            <a:ext cx="10479181" cy="594260"/>
          </a:xfrm>
          <a:prstGeom prst="rect">
            <a:avLst/>
          </a:prstGeom>
        </p:spPr>
        <p:txBody>
          <a:bodyPr vert="horz" lIns="0" tIns="0" rIns="0" bIns="0" rtlCol="0">
            <a:normAutofit fontScale="77500" lnSpcReduction="20000"/>
          </a:bodyPr>
          <a:lstStyle>
            <a:lvl1pPr marL="0" indent="0" algn="r" defTabSz="914400" rtl="0" eaLnBrk="1" latinLnBrk="0" hangingPunct="1">
              <a:lnSpc>
                <a:spcPct val="120000"/>
              </a:lnSpc>
              <a:spcBef>
                <a:spcPts val="0"/>
              </a:spcBef>
              <a:buSzPct val="125000"/>
              <a:buFont typeface="Arial" panose="020B0604020202020204" pitchFamily="34" charset="0"/>
              <a:buNone/>
              <a:defRPr sz="4000" kern="1200" cap="none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2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6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schemeClr val="tx1"/>
                </a:solidFill>
              </a:rPr>
              <a:t>Resources</a:t>
            </a:r>
            <a:br>
              <a:rPr lang="en-US" sz="2400" b="1" dirty="0">
                <a:solidFill>
                  <a:schemeClr val="tx1"/>
                </a:solidFill>
              </a:rPr>
            </a:b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b="1" dirty="0">
                <a:solidFill>
                  <a:schemeClr val="tx1"/>
                </a:solidFill>
                <a:hlinkClick r:id="rId3"/>
              </a:rPr>
              <a:t>https://github.com/ivaylokenov/Software-Architecture-Series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707751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Background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role of system from a business perspective</a:t>
            </a:r>
          </a:p>
          <a:p>
            <a:pPr>
              <a:lnSpc>
                <a:spcPct val="100000"/>
              </a:lnSpc>
            </a:pPr>
            <a:r>
              <a:rPr lang="en-GB" dirty="0"/>
              <a:t>Requirements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These dictate the whole architecture</a:t>
            </a:r>
          </a:p>
          <a:p>
            <a:pPr>
              <a:lnSpc>
                <a:spcPct val="100000"/>
              </a:lnSpc>
            </a:pPr>
            <a:r>
              <a:rPr lang="en-GB" dirty="0"/>
              <a:t>Executive Summary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High-level overview of the solution – for non-technical readers</a:t>
            </a:r>
          </a:p>
          <a:p>
            <a:pPr>
              <a:lnSpc>
                <a:spcPct val="100000"/>
              </a:lnSpc>
            </a:pPr>
            <a:r>
              <a:rPr lang="en-GB" dirty="0"/>
              <a:t>Architecture Overview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The technical big picture of the solution</a:t>
            </a:r>
          </a:p>
          <a:p>
            <a:pPr>
              <a:lnSpc>
                <a:spcPct val="100000"/>
              </a:lnSpc>
            </a:pPr>
            <a:r>
              <a:rPr lang="en-GB" dirty="0"/>
              <a:t>Module Drill-Down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The core of the document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Detailed and practical instructions for implementing the architecture</a:t>
            </a:r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Main structure of the document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46840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Describes the system from a business point of view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System's role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For example – solution for the HR team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Reasons for replacing an old system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For example – too much maintenance and old technologies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Expected business impact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For example – increasing HR productivity by at least 20%</a:t>
            </a:r>
          </a:p>
          <a:p>
            <a:pPr>
              <a:lnSpc>
                <a:spcPct val="100000"/>
              </a:lnSpc>
            </a:pPr>
            <a:r>
              <a:rPr lang="en-US" dirty="0"/>
              <a:t>Validates the architect's point of view of the system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Maximum 1 page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If there is an error, you can easily correct it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All next sections build upon this one</a:t>
            </a:r>
          </a:p>
          <a:p>
            <a:pPr>
              <a:lnSpc>
                <a:spcPct val="100000"/>
              </a:lnSpc>
            </a:pPr>
            <a:r>
              <a:rPr lang="en-US" dirty="0"/>
              <a:t>Boosts your confidence in front of the management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Therefore, you do not use any technical words here</a:t>
            </a:r>
            <a:endParaRPr lang="en-GB" dirty="0"/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Background section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850711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This section should again be maximum 1 page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Keep it brief</a:t>
            </a:r>
          </a:p>
          <a:p>
            <a:pPr>
              <a:lnSpc>
                <a:spcPct val="100000"/>
              </a:lnSpc>
            </a:pPr>
            <a:r>
              <a:rPr lang="en-US" dirty="0"/>
              <a:t>Use bulleted lists for describing the requirements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Functional – what should the system do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Non-functional – what should the system deal with</a:t>
            </a:r>
          </a:p>
          <a:p>
            <a:pPr>
              <a:lnSpc>
                <a:spcPct val="100000"/>
              </a:lnSpc>
            </a:pPr>
            <a:r>
              <a:rPr lang="en-GB" dirty="0"/>
              <a:t>Validates your understanding of the requirements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Whatever you design, it will solve the actual problem of the customer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The architecture is designed against well-defined requirements</a:t>
            </a:r>
          </a:p>
          <a:p>
            <a:pPr>
              <a:lnSpc>
                <a:spcPct val="100000"/>
              </a:lnSpc>
            </a:pPr>
            <a:r>
              <a:rPr lang="en-GB" dirty="0"/>
              <a:t>It is a high-level overview of the requirements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Do not take the job of a functional analyst </a:t>
            </a:r>
            <a:r>
              <a:rPr lang="en-GB" dirty="0">
                <a:sym typeface="Wingdings" panose="05000000000000000000" pitchFamily="2" charset="2"/>
              </a:rPr>
              <a:t></a:t>
            </a:r>
            <a:endParaRPr lang="en-GB" dirty="0"/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Requirements section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768399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Requirements section example</a:t>
            </a:r>
            <a:endParaRPr lang="pt-BR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C4A808-0488-4D1F-8688-1E7674431B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9308" y="2097088"/>
            <a:ext cx="7313383" cy="237722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8BA73AA-E807-47E9-AD6A-7963D9AA0A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7720" y="4760913"/>
            <a:ext cx="7313383" cy="165542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625077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This section should be around 3 pages</a:t>
            </a:r>
          </a:p>
          <a:p>
            <a:pPr>
              <a:lnSpc>
                <a:spcPct val="100000"/>
              </a:lnSpc>
            </a:pPr>
            <a:r>
              <a:rPr lang="en-US" dirty="0"/>
              <a:t>This section is again for the management team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They will not read your whole document because usually they do not have the time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So, you need to impress them and present yourself as good solution architect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You need to make them believe that their system is in good hands</a:t>
            </a:r>
          </a:p>
          <a:p>
            <a:pPr>
              <a:lnSpc>
                <a:spcPct val="100000"/>
              </a:lnSpc>
            </a:pPr>
            <a:r>
              <a:rPr lang="en-US" dirty="0"/>
              <a:t>You need to provide a high-level nontechnical view of the architecture</a:t>
            </a:r>
          </a:p>
          <a:p>
            <a:pPr>
              <a:lnSpc>
                <a:spcPct val="100000"/>
              </a:lnSpc>
            </a:pPr>
            <a:r>
              <a:rPr lang="en-US" dirty="0"/>
              <a:t>Get into your readers' mind!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 person who does not have a lot of time available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He or she should be satisfied as quickly as possible with the presented solution</a:t>
            </a:r>
          </a:p>
          <a:p>
            <a:pPr>
              <a:lnSpc>
                <a:spcPct val="100000"/>
              </a:lnSpc>
            </a:pPr>
            <a:r>
              <a:rPr lang="en-US" dirty="0"/>
              <a:t>Use charts and diagrams (+ well-known technical terms)</a:t>
            </a:r>
          </a:p>
          <a:p>
            <a:pPr>
              <a:lnSpc>
                <a:spcPct val="100000"/>
              </a:lnSpc>
            </a:pPr>
            <a:r>
              <a:rPr lang="en-US" dirty="0"/>
              <a:t>Write this section after you write the rest of the document!</a:t>
            </a:r>
            <a:endParaRPr lang="en-GB" dirty="0"/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Executive summary section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941927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This section can reach up to 10 pages</a:t>
            </a:r>
          </a:p>
          <a:p>
            <a:pPr>
              <a:lnSpc>
                <a:spcPct val="100000"/>
              </a:lnSpc>
            </a:pPr>
            <a:r>
              <a:rPr lang="en-US" dirty="0"/>
              <a:t>Presents the architecture from a technical point of view</a:t>
            </a:r>
          </a:p>
          <a:p>
            <a:pPr>
              <a:lnSpc>
                <a:spcPct val="100000"/>
              </a:lnSpc>
            </a:pPr>
            <a:r>
              <a:rPr lang="en-US" dirty="0"/>
              <a:t>This section should not deep dive into independent modules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It just layers the foundation for these modules</a:t>
            </a:r>
            <a:endParaRPr lang="en-GB" dirty="0"/>
          </a:p>
          <a:p>
            <a:pPr>
              <a:lnSpc>
                <a:spcPct val="100000"/>
              </a:lnSpc>
            </a:pPr>
            <a:r>
              <a:rPr lang="en-US" dirty="0"/>
              <a:t>Include these three subsections: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General description - type of the application and major non-functional requirements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High-level diagram – show the separate modules and their connections logically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Do not mix physical hardware here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Diagram walkthrough – describe various parts of the architecture and their roles verbally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Use simple words and include the most relevant details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Include technology stack here only if you use the same stack in each module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Architecture overview section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611302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Architecture overview diagram example</a:t>
            </a:r>
            <a:endParaRPr lang="pt-BR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A03DD04-714F-496F-9A48-6418B562BF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2652" y="2097088"/>
            <a:ext cx="8803519" cy="300487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286238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This section can have "unlimited" number of pages</a:t>
            </a:r>
          </a:p>
          <a:p>
            <a:pPr>
              <a:lnSpc>
                <a:spcPct val="100000"/>
              </a:lnSpc>
            </a:pPr>
            <a:r>
              <a:rPr lang="en-US" dirty="0"/>
              <a:t>You should add for each module in huge detail: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Component's role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Technology stack 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Data store, back-end, front-end, etc.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Be extremely detailed here and always include rationale!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But only for the first module of a particular technology!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Module's architecture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The inner architecture of the module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What exactly and the module should do and how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Include layers, diagrams, design patterns, etc.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Describe the API and method names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Development instructions – keep it brief</a:t>
            </a:r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Modules drill-down section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597445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BEFORE WE CONTINUE…</a:t>
            </a:r>
          </a:p>
        </p:txBody>
      </p:sp>
    </p:spTree>
    <p:extLst>
      <p:ext uri="{BB962C8B-B14F-4D97-AF65-F5344CB8AC3E}">
        <p14:creationId xmlns:p14="http://schemas.microsoft.com/office/powerpoint/2010/main" val="8027666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Everyone who got a paid ticket – 51 people in total! Thank you!</a:t>
            </a:r>
          </a:p>
          <a:p>
            <a:pPr>
              <a:lnSpc>
                <a:spcPct val="100000"/>
              </a:lnSpc>
            </a:pPr>
            <a:r>
              <a:rPr lang="en-US" dirty="0"/>
              <a:t>Top supporter – </a:t>
            </a:r>
            <a:r>
              <a:rPr lang="en-GB" b="1" dirty="0"/>
              <a:t>Kalin </a:t>
            </a:r>
            <a:r>
              <a:rPr lang="en-GB" b="1" dirty="0" err="1"/>
              <a:t>Tsenkov</a:t>
            </a:r>
            <a:r>
              <a:rPr lang="en-GB" b="1" dirty="0"/>
              <a:t> </a:t>
            </a:r>
            <a:r>
              <a:rPr lang="en-US" dirty="0"/>
              <a:t>– </a:t>
            </a:r>
            <a:r>
              <a:rPr lang="en-US" b="1" dirty="0"/>
              <a:t>85 BGN</a:t>
            </a:r>
            <a:r>
              <a:rPr lang="en-US" dirty="0"/>
              <a:t>! Thank you, you rock! &lt;3 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Thanks to – </a:t>
            </a:r>
            <a:r>
              <a:rPr lang="en-US" sz="2000" dirty="0" err="1"/>
              <a:t>Albena</a:t>
            </a:r>
            <a:r>
              <a:rPr lang="en-US" sz="2000" dirty="0"/>
              <a:t>, Ani, Pavel, Diana, </a:t>
            </a:r>
            <a:r>
              <a:rPr lang="bg-BG" sz="2000" dirty="0"/>
              <a:t>Борислав, Владимир , </a:t>
            </a:r>
            <a:r>
              <a:rPr lang="en-US" sz="2000" dirty="0"/>
              <a:t>Dobromir, Georgi, </a:t>
            </a:r>
            <a:br>
              <a:rPr lang="en-US" sz="2000" dirty="0"/>
            </a:br>
            <a:r>
              <a:rPr lang="en-US" sz="2000" dirty="0" err="1"/>
              <a:t>Stoil</a:t>
            </a:r>
            <a:r>
              <a:rPr lang="en-US" sz="2000" dirty="0"/>
              <a:t>, </a:t>
            </a:r>
            <a:r>
              <a:rPr lang="en-US" sz="2000" dirty="0" err="1"/>
              <a:t>Radoslav</a:t>
            </a:r>
            <a:r>
              <a:rPr lang="en-US" sz="2000" dirty="0"/>
              <a:t> , </a:t>
            </a:r>
            <a:r>
              <a:rPr lang="en-US" sz="2000" dirty="0" err="1"/>
              <a:t>Teodor</a:t>
            </a:r>
            <a:r>
              <a:rPr lang="en-US" sz="2000" dirty="0"/>
              <a:t>, </a:t>
            </a:r>
            <a:r>
              <a:rPr lang="en-US" sz="2000" dirty="0" err="1"/>
              <a:t>Emiliyan</a:t>
            </a:r>
            <a:r>
              <a:rPr lang="en-US" sz="2000" dirty="0"/>
              <a:t>, </a:t>
            </a:r>
            <a:r>
              <a:rPr lang="en-US" sz="2000" dirty="0" err="1"/>
              <a:t>Borislav</a:t>
            </a:r>
            <a:r>
              <a:rPr lang="en-US" sz="2000" dirty="0"/>
              <a:t>, </a:t>
            </a:r>
            <a:r>
              <a:rPr lang="en-US" sz="2000" dirty="0" err="1"/>
              <a:t>Svilen</a:t>
            </a:r>
            <a:r>
              <a:rPr lang="en-US" sz="2000" dirty="0"/>
              <a:t>, </a:t>
            </a:r>
            <a:r>
              <a:rPr lang="en-US" sz="2000" dirty="0" err="1"/>
              <a:t>Dimitar</a:t>
            </a:r>
            <a:r>
              <a:rPr lang="en-US" sz="2000" dirty="0"/>
              <a:t>, </a:t>
            </a:r>
            <a:r>
              <a:rPr lang="bg-BG" sz="2000" dirty="0"/>
              <a:t>Калин, </a:t>
            </a:r>
            <a:r>
              <a:rPr lang="en-US" sz="2000" dirty="0"/>
              <a:t>Zlatko, </a:t>
            </a:r>
            <a:r>
              <a:rPr lang="en-US" sz="2000" dirty="0" err="1"/>
              <a:t>Miroslava</a:t>
            </a:r>
            <a:r>
              <a:rPr lang="en-US" sz="2000" dirty="0"/>
              <a:t>, </a:t>
            </a:r>
            <a:br>
              <a:rPr lang="en-US" sz="2000" dirty="0"/>
            </a:br>
            <a:r>
              <a:rPr lang="en-US" sz="2000" dirty="0"/>
              <a:t>Svetoslav, Raya, Mira, </a:t>
            </a:r>
            <a:r>
              <a:rPr lang="en-US" sz="2000" dirty="0" err="1"/>
              <a:t>Dinyo</a:t>
            </a:r>
            <a:r>
              <a:rPr lang="en-US" sz="2000" dirty="0"/>
              <a:t>, </a:t>
            </a:r>
            <a:r>
              <a:rPr lang="en-US" sz="2000" dirty="0" err="1"/>
              <a:t>Hristo</a:t>
            </a:r>
            <a:r>
              <a:rPr lang="en-US" sz="2000" dirty="0"/>
              <a:t>, </a:t>
            </a:r>
            <a:r>
              <a:rPr lang="en-US" sz="2000" dirty="0" err="1"/>
              <a:t>Teodor</a:t>
            </a:r>
            <a:r>
              <a:rPr lang="en-US" sz="2000" dirty="0"/>
              <a:t>, Daniel, </a:t>
            </a:r>
            <a:r>
              <a:rPr lang="en-US" sz="2000" dirty="0" err="1"/>
              <a:t>Lyuboslav</a:t>
            </a:r>
            <a:r>
              <a:rPr lang="en-US" sz="2000" dirty="0"/>
              <a:t> , </a:t>
            </a:r>
            <a:r>
              <a:rPr lang="en-US" sz="2000" dirty="0" err="1"/>
              <a:t>Hristina</a:t>
            </a:r>
            <a:r>
              <a:rPr lang="en-US" sz="2000" dirty="0"/>
              <a:t>, Tanya, </a:t>
            </a:r>
            <a:br>
              <a:rPr lang="en-US" sz="2000" dirty="0"/>
            </a:br>
            <a:r>
              <a:rPr lang="en-US" sz="2000" dirty="0" err="1"/>
              <a:t>Veselin</a:t>
            </a:r>
            <a:r>
              <a:rPr lang="en-US" sz="2000" dirty="0"/>
              <a:t>, </a:t>
            </a:r>
            <a:r>
              <a:rPr lang="en-US" sz="2000" dirty="0" err="1"/>
              <a:t>Elitsa</a:t>
            </a:r>
            <a:r>
              <a:rPr lang="en-US" sz="2000" dirty="0"/>
              <a:t>, </a:t>
            </a:r>
            <a:r>
              <a:rPr lang="en-US" sz="2000" dirty="0" err="1"/>
              <a:t>Yavor</a:t>
            </a:r>
            <a:r>
              <a:rPr lang="en-US" sz="2000" dirty="0"/>
              <a:t>, Daniela, </a:t>
            </a:r>
            <a:r>
              <a:rPr lang="en-US" sz="2000" dirty="0" err="1"/>
              <a:t>Mariyana</a:t>
            </a:r>
            <a:r>
              <a:rPr lang="en-US" sz="2000" dirty="0"/>
              <a:t>, Petya, Vladimir, Vasil, Ivo, </a:t>
            </a:r>
            <a:r>
              <a:rPr lang="bg-BG" sz="2000" dirty="0"/>
              <a:t>Цветомир, </a:t>
            </a:r>
            <a:br>
              <a:rPr lang="en-US" sz="2000" dirty="0"/>
            </a:br>
            <a:r>
              <a:rPr lang="en-US" sz="2000" dirty="0"/>
              <a:t>Anton, </a:t>
            </a:r>
            <a:r>
              <a:rPr lang="en-US" sz="2000" dirty="0" err="1"/>
              <a:t>Lyuboslav</a:t>
            </a:r>
            <a:r>
              <a:rPr lang="en-US" sz="2000" dirty="0"/>
              <a:t>, Pavlina, Kalin, </a:t>
            </a:r>
            <a:r>
              <a:rPr lang="en-US" sz="2000" dirty="0" err="1"/>
              <a:t>Ventsislav</a:t>
            </a:r>
            <a:r>
              <a:rPr lang="en-US" sz="2000" dirty="0"/>
              <a:t>, Jordan, Iva, Georgi, Ivan, Elena, </a:t>
            </a:r>
            <a:br>
              <a:rPr lang="en-US" sz="2000" dirty="0"/>
            </a:br>
            <a:r>
              <a:rPr lang="en-US" sz="2000" dirty="0" err="1"/>
              <a:t>Hristo</a:t>
            </a:r>
            <a:r>
              <a:rPr lang="en-US" sz="2000" dirty="0"/>
              <a:t>, Ivan, Simeon, Anna</a:t>
            </a:r>
            <a:endParaRPr lang="en-US" sz="2000" b="1" dirty="0"/>
          </a:p>
          <a:p>
            <a:pPr>
              <a:lnSpc>
                <a:spcPct val="100000"/>
              </a:lnSpc>
            </a:pPr>
            <a:r>
              <a:rPr lang="en-US" sz="1600" dirty="0"/>
              <a:t>And everyone who supported the initiative during the years!</a:t>
            </a:r>
            <a:endParaRPr lang="en-US" sz="2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Huge THANKS for your support &amp; TRUST!</a:t>
            </a:r>
          </a:p>
        </p:txBody>
      </p:sp>
    </p:spTree>
    <p:extLst>
      <p:ext uri="{BB962C8B-B14F-4D97-AF65-F5344CB8AC3E}">
        <p14:creationId xmlns:p14="http://schemas.microsoft.com/office/powerpoint/2010/main" val="3070341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Sometimes issues happen during a live stream…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And sometimes disasters happen, this is how memes are born…</a:t>
            </a:r>
          </a:p>
          <a:p>
            <a:pPr>
              <a:lnSpc>
                <a:spcPct val="100000"/>
              </a:lnSpc>
            </a:pPr>
            <a:r>
              <a:rPr lang="en-US" dirty="0"/>
              <a:t>If my Internet goes down and the stream stops: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Wait for 5 minutes, I have another one on a different network</a:t>
            </a:r>
          </a:p>
          <a:p>
            <a:pPr>
              <a:lnSpc>
                <a:spcPct val="100000"/>
              </a:lnSpc>
            </a:pPr>
            <a:r>
              <a:rPr lang="en-US" dirty="0"/>
              <a:t>If YouTube is showing “stream ended”: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 will post a new link in the comments section below this video</a:t>
            </a:r>
          </a:p>
          <a:p>
            <a:pPr>
              <a:lnSpc>
                <a:spcPct val="100000"/>
              </a:lnSpc>
            </a:pPr>
            <a:r>
              <a:rPr lang="en-US" dirty="0"/>
              <a:t>If something else happens unexpectedly: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Well, I will add a solution to this slide during my next event… </a:t>
            </a:r>
            <a:r>
              <a:rPr lang="en-US" dirty="0">
                <a:sym typeface="Wingdings" panose="05000000000000000000" pitchFamily="2" charset="2"/>
              </a:rPr>
              <a:t></a:t>
            </a:r>
          </a:p>
          <a:p>
            <a:pPr>
              <a:lnSpc>
                <a:spcPct val="100000"/>
              </a:lnSpc>
            </a:pPr>
            <a:r>
              <a:rPr lang="en-US" dirty="0">
                <a:sym typeface="Wingdings" panose="05000000000000000000" pitchFamily="2" charset="2"/>
              </a:rPr>
              <a:t>If a major showstopper is happening – no electricity, for example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I will create a new event and we will schedule a new live stream…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en-US" dirty="0"/>
              <a:t>In any case – write to </a:t>
            </a:r>
            <a:r>
              <a:rPr lang="en-US" dirty="0">
                <a:hlinkClick r:id="rId2"/>
              </a:rPr>
              <a:t>wewritesoftware@gmail.com</a:t>
            </a:r>
            <a:r>
              <a:rPr lang="en-US" dirty="0"/>
              <a:t> 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stream troubleshooting</a:t>
            </a:r>
          </a:p>
        </p:txBody>
      </p:sp>
    </p:spTree>
    <p:extLst>
      <p:ext uri="{BB962C8B-B14F-4D97-AF65-F5344CB8AC3E}">
        <p14:creationId xmlns:p14="http://schemas.microsoft.com/office/powerpoint/2010/main" val="17500007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I prefer to call them “Pay what you want”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Depending on how much you value the provided knowledge</a:t>
            </a:r>
          </a:p>
          <a:p>
            <a:pPr>
              <a:lnSpc>
                <a:spcPct val="100000"/>
              </a:lnSpc>
            </a:pPr>
            <a:r>
              <a:rPr lang="en-US" dirty="0"/>
              <a:t>It takes me a considerable amount of free time to prepare these lectures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And I want them to be perfect and complete!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 put my soul in them!</a:t>
            </a:r>
          </a:p>
          <a:p>
            <a:pPr>
              <a:lnSpc>
                <a:spcPct val="100000"/>
              </a:lnSpc>
            </a:pPr>
            <a:r>
              <a:rPr lang="en-US" dirty="0"/>
              <a:t>For this reason, I will be extremely thankful, if you decide to </a:t>
            </a:r>
            <a:br>
              <a:rPr lang="en-US" dirty="0"/>
            </a:br>
            <a:r>
              <a:rPr lang="en-US" dirty="0"/>
              <a:t>support me and my projects!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It is never expected, but always appreciated!</a:t>
            </a:r>
          </a:p>
          <a:p>
            <a:pPr>
              <a:lnSpc>
                <a:spcPct val="100000"/>
              </a:lnSpc>
            </a:pPr>
            <a:r>
              <a:rPr lang="en-US" dirty="0"/>
              <a:t>The easiest way is via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PayPal: </a:t>
            </a:r>
            <a:r>
              <a:rPr lang="en-GB" b="1" dirty="0">
                <a:hlinkClick r:id="rId2"/>
              </a:rPr>
              <a:t>http://paypal.me/ivaylokenov</a:t>
            </a:r>
            <a:r>
              <a:rPr lang="bg-BG" b="1" dirty="0"/>
              <a:t> </a:t>
            </a:r>
            <a:endParaRPr lang="en-US" b="1" dirty="0"/>
          </a:p>
          <a:p>
            <a:pPr lvl="1">
              <a:lnSpc>
                <a:spcPct val="100000"/>
              </a:lnSpc>
            </a:pPr>
            <a:r>
              <a:rPr lang="en-US" dirty="0" err="1"/>
              <a:t>Revolut</a:t>
            </a:r>
            <a:r>
              <a:rPr lang="en-US" dirty="0"/>
              <a:t>: </a:t>
            </a:r>
            <a:r>
              <a:rPr lang="en-US" b="1" dirty="0"/>
              <a:t>@ivaylokenov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These events are not Exactly free</a:t>
            </a:r>
          </a:p>
        </p:txBody>
      </p:sp>
    </p:spTree>
    <p:extLst>
      <p:ext uri="{BB962C8B-B14F-4D97-AF65-F5344CB8AC3E}">
        <p14:creationId xmlns:p14="http://schemas.microsoft.com/office/powerpoint/2010/main" val="12654825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399" y="2667000"/>
            <a:ext cx="11012905" cy="9037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dirty="0"/>
              <a:t>designing a solution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1401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Here are our main tasks as solution architects in a nutshell: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Understand the system’s requirements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Understand the non-functional requirements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Identify key scenarios and map baseline modules and layers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Select the technology stack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Design the architecture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Write the architecture document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Support the Lead Developer and the team </a:t>
            </a:r>
            <a:r>
              <a:rPr lang="en-GB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Our main tasks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720342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Let us analyze a real-world application</a:t>
            </a:r>
          </a:p>
          <a:p>
            <a:pPr>
              <a:lnSpc>
                <a:spcPct val="100000"/>
              </a:lnSpc>
            </a:pPr>
            <a:r>
              <a:rPr lang="en-US" dirty="0"/>
              <a:t>Our project works with lots of IoT devices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Home cameras and thermostats, for example</a:t>
            </a:r>
          </a:p>
          <a:p>
            <a:pPr>
              <a:lnSpc>
                <a:spcPct val="100000"/>
              </a:lnSpc>
            </a:pPr>
            <a:r>
              <a:rPr lang="en-US" dirty="0"/>
              <a:t>Each of these devices has a separate application to control it</a:t>
            </a:r>
          </a:p>
          <a:p>
            <a:pPr>
              <a:lnSpc>
                <a:spcPct val="100000"/>
              </a:lnSpc>
            </a:pPr>
            <a:r>
              <a:rPr lang="en-US" dirty="0"/>
              <a:t>But we want to have a unified view of all our registered ones</a:t>
            </a:r>
          </a:p>
          <a:p>
            <a:pPr>
              <a:lnSpc>
                <a:spcPct val="100000"/>
              </a:lnSpc>
            </a:pPr>
            <a:r>
              <a:rPr lang="en-US" dirty="0"/>
              <a:t>We should collect status information and format the data </a:t>
            </a:r>
            <a:br>
              <a:rPr lang="en-US" dirty="0"/>
            </a:br>
            <a:r>
              <a:rPr lang="en-US" dirty="0"/>
              <a:t>to visually pleasing dashboard</a:t>
            </a:r>
          </a:p>
          <a:p>
            <a:pPr>
              <a:lnSpc>
                <a:spcPct val="100000"/>
              </a:lnSpc>
            </a:pPr>
            <a:r>
              <a:rPr lang="en-US" dirty="0"/>
              <a:t>This way the customer will know what is going on with all</a:t>
            </a:r>
            <a:br>
              <a:rPr lang="en-US" dirty="0"/>
            </a:br>
            <a:r>
              <a:rPr lang="en-US" dirty="0"/>
              <a:t>his/her devices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Real-world project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060660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For our first version the data is read-only and just visualized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Customers cannot update data directly from the application</a:t>
            </a:r>
          </a:p>
          <a:p>
            <a:pPr>
              <a:lnSpc>
                <a:spcPct val="100000"/>
              </a:lnSpc>
            </a:pPr>
            <a:r>
              <a:rPr lang="en-US" dirty="0"/>
              <a:t>Customers and their devices are pre-validated because of security protocols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Customers do not need to register in the application</a:t>
            </a:r>
          </a:p>
          <a:p>
            <a:pPr>
              <a:lnSpc>
                <a:spcPct val="100000"/>
              </a:lnSpc>
            </a:pPr>
            <a:r>
              <a:rPr lang="en-US" dirty="0"/>
              <a:t>Functional requirements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Functional Analyst did a good job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We should understand the concept of the system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Receive status updates from IoT devices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Store the updates for future usage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Allow the users to query the updates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Functional requirements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998085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Think for a minute – what are the non-functional requirements of this system?</a:t>
            </a:r>
          </a:p>
          <a:p>
            <a:pPr>
              <a:lnSpc>
                <a:spcPct val="100000"/>
              </a:lnSpc>
            </a:pPr>
            <a:r>
              <a:rPr lang="en-US" dirty="0"/>
              <a:t>What information can influence our architecture?</a:t>
            </a:r>
          </a:p>
          <a:p>
            <a:pPr>
              <a:lnSpc>
                <a:spcPct val="100000"/>
              </a:lnSpc>
            </a:pPr>
            <a:r>
              <a:rPr lang="en-US" dirty="0"/>
              <a:t>What kind of questions we need to ask our customer?</a:t>
            </a:r>
          </a:p>
          <a:p>
            <a:pPr>
              <a:lnSpc>
                <a:spcPct val="100000"/>
              </a:lnSpc>
            </a:pPr>
            <a:r>
              <a:rPr lang="en-US" dirty="0"/>
              <a:t>What we know: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Messages are from IoT devices – there should be a huge amount of messages</a:t>
            </a:r>
          </a:p>
          <a:p>
            <a:pPr>
              <a:lnSpc>
                <a:spcPct val="100000"/>
              </a:lnSpc>
            </a:pPr>
            <a:r>
              <a:rPr lang="en-US" dirty="0"/>
              <a:t>What we should ask: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Load - how many concurrent messages should the system expect at peak times?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Volume - what is the total number of expected message per month?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Size – what is the average size of a message?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Non-Functional requirements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364376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After a few days of thinking, the client answers: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Maximum 500 concurrent messages at peak times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15 000 000 total number of message per month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300 bytes is the average message size</a:t>
            </a:r>
          </a:p>
          <a:p>
            <a:pPr>
              <a:lnSpc>
                <a:spcPct val="100000"/>
              </a:lnSpc>
            </a:pPr>
            <a:r>
              <a:rPr lang="en-US" dirty="0"/>
              <a:t>Let's do some data volume calculations: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15 000 000 x 300 bytes = 4 500 MB / month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4 500 MB x 12 months = 54 GB / year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Almost every database can handle this volume of data easily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Usually in data extensive applications – the data can expire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But we do not think about data archiving or deleting here</a:t>
            </a:r>
          </a:p>
          <a:p>
            <a:pPr>
              <a:lnSpc>
                <a:spcPct val="100000"/>
              </a:lnSpc>
            </a:pPr>
            <a:r>
              <a:rPr lang="en-US" dirty="0"/>
              <a:t>Data volume doesn't seem to be a problem here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Client Answers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6933280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500 concurrent messages is a super busy system by any standard</a:t>
            </a:r>
          </a:p>
          <a:p>
            <a:pPr>
              <a:lnSpc>
                <a:spcPct val="100000"/>
              </a:lnSpc>
            </a:pPr>
            <a:r>
              <a:rPr lang="en-US" dirty="0"/>
              <a:t>We can easily add lots of servers and scale out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But such solution costs money</a:t>
            </a:r>
          </a:p>
          <a:p>
            <a:pPr>
              <a:lnSpc>
                <a:spcPct val="100000"/>
              </a:lnSpc>
            </a:pPr>
            <a:r>
              <a:rPr lang="en-US" dirty="0"/>
              <a:t>It is a better solution to design the software so that it can handle such load</a:t>
            </a:r>
          </a:p>
          <a:p>
            <a:pPr>
              <a:lnSpc>
                <a:spcPct val="100000"/>
              </a:lnSpc>
            </a:pPr>
            <a:r>
              <a:rPr lang="en-US" dirty="0"/>
              <a:t>There is one more concept we need to think about</a:t>
            </a:r>
          </a:p>
          <a:p>
            <a:pPr>
              <a:lnSpc>
                <a:spcPct val="100000"/>
              </a:lnSpc>
            </a:pPr>
            <a:r>
              <a:rPr lang="en-US" dirty="0"/>
              <a:t>Do we care about losing messages?</a:t>
            </a:r>
          </a:p>
          <a:p>
            <a:pPr>
              <a:lnSpc>
                <a:spcPct val="100000"/>
              </a:lnSpc>
            </a:pPr>
            <a:r>
              <a:rPr lang="en-US" dirty="0"/>
              <a:t>If we think about it – no. If a message is lost, a new one will be</a:t>
            </a:r>
            <a:br>
              <a:rPr lang="en-US" dirty="0"/>
            </a:br>
            <a:r>
              <a:rPr lang="en-US" dirty="0"/>
              <a:t>send in a couple of seconds…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Our system is quite tolerant for message lost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Of course, we are not talking about system-wide catastrophe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1 lost message out of 1000 is completely acceptable (99.9%)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But what about load?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3312436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The next requirement is about users</a:t>
            </a:r>
          </a:p>
          <a:p>
            <a:pPr>
              <a:lnSpc>
                <a:spcPct val="100000"/>
              </a:lnSpc>
            </a:pPr>
            <a:r>
              <a:rPr lang="en-US" dirty="0"/>
              <a:t>How many users will the system have?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Total of 2 000 000 users </a:t>
            </a:r>
          </a:p>
          <a:p>
            <a:pPr>
              <a:lnSpc>
                <a:spcPct val="100000"/>
              </a:lnSpc>
            </a:pPr>
            <a:r>
              <a:rPr lang="en-US" dirty="0"/>
              <a:t>How many concurrent users should we expect?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No more than 40 concurrent users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Users who are actively accessing the server</a:t>
            </a:r>
          </a:p>
          <a:p>
            <a:pPr>
              <a:lnSpc>
                <a:spcPct val="100000"/>
              </a:lnSpc>
            </a:pPr>
            <a:r>
              <a:rPr lang="en-US" dirty="0"/>
              <a:t>Total load calculated – 540 concurrent requests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users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5219737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Of course, the client expects 100% uptime</a:t>
            </a:r>
          </a:p>
          <a:p>
            <a:pPr>
              <a:lnSpc>
                <a:spcPct val="100000"/>
              </a:lnSpc>
            </a:pPr>
            <a:r>
              <a:rPr lang="en-US" dirty="0"/>
              <a:t>But that is not possible in even the most advanced data centers </a:t>
            </a:r>
          </a:p>
          <a:p>
            <a:pPr>
              <a:lnSpc>
                <a:spcPct val="100000"/>
              </a:lnSpc>
            </a:pPr>
            <a:r>
              <a:rPr lang="en-US" dirty="0"/>
              <a:t>There are a lot of factors and we do not have control over them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Hardware, virtualization, network, database servers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In such cases – make sure you communicate with the proper people</a:t>
            </a:r>
          </a:p>
          <a:p>
            <a:pPr>
              <a:lnSpc>
                <a:spcPct val="100000"/>
              </a:lnSpc>
            </a:pPr>
            <a:r>
              <a:rPr lang="en-US" dirty="0"/>
              <a:t>When talking with the client, you can define three levels of software SLA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Silver, Gold, Platinum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You decide the differences but the best one is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Fully stateless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Easily scaled out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Logging &amp; monitoring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We have live data here, so we choose the Platinum level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Service level agreement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83953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05485" y="1670650"/>
            <a:ext cx="8648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000" b="1" noProof="1"/>
              <a:t>Ivaylo Kenov</a:t>
            </a:r>
            <a:r>
              <a:rPr lang="bg-BG" sz="2000" b="1" noProof="1"/>
              <a:t> –</a:t>
            </a:r>
            <a:r>
              <a:rPr lang="en-US" sz="2000" b="1" noProof="1"/>
              <a:t> Quality Code Advocate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1800" dirty="0"/>
              <a:t>Various job titles at the same time:</a:t>
            </a:r>
            <a:endParaRPr lang="bg-BG" sz="1800" dirty="0"/>
          </a:p>
          <a:p>
            <a:pPr lvl="2">
              <a:lnSpc>
                <a:spcPct val="110000"/>
              </a:lnSpc>
              <a:spcBef>
                <a:spcPts val="0"/>
              </a:spcBef>
            </a:pPr>
            <a:r>
              <a:rPr lang="en-US" sz="1600" dirty="0"/>
              <a:t>Organizer &amp; Speaker @ Code It Up</a:t>
            </a:r>
          </a:p>
          <a:p>
            <a:pPr lvl="2">
              <a:lnSpc>
                <a:spcPct val="110000"/>
              </a:lnSpc>
              <a:spcBef>
                <a:spcPts val="0"/>
              </a:spcBef>
            </a:pPr>
            <a:r>
              <a:rPr lang="en-US" sz="1600" dirty="0"/>
              <a:t>CTO @ </a:t>
            </a:r>
            <a:r>
              <a:rPr lang="en-US" sz="1600" dirty="0" err="1"/>
              <a:t>SoftUni</a:t>
            </a:r>
            <a:endParaRPr lang="en-US" sz="1600" dirty="0"/>
          </a:p>
          <a:p>
            <a:pPr lvl="2">
              <a:lnSpc>
                <a:spcPct val="110000"/>
              </a:lnSpc>
              <a:spcBef>
                <a:spcPts val="0"/>
              </a:spcBef>
            </a:pPr>
            <a:r>
              <a:rPr lang="en-US" sz="1600" dirty="0"/>
              <a:t>Full Stack Technical Trainer @ Everywhere</a:t>
            </a:r>
          </a:p>
          <a:p>
            <a:pPr lvl="2">
              <a:lnSpc>
                <a:spcPct val="110000"/>
              </a:lnSpc>
              <a:spcBef>
                <a:spcPts val="0"/>
              </a:spcBef>
            </a:pPr>
            <a:r>
              <a:rPr lang="en-US" sz="1600" dirty="0"/>
              <a:t>Code General @ </a:t>
            </a:r>
            <a:r>
              <a:rPr lang="en-US" sz="1600" dirty="0">
                <a:hlinkClick r:id="rId2"/>
              </a:rPr>
              <a:t>https://docs.mytestedasp.net/</a:t>
            </a:r>
            <a:r>
              <a:rPr lang="en-US" sz="1600" dirty="0"/>
              <a:t> </a:t>
            </a:r>
          </a:p>
          <a:p>
            <a:pPr lvl="2">
              <a:lnSpc>
                <a:spcPct val="110000"/>
              </a:lnSpc>
              <a:spcBef>
                <a:spcPts val="0"/>
              </a:spcBef>
            </a:pPr>
            <a:r>
              <a:rPr lang="en-US" sz="1600" dirty="0"/>
              <a:t>Meme Copy Machine @ Daily Programming Fun </a:t>
            </a:r>
          </a:p>
          <a:p>
            <a:pPr lvl="2">
              <a:lnSpc>
                <a:spcPct val="110000"/>
              </a:lnSpc>
              <a:spcBef>
                <a:spcPts val="0"/>
              </a:spcBef>
            </a:pPr>
            <a:r>
              <a:rPr lang="en-US" sz="1600" i="1" dirty="0"/>
              <a:t>{Insert Job Title Here}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1800" dirty="0"/>
              <a:t>Contacts</a:t>
            </a:r>
          </a:p>
          <a:p>
            <a:pPr lvl="2">
              <a:lnSpc>
                <a:spcPct val="110000"/>
              </a:lnSpc>
              <a:spcBef>
                <a:spcPts val="0"/>
              </a:spcBef>
            </a:pPr>
            <a:r>
              <a:rPr lang="en-US" sz="1600" dirty="0">
                <a:hlinkClick r:id="rId3"/>
              </a:rPr>
              <a:t>https://github.com/ivaylokenov</a:t>
            </a:r>
            <a:r>
              <a:rPr lang="en-US" sz="1600" dirty="0"/>
              <a:t> </a:t>
            </a:r>
          </a:p>
          <a:p>
            <a:pPr lvl="2">
              <a:lnSpc>
                <a:spcPct val="110000"/>
              </a:lnSpc>
              <a:spcBef>
                <a:spcPts val="0"/>
              </a:spcBef>
            </a:pPr>
            <a:r>
              <a:rPr lang="en-US" sz="1600" dirty="0">
                <a:hlinkClick r:id="rId4"/>
              </a:rPr>
              <a:t>https://facebook.com/ivaylo.kenov</a:t>
            </a:r>
            <a:endParaRPr lang="en-US" sz="1600" dirty="0"/>
          </a:p>
          <a:p>
            <a:pPr lvl="2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>
                <a:hlinkClick r:id="rId5"/>
              </a:rPr>
              <a:t>https://linkedin.com/in/kenov</a:t>
            </a:r>
            <a:r>
              <a:rPr lang="en-US" sz="1600" dirty="0"/>
              <a:t> </a:t>
            </a:r>
          </a:p>
          <a:p>
            <a:pPr lvl="2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GB" sz="1600" dirty="0">
                <a:hlinkClick r:id="rId6"/>
              </a:rPr>
              <a:t>https://www.instagram.com/ivaylokenov/</a:t>
            </a:r>
            <a:endParaRPr lang="en-US" sz="1600" dirty="0"/>
          </a:p>
          <a:p>
            <a:pPr lvl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800" dirty="0"/>
              <a:t>YouTube &amp; Blog</a:t>
            </a:r>
            <a:endParaRPr lang="bg-BG" dirty="0"/>
          </a:p>
          <a:p>
            <a:pPr lvl="2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>
                <a:hlinkClick r:id="rId7"/>
              </a:rPr>
              <a:t>https://www.youtube.com/c/CodeItUpWithIvo</a:t>
            </a:r>
            <a:r>
              <a:rPr lang="en-US" sz="1600" dirty="0"/>
              <a:t> </a:t>
            </a:r>
          </a:p>
          <a:p>
            <a:pPr lvl="2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>
                <a:hlinkClick r:id="rId8"/>
              </a:rPr>
              <a:t>https://codeitup.today/</a:t>
            </a:r>
            <a:r>
              <a:rPr lang="en-US" sz="1600" dirty="0"/>
              <a:t>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Presenter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7CF75C8-30E5-464B-8C48-36F42680B9D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54274" y="1970786"/>
            <a:ext cx="3940919" cy="3429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82218060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Functional: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Receive status updates from IoT devices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Store the updates for future usage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Allow the users to query the updates</a:t>
            </a:r>
          </a:p>
          <a:p>
            <a:pPr>
              <a:lnSpc>
                <a:spcPct val="100000"/>
              </a:lnSpc>
            </a:pPr>
            <a:r>
              <a:rPr lang="en-US" dirty="0"/>
              <a:t>Non-functional: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Data volume: 54 GB annually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Load: 540 concurrent requests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Message loss: 0.1%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Total users: 2 000 000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SLA: Platinum level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Requirements conclusion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098526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Modules are based on the requirements</a:t>
            </a:r>
          </a:p>
          <a:p>
            <a:pPr>
              <a:lnSpc>
                <a:spcPct val="100000"/>
              </a:lnSpc>
            </a:pPr>
            <a:r>
              <a:rPr lang="en-US" dirty="0"/>
              <a:t>We have two separate tasks working with separate entities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Receiving and storing status updates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Querying these status updates</a:t>
            </a:r>
          </a:p>
          <a:p>
            <a:pPr>
              <a:lnSpc>
                <a:spcPct val="100000"/>
              </a:lnSpc>
            </a:pPr>
            <a:r>
              <a:rPr lang="en-US" dirty="0"/>
              <a:t>We can distinguish two different modules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Receiver – to receive the messages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It will work on heavy load, so we need to make sure it will not have a thread starvation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Info Provider – to provide information to the end-users</a:t>
            </a:r>
          </a:p>
          <a:p>
            <a:pPr>
              <a:lnSpc>
                <a:spcPct val="100000"/>
              </a:lnSpc>
            </a:pPr>
            <a:r>
              <a:rPr lang="en-US" dirty="0"/>
              <a:t>But there is a question here…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Do we directly store the messages in a raw format?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Or do we validate them first?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Mapping baseline Modules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4769647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We ask the client, and the answer is: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There are 4 types of devices and formats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3 of them are JSON-based and one of them is a plain string (needs parsing)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Validation is required</a:t>
            </a:r>
          </a:p>
          <a:p>
            <a:pPr>
              <a:lnSpc>
                <a:spcPct val="100000"/>
              </a:lnSpc>
            </a:pPr>
            <a:r>
              <a:rPr lang="en-US" dirty="0"/>
              <a:t>We now know the receiver has the following tasks: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Receive the message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Validate the message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Parse the message and convert it to a unified format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Store the message</a:t>
            </a:r>
          </a:p>
          <a:p>
            <a:pPr>
              <a:lnSpc>
                <a:spcPct val="100000"/>
              </a:lnSpc>
            </a:pPr>
            <a:r>
              <a:rPr lang="en-US" dirty="0"/>
              <a:t>But the receiver is under heavy load, its request </a:t>
            </a:r>
            <a:br>
              <a:rPr lang="en-US" dirty="0"/>
            </a:br>
            <a:r>
              <a:rPr lang="en-US" dirty="0"/>
              <a:t>processing should be as fast as possible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Mapping baseline Modules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9757952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The parsing task is super important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It will make our data independent from its source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We will have easier queries for the dashboard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Having unified format is a good solution when data is from multiple sources</a:t>
            </a:r>
          </a:p>
          <a:p>
            <a:pPr>
              <a:lnSpc>
                <a:spcPct val="100000"/>
              </a:lnSpc>
            </a:pPr>
            <a:r>
              <a:rPr lang="en-US" dirty="0"/>
              <a:t>So, we decide to leave the receiver do just that – receive</a:t>
            </a:r>
          </a:p>
          <a:p>
            <a:pPr>
              <a:lnSpc>
                <a:spcPct val="100000"/>
              </a:lnSpc>
            </a:pPr>
            <a:r>
              <a:rPr lang="en-US" dirty="0"/>
              <a:t>For the other tasks – we need additional modules</a:t>
            </a:r>
          </a:p>
          <a:p>
            <a:pPr>
              <a:lnSpc>
                <a:spcPct val="100000"/>
              </a:lnSpc>
            </a:pPr>
            <a:r>
              <a:rPr lang="en-US" dirty="0"/>
              <a:t>We can add a Validation module to our architecture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But who should do the parsing? It is a good question…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Since validation and parsing always go hand in hand, we can do them in a single module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There is no justification to split the tasks in different modules for this scenario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Because they will require maintenance 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Mapping baseline Modules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6539905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To summarize, we defined the following modules: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Receiver – receives messages and dispatches them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Handler – validates, parses and stores messages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Info Provider – gives us the option to query the messages</a:t>
            </a:r>
          </a:p>
          <a:p>
            <a:pPr>
              <a:lnSpc>
                <a:spcPct val="100000"/>
              </a:lnSpc>
            </a:pPr>
            <a:r>
              <a:rPr lang="en-US" dirty="0"/>
              <a:t>We can now add one more system-wide module: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Logging – the central logging service for all the other ones</a:t>
            </a:r>
          </a:p>
          <a:p>
            <a:pPr>
              <a:lnSpc>
                <a:spcPct val="100000"/>
              </a:lnSpc>
            </a:pPr>
            <a:r>
              <a:rPr lang="en-US" dirty="0"/>
              <a:t>Finally, we need a Data Store module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It should be shared between the Handler and the Info Provider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Mapping baseline Modules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5991630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Our service modules look like this: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What kind of messaging is the right one between each one of them?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Choosing messaging methods</a:t>
            </a:r>
            <a:endParaRPr lang="pt-BR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6D2125F-9E94-46D3-AA04-51486B3851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4376" y="2397992"/>
            <a:ext cx="5160071" cy="304621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0620699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Let us begin with the Receiver: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It receives messages from the IoT devices but how?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We ask the client for device specification, and we see that the IoT </a:t>
            </a:r>
            <a:br>
              <a:rPr lang="en-US" dirty="0"/>
            </a:br>
            <a:r>
              <a:rPr lang="en-US" dirty="0"/>
              <a:t>devices use HTTP POST requests – REST API then</a:t>
            </a:r>
          </a:p>
          <a:p>
            <a:pPr>
              <a:lnSpc>
                <a:spcPct val="100000"/>
              </a:lnSpc>
            </a:pPr>
            <a:r>
              <a:rPr lang="en-US" dirty="0"/>
              <a:t>But here is the tricky part. How to send the data to the Handler?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It should be done as quickly as possible to relieve the load of the receiver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obvious mechanism here is a message queue	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Provides us order of execution and reliability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If we use REST, we will block the working thread – it will be waiting for a response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Additionally, we will have to handle errors and glitches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Hurting the performance by a lot!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fire and forget approach is perfect!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Choosing messaging methods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4740440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Popular queue options: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Self developed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Never developer your own message queue except in single-process applications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RabbitMQ 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General purpose message broker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Easy to setup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Easy to use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Kafka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Stream processing platform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Perfect for data-intensive applications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Very complex installation and setup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Choosing messaging methods</a:t>
            </a:r>
            <a:endParaRPr lang="pt-BR" dirty="0"/>
          </a:p>
        </p:txBody>
      </p:sp>
      <p:pic>
        <p:nvPicPr>
          <p:cNvPr id="1026" name="Picture 2" descr="Dabbling around Rabbit MQ persistence, durability &amp; message routing | by  Kousik Nath | Medium">
            <a:extLst>
              <a:ext uri="{FF2B5EF4-FFF2-40B4-BE49-F238E27FC236}">
                <a16:creationId xmlns:a16="http://schemas.microsoft.com/office/drawing/2014/main" id="{7C5476CE-A6FC-49A7-A4FC-B8CE73DD59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9454" y="3035704"/>
            <a:ext cx="2537957" cy="94517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Kafka Training in Brighton | Apache Kafka Training | FinTech Alliance">
            <a:extLst>
              <a:ext uri="{FF2B5EF4-FFF2-40B4-BE49-F238E27FC236}">
                <a16:creationId xmlns:a16="http://schemas.microsoft.com/office/drawing/2014/main" id="{432BC56B-6222-4F2F-A384-B882866A9F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9453" y="4441650"/>
            <a:ext cx="2537958" cy="126897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735176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What about Info Provider?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That one is easy – the answer is lies within the end-user requirements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How are they using the system?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Via a web browser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And web browsers use HTTP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Info Provider will implement a REST API for the end-users </a:t>
            </a:r>
          </a:p>
          <a:p>
            <a:pPr>
              <a:lnSpc>
                <a:spcPct val="100000"/>
              </a:lnSpc>
            </a:pPr>
            <a:r>
              <a:rPr lang="en-US" dirty="0"/>
              <a:t>Last, but not least – the Logging service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We have large amounts of records – REST API will hurt the performance a lot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We could use file polling, but this solution is not cloud compliant and it is hard to control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We can use a database or a queue. Which one is better?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In this situation – a queue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Just because the database will be used as a queue in this scenario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Choosing messaging methods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8947373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Choosing messaging methods</a:t>
            </a:r>
            <a:endParaRPr lang="pt-BR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28C3F8-5252-4BC9-8A59-6AD763F4F3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7876" y="2097088"/>
            <a:ext cx="6416247" cy="366134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97946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39198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en-US" dirty="0"/>
              <a:t>This lecture is free thanks to our sponsors</a:t>
            </a:r>
          </a:p>
          <a:p>
            <a:pPr lvl="1">
              <a:lnSpc>
                <a:spcPct val="100000"/>
              </a:lnSpc>
              <a:spcBef>
                <a:spcPts val="700"/>
              </a:spcBef>
            </a:pPr>
            <a:r>
              <a:rPr lang="en-US" dirty="0"/>
              <a:t>Which will interrupt the lecture here and there</a:t>
            </a:r>
          </a:p>
          <a:p>
            <a:pPr lvl="1">
              <a:lnSpc>
                <a:spcPct val="100000"/>
              </a:lnSpc>
              <a:spcBef>
                <a:spcPts val="700"/>
              </a:spcBef>
            </a:pPr>
            <a:r>
              <a:rPr lang="en-US" dirty="0"/>
              <a:t>Because it takes quite a lot of personal time to prepare the materials</a:t>
            </a:r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en-US" dirty="0"/>
              <a:t>You will help the initiative a lot if you visit their web sites </a:t>
            </a:r>
          </a:p>
          <a:p>
            <a:pPr lvl="1">
              <a:lnSpc>
                <a:spcPct val="100000"/>
              </a:lnSpc>
              <a:spcBef>
                <a:spcPts val="700"/>
              </a:spcBef>
            </a:pPr>
            <a:r>
              <a:rPr lang="en-US" dirty="0"/>
              <a:t>And consider their propositions to you</a:t>
            </a:r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en-US" dirty="0"/>
              <a:t>I personally select various premium jobs to present them during the talk</a:t>
            </a:r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en-US" dirty="0"/>
              <a:t>These are the current ones:</a:t>
            </a:r>
          </a:p>
          <a:p>
            <a:pPr lvl="1">
              <a:lnSpc>
                <a:spcPct val="100000"/>
              </a:lnSpc>
              <a:spcBef>
                <a:spcPts val="700"/>
              </a:spcBef>
            </a:pPr>
            <a:r>
              <a:rPr lang="en-US" dirty="0"/>
              <a:t>INDEAVR - </a:t>
            </a:r>
            <a:r>
              <a:rPr lang="en-US" dirty="0">
                <a:hlinkClick r:id="rId2"/>
              </a:rPr>
              <a:t>https://indeavr.com</a:t>
            </a:r>
            <a:r>
              <a:rPr lang="bg-BG" dirty="0"/>
              <a:t> </a:t>
            </a:r>
            <a:endParaRPr lang="en-US" dirty="0"/>
          </a:p>
          <a:p>
            <a:pPr lvl="1">
              <a:lnSpc>
                <a:spcPct val="100000"/>
              </a:lnSpc>
              <a:spcBef>
                <a:spcPts val="700"/>
              </a:spcBef>
            </a:pPr>
            <a:r>
              <a:rPr lang="en-US" dirty="0"/>
              <a:t>Americaneagle.com - </a:t>
            </a:r>
            <a:r>
              <a:rPr lang="en-US" dirty="0">
                <a:hlinkClick r:id="rId3"/>
              </a:rPr>
              <a:t>https://www.americaneagle.com</a:t>
            </a:r>
            <a:r>
              <a:rPr lang="bg-BG" dirty="0"/>
              <a:t> </a:t>
            </a:r>
            <a:endParaRPr lang="en-US" dirty="0"/>
          </a:p>
          <a:p>
            <a:pPr lvl="1">
              <a:lnSpc>
                <a:spcPct val="100000"/>
              </a:lnSpc>
              <a:spcBef>
                <a:spcPts val="700"/>
              </a:spcBef>
            </a:pPr>
            <a:r>
              <a:rPr lang="en-US" dirty="0" err="1"/>
              <a:t>SmartIT</a:t>
            </a:r>
            <a:r>
              <a:rPr lang="en-US" dirty="0"/>
              <a:t> - </a:t>
            </a:r>
            <a:r>
              <a:rPr lang="en-US" dirty="0">
                <a:hlinkClick r:id="rId4"/>
              </a:rPr>
              <a:t>https://smartit.bg</a:t>
            </a:r>
            <a:r>
              <a:rPr lang="en-US" dirty="0"/>
              <a:t> </a:t>
            </a:r>
          </a:p>
          <a:p>
            <a:pPr lvl="1">
              <a:lnSpc>
                <a:spcPct val="100000"/>
              </a:lnSpc>
              <a:spcBef>
                <a:spcPts val="700"/>
              </a:spcBef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Sponsors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FD86B125-F331-4A80-9449-EAABC8C699C2}"/>
              </a:ext>
            </a:extLst>
          </p:cNvPr>
          <p:cNvSpPr txBox="1">
            <a:spLocks/>
          </p:cNvSpPr>
          <p:nvPr/>
        </p:nvSpPr>
        <p:spPr>
          <a:xfrm>
            <a:off x="6343601" y="2196398"/>
            <a:ext cx="11696797" cy="5458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1598285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Our architecture is now ready!</a:t>
            </a:r>
          </a:p>
          <a:p>
            <a:pPr>
              <a:lnSpc>
                <a:spcPct val="100000"/>
              </a:lnSpc>
            </a:pPr>
            <a:r>
              <a:rPr lang="en-US" dirty="0"/>
              <a:t>Just make sure the client's IT support understands the queue mechanisms!</a:t>
            </a:r>
          </a:p>
          <a:p>
            <a:pPr>
              <a:lnSpc>
                <a:spcPct val="100000"/>
              </a:lnSpc>
            </a:pPr>
            <a:r>
              <a:rPr lang="en-US" dirty="0"/>
              <a:t>Our next task is to design the Logging service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It is super important, and it should be treated as a first-class citizen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Besides that – the other services need it</a:t>
            </a:r>
          </a:p>
          <a:p>
            <a:pPr>
              <a:lnSpc>
                <a:spcPct val="100000"/>
              </a:lnSpc>
            </a:pPr>
            <a:r>
              <a:rPr lang="en-US" dirty="0"/>
              <a:t>These are the steps: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Design the application type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Design the technology stack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Design the architecture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Designing the logging service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7133413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What are the tasks of the Logging service?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Read log records from the queue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Handle the log records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Save in log data store</a:t>
            </a:r>
          </a:p>
          <a:p>
            <a:pPr>
              <a:lnSpc>
                <a:spcPct val="100000"/>
              </a:lnSpc>
            </a:pPr>
            <a:r>
              <a:rPr lang="en-US" dirty="0"/>
              <a:t>The Logging service is not based on HTTP, so we do not need a web application</a:t>
            </a:r>
          </a:p>
          <a:p>
            <a:pPr>
              <a:lnSpc>
                <a:spcPct val="100000"/>
              </a:lnSpc>
            </a:pPr>
            <a:r>
              <a:rPr lang="en-US" dirty="0"/>
              <a:t>It is not a mobile or desktop application… But is it a console one?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Console is a good fit for long-running applications with limited UI</a:t>
            </a:r>
          </a:p>
          <a:p>
            <a:pPr>
              <a:lnSpc>
                <a:spcPct val="100000"/>
              </a:lnSpc>
            </a:pPr>
            <a:r>
              <a:rPr lang="en-US" dirty="0"/>
              <a:t>What about a service? Well, service is also a good fit</a:t>
            </a:r>
          </a:p>
          <a:p>
            <a:pPr>
              <a:lnSpc>
                <a:spcPct val="100000"/>
              </a:lnSpc>
            </a:pPr>
            <a:r>
              <a:rPr lang="en-US" dirty="0"/>
              <a:t>The choice is between a console or a service application</a:t>
            </a:r>
          </a:p>
          <a:p>
            <a:pPr>
              <a:lnSpc>
                <a:spcPct val="100000"/>
              </a:lnSpc>
            </a:pPr>
            <a:r>
              <a:rPr lang="en-US" dirty="0"/>
              <a:t>It depends on personal taste, so both are fine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Designing the logging service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7908435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Let us design the technology stack</a:t>
            </a:r>
          </a:p>
          <a:p>
            <a:pPr>
              <a:lnSpc>
                <a:spcPct val="100000"/>
              </a:lnSpc>
            </a:pPr>
            <a:r>
              <a:rPr lang="en-US" dirty="0"/>
              <a:t>Module's code and the data store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Access queue's API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Store data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All technologies provide a solution to these stacks, so we consider</a:t>
            </a:r>
            <a:br>
              <a:rPr lang="en-US" dirty="0"/>
            </a:br>
            <a:r>
              <a:rPr lang="en-US" dirty="0"/>
              <a:t>our developers' skills - .NET Core and SQL Server, for example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Any combination will work here – Java and MySQL, Python and PostgreSQL, etc.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For operations with lots of writes and less updates, we may consider a </a:t>
            </a:r>
            <a:br>
              <a:rPr lang="en-US" dirty="0"/>
            </a:br>
            <a:r>
              <a:rPr lang="en-US" dirty="0"/>
              <a:t>wide column or document database here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Designing the logging service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5890389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Let us design the service layers</a:t>
            </a:r>
          </a:p>
          <a:p>
            <a:pPr>
              <a:lnSpc>
                <a:spcPct val="100000"/>
              </a:lnSpc>
            </a:pPr>
            <a:r>
              <a:rPr lang="en-US" dirty="0"/>
              <a:t>Does the classical 3-tier architecture fit?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UI/Service interface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Business logic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Data access</a:t>
            </a:r>
          </a:p>
          <a:p>
            <a:pPr>
              <a:lnSpc>
                <a:spcPct val="100000"/>
              </a:lnSpc>
            </a:pPr>
            <a:r>
              <a:rPr lang="en-US" dirty="0"/>
              <a:t>It fits, but we do not have UI here, so let's change it a bit: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Polling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Business logic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Data access</a:t>
            </a:r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Designing the logging service</a:t>
            </a:r>
            <a:endParaRPr lang="pt-B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618511-4689-4BC4-BF0D-782D668545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4176" y="1712549"/>
            <a:ext cx="2463235" cy="270243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5110848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We need to specify the responsibilities: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Polling – polls the queue every few seconds for new log records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Business logic – all new log records are sent here for validation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Data access – if everything is ok with the log records, this layer saves them to the database</a:t>
            </a:r>
          </a:p>
          <a:p>
            <a:pPr>
              <a:lnSpc>
                <a:spcPct val="100000"/>
              </a:lnSpc>
            </a:pPr>
            <a:r>
              <a:rPr lang="en-US" dirty="0"/>
              <a:t>Other developer instructions: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Use dependency injection – </a:t>
            </a:r>
            <a:r>
              <a:rPr lang="en-US" dirty="0" err="1"/>
              <a:t>Microsoft.Extensions.DependencyInjection</a:t>
            </a:r>
            <a:r>
              <a:rPr lang="en-US" dirty="0"/>
              <a:t> for our .NET case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Use ORM for data access – Entity Framework Core for our .NET case</a:t>
            </a:r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Designing the logging service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4810678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What are the tasks of the Receiver service?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Receives messages from the IoT devices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Sends messages to the queue for the Handler</a:t>
            </a:r>
          </a:p>
          <a:p>
            <a:pPr>
              <a:lnSpc>
                <a:spcPct val="100000"/>
              </a:lnSpc>
            </a:pPr>
            <a:r>
              <a:rPr lang="en-US" dirty="0"/>
              <a:t>What kind of application is this service? It is an easy one – web application</a:t>
            </a:r>
          </a:p>
          <a:p>
            <a:pPr>
              <a:lnSpc>
                <a:spcPct val="100000"/>
              </a:lnSpc>
            </a:pPr>
            <a:r>
              <a:rPr lang="en-US" dirty="0"/>
              <a:t>What is the technology stack?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If we chose .NET Core for the Logging service, we need a very good reason</a:t>
            </a:r>
            <a:br>
              <a:rPr lang="en-US" dirty="0"/>
            </a:br>
            <a:r>
              <a:rPr lang="en-US" dirty="0"/>
              <a:t>to use another stack as it can create a lot of headaches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question here is - does .NET Core support REST API? 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Yes, it was built for that!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As a bonus point – we receive superb performance!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There is no reason to change the technology!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Designing the Receiver service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9850746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Let us design the service layers</a:t>
            </a:r>
          </a:p>
          <a:p>
            <a:pPr>
              <a:lnSpc>
                <a:spcPct val="100000"/>
              </a:lnSpc>
            </a:pPr>
            <a:r>
              <a:rPr lang="en-US" dirty="0"/>
              <a:t>Does the classical 3-tier architecture fit?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UI/Service interface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Business logic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Data access</a:t>
            </a:r>
          </a:p>
          <a:p>
            <a:pPr>
              <a:lnSpc>
                <a:spcPct val="100000"/>
              </a:lnSpc>
            </a:pPr>
            <a:r>
              <a:rPr lang="en-US" dirty="0"/>
              <a:t>It fits, but we do not have a data store, so let's change it a bit: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Service interface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Business logic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Queue handler</a:t>
            </a:r>
          </a:p>
          <a:p>
            <a:pPr>
              <a:lnSpc>
                <a:spcPct val="100000"/>
              </a:lnSpc>
            </a:pPr>
            <a:r>
              <a:rPr lang="en-US" dirty="0"/>
              <a:t>With these two examples you can see why the layered architecture </a:t>
            </a:r>
            <a:br>
              <a:rPr lang="en-US" dirty="0"/>
            </a:br>
            <a:r>
              <a:rPr lang="en-US" dirty="0"/>
              <a:t>is so flexible!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Just work with interface contracts and you are great!</a:t>
            </a:r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Designing the receiver service</a:t>
            </a:r>
            <a:endParaRPr lang="pt-BR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A73B0D4-630E-4C9C-8396-2E44DDF447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2057" y="1712550"/>
            <a:ext cx="2395354" cy="198199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075339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There is one more thing here</a:t>
            </a:r>
          </a:p>
          <a:p>
            <a:pPr>
              <a:lnSpc>
                <a:spcPct val="100000"/>
              </a:lnSpc>
            </a:pPr>
            <a:r>
              <a:rPr lang="en-US" dirty="0"/>
              <a:t>We need a cross-cutting concern – logging!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It should receive logs from every single layer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Remember exception handling for the various separations?</a:t>
            </a:r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Designing the receiver service</a:t>
            </a:r>
            <a:endParaRPr lang="pt-BR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0E411EB-989F-4711-B77B-7302944F94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7031" y="3759272"/>
            <a:ext cx="3417937" cy="220741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954896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Let us look back at our non-functional requirements for validation</a:t>
            </a:r>
          </a:p>
          <a:p>
            <a:pPr>
              <a:lnSpc>
                <a:spcPct val="100000"/>
              </a:lnSpc>
            </a:pPr>
            <a:r>
              <a:rPr lang="en-US" dirty="0"/>
              <a:t>Two of the non-functional requirements are relevant here</a:t>
            </a:r>
          </a:p>
          <a:p>
            <a:pPr>
              <a:lnSpc>
                <a:spcPct val="100000"/>
              </a:lnSpc>
            </a:pPr>
            <a:r>
              <a:rPr lang="en-US" dirty="0"/>
              <a:t>Load is 500 concurrent messages. Are we compliant?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Yes! Our service is stateless, simple, and easily scaled out in front of a load balancer</a:t>
            </a:r>
          </a:p>
          <a:p>
            <a:pPr>
              <a:lnSpc>
                <a:spcPct val="100000"/>
              </a:lnSpc>
            </a:pPr>
            <a:r>
              <a:rPr lang="en-US" dirty="0"/>
              <a:t>Message lost is 0.1%. Are we compliant?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Yes! Our service is super simple and uses a reliable REST API protocol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As a side note – for a better uptime, we should consider a cloud technology</a:t>
            </a:r>
          </a:p>
          <a:p>
            <a:pPr>
              <a:lnSpc>
                <a:spcPct val="100000"/>
              </a:lnSpc>
            </a:pPr>
            <a:r>
              <a:rPr lang="en-US" dirty="0"/>
              <a:t>This service is done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We can add additional developer instructions about</a:t>
            </a:r>
            <a:br>
              <a:rPr lang="en-US" dirty="0"/>
            </a:br>
            <a:r>
              <a:rPr lang="en-US" dirty="0"/>
              <a:t>library usage, for example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Designing the receiver service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6207326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What are the tasks of the Handler service?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Polls messages from a queue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Validates messages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Parses messages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Stores messages in data store</a:t>
            </a:r>
          </a:p>
          <a:p>
            <a:pPr>
              <a:lnSpc>
                <a:spcPct val="100000"/>
              </a:lnSpc>
            </a:pPr>
            <a:r>
              <a:rPr lang="en-US" dirty="0"/>
              <a:t>What is the application type?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No HTTP and UI are required</a:t>
            </a:r>
          </a:p>
          <a:p>
            <a:pPr>
              <a:lnSpc>
                <a:spcPct val="100000"/>
              </a:lnSpc>
            </a:pPr>
            <a:r>
              <a:rPr lang="en-US" dirty="0"/>
              <a:t>A good choice is a service application</a:t>
            </a:r>
          </a:p>
          <a:p>
            <a:pPr>
              <a:lnSpc>
                <a:spcPct val="100000"/>
              </a:lnSpc>
            </a:pPr>
            <a:r>
              <a:rPr lang="en-US" dirty="0"/>
              <a:t>There are no special requirements so we can use the same technologies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.NET Core and SQL Server in our example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Designing the Handler service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75177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ABOUT CODE IT UP</a:t>
            </a:r>
          </a:p>
        </p:txBody>
      </p:sp>
    </p:spTree>
    <p:extLst>
      <p:ext uri="{BB962C8B-B14F-4D97-AF65-F5344CB8AC3E}">
        <p14:creationId xmlns:p14="http://schemas.microsoft.com/office/powerpoint/2010/main" val="319778963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Let us design the service layers</a:t>
            </a:r>
          </a:p>
          <a:p>
            <a:pPr>
              <a:lnSpc>
                <a:spcPct val="100000"/>
              </a:lnSpc>
            </a:pPr>
            <a:r>
              <a:rPr lang="en-US" dirty="0"/>
              <a:t>As with the Logging service, we do not need a </a:t>
            </a:r>
            <a:br>
              <a:rPr lang="en-US" dirty="0"/>
            </a:br>
            <a:r>
              <a:rPr lang="en-US" dirty="0"/>
              <a:t>service interface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So, our first layer will be named Polling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Because it polls data from the queue</a:t>
            </a:r>
          </a:p>
          <a:p>
            <a:pPr>
              <a:lnSpc>
                <a:spcPct val="100000"/>
              </a:lnSpc>
            </a:pPr>
            <a:r>
              <a:rPr lang="en-US" dirty="0"/>
              <a:t>For the Business Logic layer, we can add a plugin</a:t>
            </a:r>
            <a:br>
              <a:rPr lang="en-US" dirty="0"/>
            </a:br>
            <a:r>
              <a:rPr lang="en-US" dirty="0"/>
              <a:t>mechanism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To easily add validation and parsing logic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If new devices with new formats are added in the future</a:t>
            </a:r>
          </a:p>
          <a:p>
            <a:pPr>
              <a:lnSpc>
                <a:spcPct val="100000"/>
              </a:lnSpc>
            </a:pPr>
            <a:r>
              <a:rPr lang="en-US" dirty="0"/>
              <a:t>Of course, we need a cross-cutting concern - logging	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Designing the Handler service</a:t>
            </a:r>
            <a:endParaRPr lang="pt-B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9E3517A-4462-4B09-8265-98770FE3C3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5091" y="1712549"/>
            <a:ext cx="2642320" cy="235331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6170933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What are the tasks of the Info Provider service?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Allows end-users to query the data store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service is responsible only for data retrieval (it does not display the data)</a:t>
            </a:r>
          </a:p>
          <a:p>
            <a:pPr>
              <a:lnSpc>
                <a:spcPct val="100000"/>
              </a:lnSpc>
            </a:pPr>
            <a:r>
              <a:rPr lang="en-US" dirty="0"/>
              <a:t>The application type is easy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 web application with REST API</a:t>
            </a:r>
          </a:p>
          <a:p>
            <a:pPr>
              <a:lnSpc>
                <a:spcPct val="100000"/>
              </a:lnSpc>
            </a:pPr>
            <a:r>
              <a:rPr lang="en-US" dirty="0"/>
              <a:t>There are no special requirements so we can use the same technologies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.NET Core in our example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Designing the Info provider service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9554154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Let us design the service layers</a:t>
            </a:r>
          </a:p>
          <a:p>
            <a:pPr>
              <a:lnSpc>
                <a:spcPct val="100000"/>
              </a:lnSpc>
            </a:pPr>
            <a:r>
              <a:rPr lang="en-US" dirty="0"/>
              <a:t>Does the classical 3-tier architecture fit?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UI/Service interface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Business logic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Data access</a:t>
            </a:r>
          </a:p>
          <a:p>
            <a:pPr>
              <a:lnSpc>
                <a:spcPct val="100000"/>
              </a:lnSpc>
            </a:pPr>
            <a:r>
              <a:rPr lang="en-US" dirty="0"/>
              <a:t>Yes, it fits perfectly, just add logging!</a:t>
            </a:r>
          </a:p>
          <a:p>
            <a:pPr>
              <a:lnSpc>
                <a:spcPct val="100000"/>
              </a:lnSpc>
            </a:pPr>
            <a:r>
              <a:rPr lang="en-US" dirty="0"/>
              <a:t>But that is not all, we need to design the API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We did not do it in the Receiver service, because the method</a:t>
            </a:r>
            <a:br>
              <a:rPr lang="en-US" dirty="0"/>
            </a:br>
            <a:r>
              <a:rPr lang="en-US" dirty="0"/>
              <a:t>was dictated by the devices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Designing the Info provider service</a:t>
            </a:r>
            <a:endParaRPr lang="pt-BR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E36386A-53B3-4E6B-B928-0F07D79631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2230" y="1712550"/>
            <a:ext cx="2875181" cy="255737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9445432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After discussing with the client, the end-users need the following: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Current status of their entire house and for specific devices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Past events for their entire house and for specific devices </a:t>
            </a:r>
          </a:p>
          <a:p>
            <a:pPr>
              <a:lnSpc>
                <a:spcPct val="100000"/>
              </a:lnSpc>
            </a:pPr>
            <a:r>
              <a:rPr lang="en-US" dirty="0"/>
              <a:t>Required functionality: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Get all the updates for a specific house’s devices for a given time range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Get the updates for a specific device for a given time range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Get the current status of all the devices in a specific house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Get the current status of a specific device</a:t>
            </a:r>
          </a:p>
          <a:p>
            <a:pPr>
              <a:lnSpc>
                <a:spcPct val="100000"/>
              </a:lnSpc>
            </a:pPr>
            <a:r>
              <a:rPr lang="en-US" dirty="0"/>
              <a:t>The three main factors for our API are: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Path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Status code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Content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Designing the Info provider service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0091187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A sample functionality will be: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Get all the </a:t>
            </a:r>
            <a:r>
              <a:rPr lang="en-US" b="1" dirty="0"/>
              <a:t>updates</a:t>
            </a:r>
            <a:r>
              <a:rPr lang="en-US" dirty="0"/>
              <a:t> for a specific </a:t>
            </a:r>
            <a:r>
              <a:rPr lang="en-US" b="1" dirty="0"/>
              <a:t>house</a:t>
            </a:r>
            <a:r>
              <a:rPr lang="en-US" dirty="0"/>
              <a:t>’s devices for a given </a:t>
            </a:r>
            <a:r>
              <a:rPr lang="en-US" b="1" dirty="0"/>
              <a:t>time range</a:t>
            </a:r>
          </a:p>
          <a:p>
            <a:pPr lvl="1">
              <a:lnSpc>
                <a:spcPct val="100000"/>
              </a:lnSpc>
            </a:pPr>
            <a:endParaRPr lang="en-US" b="1" dirty="0"/>
          </a:p>
          <a:p>
            <a:pPr lvl="1">
              <a:lnSpc>
                <a:spcPct val="100000"/>
              </a:lnSpc>
            </a:pPr>
            <a:endParaRPr lang="en-US" b="1" dirty="0"/>
          </a:p>
          <a:p>
            <a:pPr lvl="1">
              <a:lnSpc>
                <a:spcPct val="100000"/>
              </a:lnSpc>
            </a:pPr>
            <a:r>
              <a:rPr lang="en-US" dirty="0"/>
              <a:t>The time range is not part of the path because it is not an entity</a:t>
            </a:r>
          </a:p>
          <a:p>
            <a:pPr>
              <a:lnSpc>
                <a:spcPct val="100000"/>
              </a:lnSpc>
            </a:pPr>
            <a:r>
              <a:rPr lang="en-US" dirty="0"/>
              <a:t>The status codes should be: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200 OK, if the data is successfully returned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404 Not Found, if the </a:t>
            </a:r>
            <a:r>
              <a:rPr lang="en-US" i="1" dirty="0"/>
              <a:t>"</a:t>
            </a:r>
            <a:r>
              <a:rPr lang="en-US" i="1" dirty="0" err="1"/>
              <a:t>houseId</a:t>
            </a:r>
            <a:r>
              <a:rPr lang="en-US" i="1" dirty="0"/>
              <a:t>" </a:t>
            </a:r>
            <a:r>
              <a:rPr lang="en-US" dirty="0"/>
              <a:t>could not be found</a:t>
            </a:r>
          </a:p>
          <a:p>
            <a:pPr>
              <a:lnSpc>
                <a:spcPct val="100000"/>
              </a:lnSpc>
            </a:pPr>
            <a:r>
              <a:rPr lang="en-US" dirty="0"/>
              <a:t>The response content should contain all the necessary </a:t>
            </a:r>
            <a:br>
              <a:rPr lang="en-US" dirty="0"/>
            </a:br>
            <a:r>
              <a:rPr lang="en-US" dirty="0"/>
              <a:t>information for the clients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Designing the Info provider service</a:t>
            </a:r>
            <a:endParaRPr lang="pt-BR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E0EB7F7-5F53-4AA2-93AD-4FD6B3520D70}"/>
              </a:ext>
            </a:extLst>
          </p:cNvPr>
          <p:cNvSpPr>
            <a:spLocks noGrp="1"/>
          </p:cNvSpPr>
          <p:nvPr/>
        </p:nvSpPr>
        <p:spPr>
          <a:xfrm>
            <a:off x="1141413" y="2685184"/>
            <a:ext cx="9235394" cy="4951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0" i="1" dirty="0"/>
              <a:t>GET /</a:t>
            </a:r>
            <a:r>
              <a:rPr lang="en-US" sz="1800" b="0" i="1" dirty="0" err="1"/>
              <a:t>api</a:t>
            </a:r>
            <a:r>
              <a:rPr lang="en-US" sz="1800" b="0" i="1" dirty="0"/>
              <a:t>/</a:t>
            </a:r>
            <a:r>
              <a:rPr lang="en-US" sz="1800" i="1" dirty="0"/>
              <a:t>house</a:t>
            </a:r>
            <a:r>
              <a:rPr lang="en-US" sz="1800" b="0" i="1" dirty="0"/>
              <a:t>/</a:t>
            </a:r>
            <a:r>
              <a:rPr lang="en-US" sz="1800" b="0" i="1" dirty="0" err="1"/>
              <a:t>houseId</a:t>
            </a:r>
            <a:r>
              <a:rPr lang="en-US" sz="1800" b="0" i="1" dirty="0"/>
              <a:t>/</a:t>
            </a:r>
            <a:r>
              <a:rPr lang="en-US" sz="1800" i="1" dirty="0"/>
              <a:t>devices</a:t>
            </a:r>
            <a:r>
              <a:rPr lang="en-US" sz="1800" b="0" i="1" dirty="0"/>
              <a:t>/</a:t>
            </a:r>
            <a:r>
              <a:rPr lang="en-US" sz="1800" i="1" dirty="0" err="1"/>
              <a:t>updates</a:t>
            </a:r>
            <a:r>
              <a:rPr lang="en-US" sz="1800" b="0" i="1" dirty="0" err="1"/>
              <a:t>?from</a:t>
            </a:r>
            <a:r>
              <a:rPr lang="en-US" sz="1800" b="0" i="1" dirty="0"/>
              <a:t>=</a:t>
            </a:r>
            <a:r>
              <a:rPr lang="en-US" sz="1800" b="0" i="1" dirty="0" err="1"/>
              <a:t>from&amp;to</a:t>
            </a:r>
            <a:r>
              <a:rPr lang="en-US" sz="1800" b="0" i="1" dirty="0"/>
              <a:t>=to</a:t>
            </a:r>
            <a:endParaRPr lang="en-GB" sz="1800" b="0" i="1" dirty="0"/>
          </a:p>
        </p:txBody>
      </p:sp>
    </p:spTree>
    <p:extLst>
      <p:ext uri="{BB962C8B-B14F-4D97-AF65-F5344CB8AC3E}">
        <p14:creationId xmlns:p14="http://schemas.microsoft.com/office/powerpoint/2010/main" val="388136476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Designing the Info provider service</a:t>
            </a:r>
            <a:endParaRPr lang="pt-BR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86D1C5D-D60F-44FC-A084-88E22EF689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128" y="2097088"/>
            <a:ext cx="9666568" cy="404919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804732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We need to write an architecture document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Background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Requirements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Overall architecture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Module drill down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Executive summary</a:t>
            </a:r>
          </a:p>
          <a:p>
            <a:pPr>
              <a:lnSpc>
                <a:spcPct val="100000"/>
              </a:lnSpc>
            </a:pPr>
            <a:r>
              <a:rPr lang="en-US" dirty="0"/>
              <a:t>There is one provided in the resources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Contains everything we discussed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You may use it as a template, if you like</a:t>
            </a:r>
          </a:p>
          <a:p>
            <a:pPr>
              <a:lnSpc>
                <a:spcPct val="100000"/>
              </a:lnSpc>
            </a:pPr>
            <a:r>
              <a:rPr lang="en-US" dirty="0"/>
              <a:t>We are done with this project! Great job!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Writing the architecture document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3379487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System Design examples</a:t>
            </a:r>
          </a:p>
        </p:txBody>
      </p:sp>
    </p:spTree>
    <p:extLst>
      <p:ext uri="{BB962C8B-B14F-4D97-AF65-F5344CB8AC3E}">
        <p14:creationId xmlns:p14="http://schemas.microsoft.com/office/powerpoint/2010/main" val="174572459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Functional requirements: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Send notifications</a:t>
            </a:r>
          </a:p>
          <a:p>
            <a:pPr lvl="1">
              <a:lnSpc>
                <a:spcPct val="100000"/>
              </a:lnSpc>
            </a:pPr>
            <a:r>
              <a:rPr lang="en-US" dirty="0" err="1"/>
              <a:t>Plugable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Extendable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Rate limiting for UX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Prioritization</a:t>
            </a:r>
          </a:p>
          <a:p>
            <a:pPr>
              <a:lnSpc>
                <a:spcPct val="100000"/>
              </a:lnSpc>
            </a:pPr>
            <a:r>
              <a:rPr lang="en-US" dirty="0"/>
              <a:t>Non-functional requirements: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High availability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High scalability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Lots of clients</a:t>
            </a:r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Notifications Service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3847831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Functional requirements: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One-on-one chats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Group chats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Image, video, file sharing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"Seen" indication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Last online time of users</a:t>
            </a:r>
          </a:p>
          <a:p>
            <a:pPr>
              <a:lnSpc>
                <a:spcPct val="100000"/>
              </a:lnSpc>
            </a:pPr>
            <a:r>
              <a:rPr lang="en-US" dirty="0"/>
              <a:t>Non-functional requirements: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Super low latency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High availability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High scalability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Lots of clients</a:t>
            </a:r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Chat application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90026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The Code It Up initiative: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Aims to provide detailed knowledge on advanced software development topics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Aimed at people with at least 1 year of programming experience (mostly C#)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Sort of acquired by </a:t>
            </a:r>
            <a:r>
              <a:rPr lang="en-US" dirty="0" err="1"/>
              <a:t>SoftUni</a:t>
            </a:r>
            <a:r>
              <a:rPr lang="en-US" dirty="0"/>
              <a:t> last year</a:t>
            </a:r>
          </a:p>
          <a:p>
            <a:pPr>
              <a:lnSpc>
                <a:spcPct val="100000"/>
              </a:lnSpc>
            </a:pPr>
            <a:r>
              <a:rPr lang="en-US" dirty="0"/>
              <a:t>Code It Up Online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Free live-streamed online events (2+ hours long)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Led by me – mainly .NET, architecture, and infrastructure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We have 6 more lectures before the initiative ends</a:t>
            </a:r>
          </a:p>
          <a:p>
            <a:pPr>
              <a:lnSpc>
                <a:spcPct val="100000"/>
              </a:lnSpc>
            </a:pPr>
            <a:r>
              <a:rPr lang="en-US" dirty="0"/>
              <a:t>Code It Up Workshop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Paid events containing theory &amp; practical exercises for the attendees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No more paid lecture planned for now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it up </a:t>
            </a:r>
          </a:p>
        </p:txBody>
      </p:sp>
    </p:spTree>
    <p:extLst>
      <p:ext uri="{BB962C8B-B14F-4D97-AF65-F5344CB8AC3E}">
        <p14:creationId xmlns:p14="http://schemas.microsoft.com/office/powerpoint/2010/main" val="60180353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Functional requirements: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Hotel management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User search and booking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Analytics</a:t>
            </a:r>
          </a:p>
          <a:p>
            <a:pPr>
              <a:lnSpc>
                <a:spcPct val="100000"/>
              </a:lnSpc>
            </a:pPr>
            <a:r>
              <a:rPr lang="en-US" dirty="0"/>
              <a:t>Non-functional requirements: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Low latency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High availability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High scalability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High consistency</a:t>
            </a:r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Hotel Booking application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8770101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Amazon</a:t>
            </a:r>
          </a:p>
          <a:p>
            <a:pPr>
              <a:lnSpc>
                <a:spcPct val="100000"/>
              </a:lnSpc>
            </a:pPr>
            <a:r>
              <a:rPr lang="en-US" dirty="0"/>
              <a:t>Google Maps</a:t>
            </a:r>
          </a:p>
          <a:p>
            <a:pPr>
              <a:lnSpc>
                <a:spcPct val="100000"/>
              </a:lnSpc>
            </a:pPr>
            <a:r>
              <a:rPr lang="en-US" dirty="0"/>
              <a:t>Zoom/Skype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en-US" dirty="0"/>
              <a:t>Facebook</a:t>
            </a:r>
          </a:p>
          <a:p>
            <a:pPr>
              <a:lnSpc>
                <a:spcPct val="100000"/>
              </a:lnSpc>
            </a:pPr>
            <a:r>
              <a:rPr lang="en-US" dirty="0"/>
              <a:t>Netflix</a:t>
            </a:r>
          </a:p>
          <a:p>
            <a:pPr>
              <a:lnSpc>
                <a:spcPct val="100000"/>
              </a:lnSpc>
            </a:pPr>
            <a:r>
              <a:rPr lang="en-US" dirty="0"/>
              <a:t>Twitter</a:t>
            </a:r>
          </a:p>
          <a:p>
            <a:pPr>
              <a:lnSpc>
                <a:spcPct val="100000"/>
              </a:lnSpc>
            </a:pPr>
            <a:r>
              <a:rPr lang="en-US" dirty="0"/>
              <a:t>Uber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en-US" dirty="0"/>
              <a:t>Examples explained at: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hlinkClick r:id="rId2"/>
              </a:rPr>
              <a:t>https://www.codekarle.com/</a:t>
            </a:r>
            <a:r>
              <a:rPr lang="bg-BG" dirty="0"/>
              <a:t>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Other Examples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9670563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what’s next?</a:t>
            </a:r>
          </a:p>
        </p:txBody>
      </p:sp>
    </p:spTree>
    <p:extLst>
      <p:ext uri="{BB962C8B-B14F-4D97-AF65-F5344CB8AC3E}">
        <p14:creationId xmlns:p14="http://schemas.microsoft.com/office/powerpoint/2010/main" val="220190215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31034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800" dirty="0"/>
              <a:t>Why Software Architecture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What Is Software Architecture?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Unified Modeling Language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Designing Solution Architectures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Common Technology Stacks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Architecture Design Patterns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Choosing The Right Patterns</a:t>
            </a:r>
            <a:endParaRPr lang="bg-BG" sz="2800" dirty="0"/>
          </a:p>
          <a:p>
            <a:pPr>
              <a:lnSpc>
                <a:spcPct val="100000"/>
              </a:lnSpc>
            </a:pPr>
            <a:r>
              <a:rPr lang="en-US" sz="2800" dirty="0"/>
              <a:t>Architecture Quality Attributes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System-Wide Considerations</a:t>
            </a:r>
          </a:p>
          <a:p>
            <a:pPr>
              <a:lnSpc>
                <a:spcPct val="100000"/>
              </a:lnSpc>
            </a:pPr>
            <a:endParaRPr lang="en-US" sz="2800" dirty="0"/>
          </a:p>
          <a:p>
            <a:pPr>
              <a:lnSpc>
                <a:spcPct val="100000"/>
              </a:lnSpc>
            </a:pPr>
            <a:endParaRPr lang="en-US" sz="2800" dirty="0"/>
          </a:p>
          <a:p>
            <a:pPr>
              <a:lnSpc>
                <a:spcPct val="100000"/>
              </a:lnSpc>
            </a:pPr>
            <a:endParaRPr lang="en-US" sz="2800" dirty="0"/>
          </a:p>
          <a:p>
            <a:pPr>
              <a:lnSpc>
                <a:spcPct val="100000"/>
              </a:lnSpc>
            </a:pPr>
            <a:endParaRPr lang="en-US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Covered A lot!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5A7E2EC5-E0B7-48FF-B10D-1F0B9A843D46}"/>
              </a:ext>
            </a:extLst>
          </p:cNvPr>
          <p:cNvSpPr txBox="1">
            <a:spLocks/>
          </p:cNvSpPr>
          <p:nvPr/>
        </p:nvSpPr>
        <p:spPr>
          <a:xfrm>
            <a:off x="6094412" y="1731034"/>
            <a:ext cx="11696797" cy="5458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800" dirty="0"/>
              <a:t>Deployment Considerations</a:t>
            </a:r>
            <a:endParaRPr lang="bg-BG" sz="2800" dirty="0"/>
          </a:p>
          <a:p>
            <a:pPr>
              <a:lnSpc>
                <a:spcPct val="100000"/>
              </a:lnSpc>
            </a:pPr>
            <a:r>
              <a:rPr lang="en-US" sz="2800" dirty="0"/>
              <a:t>Monolithic Architecture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Domain-Driven Design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Microservices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Event Sourcing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The Architecture Document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The Architect And The Team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What Makes A Great Architect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Designing A Real-Life Solution</a:t>
            </a:r>
          </a:p>
        </p:txBody>
      </p:sp>
    </p:spTree>
    <p:extLst>
      <p:ext uri="{BB962C8B-B14F-4D97-AF65-F5344CB8AC3E}">
        <p14:creationId xmlns:p14="http://schemas.microsoft.com/office/powerpoint/2010/main" val="97360860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We covered a lot!</a:t>
            </a:r>
          </a:p>
          <a:p>
            <a:pPr>
              <a:lnSpc>
                <a:spcPct val="100000"/>
              </a:lnSpc>
            </a:pPr>
            <a:r>
              <a:rPr lang="en-US" dirty="0"/>
              <a:t>But the topic is endless!</a:t>
            </a:r>
          </a:p>
          <a:p>
            <a:pPr>
              <a:lnSpc>
                <a:spcPct val="100000"/>
              </a:lnSpc>
            </a:pPr>
            <a:r>
              <a:rPr lang="en-US" dirty="0"/>
              <a:t>Google how to become a good software architect! </a:t>
            </a:r>
          </a:p>
          <a:p>
            <a:pPr>
              <a:lnSpc>
                <a:spcPct val="100000"/>
              </a:lnSpc>
            </a:pPr>
            <a:r>
              <a:rPr lang="en-US" dirty="0"/>
              <a:t>Improve yourself daily!</a:t>
            </a:r>
          </a:p>
          <a:p>
            <a:pPr>
              <a:lnSpc>
                <a:spcPct val="100000"/>
              </a:lnSpc>
            </a:pPr>
            <a:r>
              <a:rPr lang="en-US" dirty="0"/>
              <a:t>Work on your soft skills!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Excellent communication is as valuable as computer knowledge!</a:t>
            </a:r>
          </a:p>
          <a:p>
            <a:pPr>
              <a:lnSpc>
                <a:spcPct val="100000"/>
              </a:lnSpc>
            </a:pPr>
            <a:r>
              <a:rPr lang="en-US" dirty="0"/>
              <a:t>Keep in mind this field changes very quickly!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New design patterns come and go!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Frameworks are changing all the time!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New libraries are released every day!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whole IT landscape is constantly evolving!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Learn by yourself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9225945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Righting Software</a:t>
            </a:r>
          </a:p>
          <a:p>
            <a:pPr lvl="1">
              <a:lnSpc>
                <a:spcPct val="100000"/>
              </a:lnSpc>
            </a:pPr>
            <a:r>
              <a:rPr lang="en-US" sz="1800" dirty="0">
                <a:hlinkClick r:id="rId2"/>
              </a:rPr>
              <a:t>https://www.amazon.co.uk/Righting-Software-Juval-L%C3%B6wy/dp/0136524036</a:t>
            </a:r>
            <a:r>
              <a:rPr lang="en-US" sz="1800" dirty="0"/>
              <a:t> </a:t>
            </a:r>
          </a:p>
          <a:p>
            <a:pPr>
              <a:lnSpc>
                <a:spcPct val="100000"/>
              </a:lnSpc>
            </a:pPr>
            <a:r>
              <a:rPr lang="en-US" dirty="0"/>
              <a:t>Service Design Patterns</a:t>
            </a:r>
          </a:p>
          <a:p>
            <a:pPr lvl="1">
              <a:lnSpc>
                <a:spcPct val="100000"/>
              </a:lnSpc>
            </a:pPr>
            <a:r>
              <a:rPr lang="en-US" sz="1800" dirty="0">
                <a:hlinkClick r:id="rId3"/>
              </a:rPr>
              <a:t>https://www.amazon.co.uk/Service-Design-Patterns-Fundamental-Addison-Wesley/dp/032154420X</a:t>
            </a:r>
            <a:r>
              <a:rPr lang="en-US" sz="1800" dirty="0"/>
              <a:t> </a:t>
            </a:r>
          </a:p>
          <a:p>
            <a:pPr>
              <a:lnSpc>
                <a:spcPct val="100000"/>
              </a:lnSpc>
            </a:pPr>
            <a:r>
              <a:rPr lang="en-US" dirty="0"/>
              <a:t>The Mythical Man-Month</a:t>
            </a:r>
          </a:p>
          <a:p>
            <a:pPr lvl="1">
              <a:lnSpc>
                <a:spcPct val="100000"/>
              </a:lnSpc>
            </a:pPr>
            <a:r>
              <a:rPr lang="en-US" sz="1800" dirty="0">
                <a:hlinkClick r:id="rId4"/>
              </a:rPr>
              <a:t>https://www.amazon.co.uk/Mythical-Man-Month-Software-Engineering-Anniversary/dp/0201835959</a:t>
            </a:r>
            <a:r>
              <a:rPr lang="en-US" sz="1800" dirty="0"/>
              <a:t> </a:t>
            </a:r>
            <a:endParaRPr lang="bg-BG" sz="1800" dirty="0"/>
          </a:p>
          <a:p>
            <a:pPr>
              <a:lnSpc>
                <a:spcPct val="100000"/>
              </a:lnSpc>
            </a:pPr>
            <a:r>
              <a:rPr lang="en-US" dirty="0"/>
              <a:t>Patterns of Enterprise Application Architecture</a:t>
            </a:r>
          </a:p>
          <a:p>
            <a:pPr lvl="1">
              <a:lnSpc>
                <a:spcPct val="100000"/>
              </a:lnSpc>
            </a:pPr>
            <a:r>
              <a:rPr lang="en-US" sz="1800" dirty="0">
                <a:hlinkClick r:id="rId5"/>
              </a:rPr>
              <a:t>https://www.amazon.co.uk/Enterprise-Application-Architecture-</a:t>
            </a:r>
            <a:br>
              <a:rPr lang="en-US" sz="1800" dirty="0">
                <a:hlinkClick r:id="rId5"/>
              </a:rPr>
            </a:br>
            <a:r>
              <a:rPr lang="en-US" sz="1800" dirty="0">
                <a:hlinkClick r:id="rId5"/>
              </a:rPr>
              <a:t>Addison-Wesley</a:t>
            </a:r>
            <a:r>
              <a:rPr lang="en-US" sz="1800" dirty="0">
                <a:hlinkClick r:id="rId5"/>
              </a:rPr>
              <a:t>-</a:t>
            </a:r>
            <a:r>
              <a:rPr lang="en-US" sz="1800" dirty="0">
                <a:hlinkClick r:id="rId5"/>
              </a:rPr>
              <a:t>Signature/dp/0321127420</a:t>
            </a:r>
            <a:r>
              <a:rPr lang="en-US" sz="1800" dirty="0"/>
              <a:t> </a:t>
            </a:r>
          </a:p>
          <a:p>
            <a:pPr>
              <a:lnSpc>
                <a:spcPct val="100000"/>
              </a:lnSpc>
            </a:pPr>
            <a:r>
              <a:rPr lang="en-US" dirty="0"/>
              <a:t>Enterprise Integration Patterns</a:t>
            </a:r>
          </a:p>
          <a:p>
            <a:pPr lvl="1">
              <a:lnSpc>
                <a:spcPct val="100000"/>
              </a:lnSpc>
            </a:pPr>
            <a:r>
              <a:rPr lang="en-US" sz="1800" dirty="0">
                <a:hlinkClick r:id="rId6"/>
              </a:rPr>
              <a:t>https://www.amazon.co.uk/Enterprise-Integration-Patterns-Designing-</a:t>
            </a:r>
            <a:br>
              <a:rPr lang="en-US" sz="1800" dirty="0">
                <a:hlinkClick r:id="rId6"/>
              </a:rPr>
            </a:br>
            <a:r>
              <a:rPr lang="en-US" sz="1800" dirty="0">
                <a:hlinkClick r:id="rId6"/>
              </a:rPr>
              <a:t>Addison-Wesley/</a:t>
            </a:r>
            <a:r>
              <a:rPr lang="en-US" sz="1800" dirty="0" err="1">
                <a:hlinkClick r:id="rId6"/>
              </a:rPr>
              <a:t>dp</a:t>
            </a:r>
            <a:r>
              <a:rPr lang="en-US" sz="1800" dirty="0">
                <a:hlinkClick r:id="rId6"/>
              </a:rPr>
              <a:t>/0321200683</a:t>
            </a:r>
            <a:r>
              <a:rPr lang="en-US" sz="1800" dirty="0"/>
              <a:t>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Must read books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7856463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FINAL WORDS before Q &amp; A</a:t>
            </a:r>
          </a:p>
        </p:txBody>
      </p:sp>
    </p:spTree>
    <p:extLst>
      <p:ext uri="{BB962C8B-B14F-4D97-AF65-F5344CB8AC3E}">
        <p14:creationId xmlns:p14="http://schemas.microsoft.com/office/powerpoint/2010/main" val="159450260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39198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The Architecture Document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Real Life Solution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System Design Examples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sz="2400" dirty="0"/>
              <a:t>Don't Forget The Optional But Practical Guide-Book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3 Real-World Scenarios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70+ Pages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Free Updates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Get It From The Event's Page or write to </a:t>
            </a:r>
            <a:r>
              <a:rPr lang="en-US" dirty="0">
                <a:hlinkClick r:id="rId2"/>
              </a:rPr>
              <a:t>wewritesoftware@gmail.com</a:t>
            </a:r>
            <a:r>
              <a:rPr lang="en-US" dirty="0"/>
              <a:t> </a:t>
            </a:r>
            <a:endParaRPr lang="bg-BG" dirty="0"/>
          </a:p>
          <a:p>
            <a:pPr lvl="2">
              <a:lnSpc>
                <a:spcPct val="100000"/>
              </a:lnSpc>
            </a:pPr>
            <a:r>
              <a:rPr lang="en-US" dirty="0">
                <a:hlinkClick r:id="rId3"/>
              </a:rPr>
              <a:t>https://www.eventbrite.com/e/software-architecture-real-life-solutions-</a:t>
            </a:r>
            <a:br>
              <a:rPr lang="en-US" dirty="0">
                <a:hlinkClick r:id="rId3"/>
              </a:rPr>
            </a:br>
            <a:r>
              <a:rPr lang="en-US" dirty="0">
                <a:hlinkClick r:id="rId3"/>
              </a:rPr>
              <a:t>code-it-up-online-vol-16-registration-265222346177</a:t>
            </a:r>
            <a:r>
              <a:rPr lang="en-US" dirty="0"/>
              <a:t> 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FD86B125-F331-4A80-9449-EAABC8C699C2}"/>
              </a:ext>
            </a:extLst>
          </p:cNvPr>
          <p:cNvSpPr txBox="1">
            <a:spLocks/>
          </p:cNvSpPr>
          <p:nvPr/>
        </p:nvSpPr>
        <p:spPr>
          <a:xfrm>
            <a:off x="6343601" y="2196398"/>
            <a:ext cx="11696797" cy="5458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sz="1600" dirty="0"/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E1CA6FAB-99CF-4996-9B62-B79C66B5063C}"/>
              </a:ext>
            </a:extLst>
          </p:cNvPr>
          <p:cNvSpPr txBox="1">
            <a:spLocks/>
          </p:cNvSpPr>
          <p:nvPr/>
        </p:nvSpPr>
        <p:spPr>
          <a:xfrm>
            <a:off x="5848400" y="1739198"/>
            <a:ext cx="11696797" cy="5458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70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11659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39198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dirty="0"/>
              <a:t>You can check the Code It Up blog and subscribe: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hlinkClick r:id="rId2"/>
              </a:rPr>
              <a:t>https://codeitup.today</a:t>
            </a:r>
            <a:r>
              <a:rPr lang="en-US" dirty="0"/>
              <a:t> </a:t>
            </a:r>
          </a:p>
          <a:p>
            <a:pPr>
              <a:lnSpc>
                <a:spcPct val="100000"/>
              </a:lnSpc>
            </a:pPr>
            <a:r>
              <a:rPr lang="en-US" dirty="0"/>
              <a:t>You can watch some of the free videos: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hlinkClick r:id="rId3"/>
              </a:rPr>
              <a:t>https://www.youtube.com/CodeItUpwithIvo</a:t>
            </a:r>
            <a:r>
              <a:rPr lang="en-US" dirty="0"/>
              <a:t>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Clean code &amp; The art of testing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Docker, CI/CD, Redis, Elasticsearch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And many more… 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The source code in all free lessons is available on </a:t>
            </a:r>
            <a:r>
              <a:rPr lang="en-US" sz="2400" dirty="0" err="1"/>
              <a:t>Patreon</a:t>
            </a:r>
            <a:r>
              <a:rPr lang="en-US" sz="2400" dirty="0"/>
              <a:t>: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hlinkClick r:id="rId4"/>
              </a:rPr>
              <a:t>https://www.patreon.com/ivaylokenov</a:t>
            </a:r>
            <a:r>
              <a:rPr lang="en-US" dirty="0"/>
              <a:t> </a:t>
            </a:r>
          </a:p>
          <a:p>
            <a:pPr>
              <a:lnSpc>
                <a:spcPct val="100000"/>
              </a:lnSpc>
            </a:pPr>
            <a:r>
              <a:rPr lang="en-US" dirty="0"/>
              <a:t>Unrelated to the IT sector but check out my art T-Shirts: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hlinkClick r:id="rId5"/>
              </a:rPr>
              <a:t>https://way-ve.com/</a:t>
            </a:r>
            <a:r>
              <a:rPr lang="en-US" dirty="0"/>
              <a:t>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Use CODE10 during checkout for 10% discount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Goodies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FD86B125-F331-4A80-9449-EAABC8C699C2}"/>
              </a:ext>
            </a:extLst>
          </p:cNvPr>
          <p:cNvSpPr txBox="1">
            <a:spLocks/>
          </p:cNvSpPr>
          <p:nvPr/>
        </p:nvSpPr>
        <p:spPr>
          <a:xfrm>
            <a:off x="6343601" y="2196398"/>
            <a:ext cx="11696797" cy="5458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sz="1600" dirty="0"/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E1CA6FAB-99CF-4996-9B62-B79C66B5063C}"/>
              </a:ext>
            </a:extLst>
          </p:cNvPr>
          <p:cNvSpPr txBox="1">
            <a:spLocks/>
          </p:cNvSpPr>
          <p:nvPr/>
        </p:nvSpPr>
        <p:spPr>
          <a:xfrm>
            <a:off x="5848400" y="1739198"/>
            <a:ext cx="11696797" cy="5458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70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43163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39198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dirty="0"/>
              <a:t>You can get the recordings of the past C# events from the event page: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C# Async-Await In Detail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C# ORM Battle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Docker – From ABC To XYZ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Identity Server Demystified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Eventual Consistency Done Right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Let's Get Functional With C#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C# API Scenarios – REST, </a:t>
            </a:r>
            <a:r>
              <a:rPr lang="en-US" dirty="0" err="1"/>
              <a:t>GraphQL</a:t>
            </a:r>
            <a:r>
              <a:rPr lang="en-US" dirty="0"/>
              <a:t> &amp; </a:t>
            </a:r>
            <a:r>
              <a:rPr lang="en-US" dirty="0" err="1"/>
              <a:t>gRPC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Past workshops are also available: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C# Multithreading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Domain-Driven Design With ASP.NET Core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Kubernetes For Web Developers</a:t>
            </a:r>
          </a:p>
          <a:p>
            <a:pPr>
              <a:lnSpc>
                <a:spcPct val="100000"/>
              </a:lnSpc>
            </a:pPr>
            <a:r>
              <a:rPr lang="en-US" dirty="0"/>
              <a:t>If interested, you can write to </a:t>
            </a:r>
            <a:r>
              <a:rPr lang="en-US" dirty="0">
                <a:hlinkClick r:id="rId2"/>
              </a:rPr>
              <a:t>wewritesoftware@gmail.com</a:t>
            </a:r>
            <a:r>
              <a:rPr lang="en-US" dirty="0"/>
              <a:t>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Past Code It Up Events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FD86B125-F331-4A80-9449-EAABC8C699C2}"/>
              </a:ext>
            </a:extLst>
          </p:cNvPr>
          <p:cNvSpPr txBox="1">
            <a:spLocks/>
          </p:cNvSpPr>
          <p:nvPr/>
        </p:nvSpPr>
        <p:spPr>
          <a:xfrm>
            <a:off x="6343601" y="2196398"/>
            <a:ext cx="11696797" cy="5458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sz="1600" dirty="0"/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E1CA6FAB-99CF-4996-9B62-B79C66B5063C}"/>
              </a:ext>
            </a:extLst>
          </p:cNvPr>
          <p:cNvSpPr txBox="1">
            <a:spLocks/>
          </p:cNvSpPr>
          <p:nvPr/>
        </p:nvSpPr>
        <p:spPr>
          <a:xfrm>
            <a:off x="5848400" y="1739198"/>
            <a:ext cx="11696797" cy="5458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70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454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You can be extremely helpful to the initiative</a:t>
            </a:r>
          </a:p>
          <a:p>
            <a:pPr>
              <a:lnSpc>
                <a:spcPct val="100000"/>
              </a:lnSpc>
            </a:pPr>
            <a:r>
              <a:rPr lang="en-US" dirty="0"/>
              <a:t>Just share a story on Facebook or Instagram during the lecture</a:t>
            </a:r>
          </a:p>
          <a:p>
            <a:pPr>
              <a:lnSpc>
                <a:spcPct val="100000"/>
              </a:lnSpc>
            </a:pPr>
            <a:r>
              <a:rPr lang="en-US" dirty="0"/>
              <a:t>Make sure you tag me so that I can reshare your post - </a:t>
            </a:r>
            <a:r>
              <a:rPr lang="en-US" b="1" dirty="0"/>
              <a:t>@</a:t>
            </a:r>
            <a:r>
              <a:rPr lang="en-US" b="1" dirty="0" err="1"/>
              <a:t>ivaylokenov</a:t>
            </a:r>
            <a:endParaRPr lang="en-US" b="1" dirty="0"/>
          </a:p>
          <a:p>
            <a:pPr>
              <a:lnSpc>
                <a:spcPct val="100000"/>
              </a:lnSpc>
            </a:pPr>
            <a:r>
              <a:rPr lang="en-US" dirty="0"/>
              <a:t>Bonus – add the </a:t>
            </a:r>
            <a:r>
              <a:rPr lang="en-US" b="1" dirty="0"/>
              <a:t>#</a:t>
            </a:r>
            <a:r>
              <a:rPr lang="en-US" b="1" dirty="0" err="1"/>
              <a:t>codeitup</a:t>
            </a:r>
            <a:r>
              <a:rPr lang="en-US" b="1" dirty="0"/>
              <a:t> </a:t>
            </a:r>
            <a:r>
              <a:rPr lang="en-US" dirty="0"/>
              <a:t>hashtag</a:t>
            </a:r>
          </a:p>
          <a:p>
            <a:pPr>
              <a:lnSpc>
                <a:spcPct val="100000"/>
              </a:lnSpc>
            </a:pPr>
            <a:r>
              <a:rPr lang="en-US" dirty="0"/>
              <a:t>Thank you! You rock!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Thankful if you share</a:t>
            </a:r>
            <a:r>
              <a:rPr lang="bg-BG" dirty="0"/>
              <a:t> </a:t>
            </a:r>
            <a:r>
              <a:rPr lang="en-US" dirty="0"/>
              <a:t>a story</a:t>
            </a:r>
          </a:p>
        </p:txBody>
      </p:sp>
    </p:spTree>
    <p:extLst>
      <p:ext uri="{BB962C8B-B14F-4D97-AF65-F5344CB8AC3E}">
        <p14:creationId xmlns:p14="http://schemas.microsoft.com/office/powerpoint/2010/main" val="330284126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71958" y="19632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You can support me and my projects: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Via PayPal: </a:t>
            </a:r>
            <a:r>
              <a:rPr lang="en-US" b="1" dirty="0">
                <a:hlinkClick r:id="rId2"/>
              </a:rPr>
              <a:t>http://paypal.me/ivaylokenov</a:t>
            </a:r>
            <a:r>
              <a:rPr lang="en-US" b="1" dirty="0"/>
              <a:t>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Via </a:t>
            </a:r>
            <a:r>
              <a:rPr lang="en-US" dirty="0" err="1"/>
              <a:t>Revolut</a:t>
            </a:r>
            <a:r>
              <a:rPr lang="en-US" dirty="0"/>
              <a:t>: </a:t>
            </a:r>
            <a:r>
              <a:rPr lang="en-US" b="1" dirty="0"/>
              <a:t>@ivaylokenov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On </a:t>
            </a:r>
            <a:r>
              <a:rPr lang="en-US" sz="1800" dirty="0" err="1"/>
              <a:t>Patreon</a:t>
            </a:r>
            <a:r>
              <a:rPr lang="en-US" sz="1800" dirty="0"/>
              <a:t>: </a:t>
            </a:r>
            <a:r>
              <a:rPr lang="en-US" sz="1800" b="1" dirty="0">
                <a:hlinkClick r:id="rId3"/>
              </a:rPr>
              <a:t>https://www.patreon.com/ivaylokenov</a:t>
            </a:r>
            <a:r>
              <a:rPr lang="en-US" sz="1800" b="1" dirty="0"/>
              <a:t> 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On Open Collective: </a:t>
            </a:r>
            <a:r>
              <a:rPr lang="en-US" sz="1800" b="1" dirty="0">
                <a:hlinkClick r:id="rId4"/>
              </a:rPr>
              <a:t>https://opencollective.com/mytestedaspnet</a:t>
            </a:r>
            <a:endParaRPr lang="en-US" sz="1800" b="1" dirty="0"/>
          </a:p>
          <a:p>
            <a:pPr lvl="1">
              <a:lnSpc>
                <a:spcPct val="100000"/>
              </a:lnSpc>
            </a:pPr>
            <a:r>
              <a:rPr lang="en-US" sz="1800" dirty="0"/>
              <a:t>Via Buy Me A Coffee: </a:t>
            </a:r>
            <a:r>
              <a:rPr lang="en-US" sz="1800" b="1" dirty="0">
                <a:hlinkClick r:id="rId5"/>
              </a:rPr>
              <a:t>http://buymeacoff.ee/ivaylokenov</a:t>
            </a:r>
            <a:r>
              <a:rPr lang="en-US" sz="1800" b="1" dirty="0"/>
              <a:t> 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Crypto: </a:t>
            </a:r>
            <a:r>
              <a:rPr lang="en-US" sz="1800" b="1" dirty="0">
                <a:hlinkClick r:id="rId6"/>
              </a:rPr>
              <a:t>http://bit.ly/ik-sponsors</a:t>
            </a:r>
            <a:r>
              <a:rPr lang="en-US" sz="1800" b="1" dirty="0"/>
              <a:t> </a:t>
            </a:r>
          </a:p>
          <a:p>
            <a:pPr>
              <a:lnSpc>
                <a:spcPct val="100000"/>
              </a:lnSpc>
            </a:pPr>
            <a:r>
              <a:rPr lang="en-US" dirty="0"/>
              <a:t>Never expected, always appreciated!</a:t>
            </a:r>
          </a:p>
          <a:p>
            <a:pPr>
              <a:lnSpc>
                <a:spcPct val="100000"/>
              </a:lnSpc>
            </a:pPr>
            <a:r>
              <a:rPr lang="en-US" dirty="0"/>
              <a:t>Make sure you check my sponsors!</a:t>
            </a:r>
          </a:p>
          <a:p>
            <a:pPr lvl="1">
              <a:lnSpc>
                <a:spcPct val="100000"/>
              </a:lnSpc>
              <a:spcBef>
                <a:spcPts val="700"/>
              </a:spcBef>
            </a:pPr>
            <a:r>
              <a:rPr lang="en-US" dirty="0"/>
              <a:t>INDEAVR - </a:t>
            </a:r>
            <a:r>
              <a:rPr lang="en-US" dirty="0">
                <a:hlinkClick r:id="rId7"/>
              </a:rPr>
              <a:t>https://indeavr.com</a:t>
            </a:r>
            <a:r>
              <a:rPr lang="bg-BG" dirty="0"/>
              <a:t> </a:t>
            </a:r>
            <a:endParaRPr lang="en-US" dirty="0"/>
          </a:p>
          <a:p>
            <a:pPr lvl="1">
              <a:lnSpc>
                <a:spcPct val="100000"/>
              </a:lnSpc>
              <a:spcBef>
                <a:spcPts val="700"/>
              </a:spcBef>
            </a:pPr>
            <a:r>
              <a:rPr lang="en-US" dirty="0"/>
              <a:t>Americaneagle.com - </a:t>
            </a:r>
            <a:r>
              <a:rPr lang="en-US" dirty="0">
                <a:hlinkClick r:id="rId8"/>
              </a:rPr>
              <a:t>https://www.americaneagle.com</a:t>
            </a:r>
            <a:r>
              <a:rPr lang="bg-BG" dirty="0"/>
              <a:t> </a:t>
            </a:r>
            <a:endParaRPr lang="en-US" dirty="0"/>
          </a:p>
          <a:p>
            <a:pPr marL="457200" lvl="1" indent="0">
              <a:lnSpc>
                <a:spcPct val="100000"/>
              </a:lnSpc>
              <a:spcBef>
                <a:spcPts val="700"/>
              </a:spcBef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71958" y="747827"/>
            <a:ext cx="9905998" cy="1478570"/>
          </a:xfrm>
        </p:spPr>
        <p:txBody>
          <a:bodyPr>
            <a:normAutofit/>
          </a:bodyPr>
          <a:lstStyle/>
          <a:p>
            <a:r>
              <a:rPr lang="en-US" sz="5400" dirty="0"/>
              <a:t>ANY QUESTIONS?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84B2F6D-C85D-4711-AAAA-F94929D2849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24600" y="1876434"/>
            <a:ext cx="5283200" cy="119157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BC743E7-3235-46A6-9C5C-C7C2F3B51E9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169400" y="3234751"/>
            <a:ext cx="2438400" cy="156175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5588595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415475" y="2618509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Thank You!</a:t>
            </a:r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9B518A89-2683-4EFF-86E4-874CADEA4487}"/>
              </a:ext>
            </a:extLst>
          </p:cNvPr>
          <p:cNvSpPr txBox="1">
            <a:spLocks/>
          </p:cNvSpPr>
          <p:nvPr/>
        </p:nvSpPr>
        <p:spPr>
          <a:xfrm>
            <a:off x="1415475" y="3070359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Resources:</a:t>
            </a:r>
            <a:br>
              <a:rPr lang="en-US" sz="2000" dirty="0"/>
            </a:br>
            <a:br>
              <a:rPr lang="en-US" sz="2000" dirty="0"/>
            </a:br>
            <a:r>
              <a:rPr lang="en-US" sz="1800" b="1" dirty="0">
                <a:solidFill>
                  <a:schemeClr val="tx1"/>
                </a:solidFill>
                <a:hlinkClick r:id="rId2"/>
              </a:rPr>
              <a:t>https://github.com/ivaylokenov/Software-Architecture-Series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658281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ABOUT The Series Of Events</a:t>
            </a:r>
          </a:p>
        </p:txBody>
      </p:sp>
    </p:spTree>
    <p:extLst>
      <p:ext uri="{BB962C8B-B14F-4D97-AF65-F5344CB8AC3E}">
        <p14:creationId xmlns:p14="http://schemas.microsoft.com/office/powerpoint/2010/main" val="29985850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33263</TotalTime>
  <Words>5607</Words>
  <Application>Microsoft Office PowerPoint</Application>
  <PresentationFormat>Widescreen</PresentationFormat>
  <Paragraphs>836</Paragraphs>
  <Slides>81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81</vt:i4>
      </vt:variant>
    </vt:vector>
  </HeadingPairs>
  <TitlesOfParts>
    <vt:vector size="87" baseType="lpstr">
      <vt:lpstr>Arial</vt:lpstr>
      <vt:lpstr>Calibri</vt:lpstr>
      <vt:lpstr>Consolas</vt:lpstr>
      <vt:lpstr>Tw Cen MT</vt:lpstr>
      <vt:lpstr>Wingdings</vt:lpstr>
      <vt:lpstr>Circuit</vt:lpstr>
      <vt:lpstr>Software Architecture Part 8</vt:lpstr>
      <vt:lpstr>For LIVE questions</vt:lpstr>
      <vt:lpstr>Live stream troubleshooting</vt:lpstr>
      <vt:lpstr>The Presenter</vt:lpstr>
      <vt:lpstr>Sponsors</vt:lpstr>
      <vt:lpstr>ABOUT CODE IT UP</vt:lpstr>
      <vt:lpstr>Code it up </vt:lpstr>
      <vt:lpstr>Thankful if you share a story</vt:lpstr>
      <vt:lpstr>ABOUT The Series Of Events</vt:lpstr>
      <vt:lpstr>About This SERIES Of Code It Up Events</vt:lpstr>
      <vt:lpstr>The Content Of The Series – A Free Course</vt:lpstr>
      <vt:lpstr>in The previous parts</vt:lpstr>
      <vt:lpstr>in this part</vt:lpstr>
      <vt:lpstr>About this topic</vt:lpstr>
      <vt:lpstr>INDEAVR – The EVENT’s DIAMOND SPONSOR</vt:lpstr>
      <vt:lpstr>The architecture document</vt:lpstr>
      <vt:lpstr>Definition</vt:lpstr>
      <vt:lpstr>audience</vt:lpstr>
      <vt:lpstr>Format of the document</vt:lpstr>
      <vt:lpstr>Main structure of the document</vt:lpstr>
      <vt:lpstr>Background section</vt:lpstr>
      <vt:lpstr>Requirements section</vt:lpstr>
      <vt:lpstr>Requirements section example</vt:lpstr>
      <vt:lpstr>Executive summary section</vt:lpstr>
      <vt:lpstr>Architecture overview section</vt:lpstr>
      <vt:lpstr>Architecture overview diagram example</vt:lpstr>
      <vt:lpstr>Modules drill-down section</vt:lpstr>
      <vt:lpstr>BEFORE WE CONTINUE…</vt:lpstr>
      <vt:lpstr>Huge THANKS for your support &amp; TRUST!</vt:lpstr>
      <vt:lpstr>These events are not Exactly free</vt:lpstr>
      <vt:lpstr>designing a solution</vt:lpstr>
      <vt:lpstr>Our main tasks</vt:lpstr>
      <vt:lpstr>Real-world project</vt:lpstr>
      <vt:lpstr>Functional requirements</vt:lpstr>
      <vt:lpstr>Non-Functional requirements</vt:lpstr>
      <vt:lpstr>Client Answers</vt:lpstr>
      <vt:lpstr>But what about load?</vt:lpstr>
      <vt:lpstr>users</vt:lpstr>
      <vt:lpstr>Service level agreement</vt:lpstr>
      <vt:lpstr>Requirements conclusion</vt:lpstr>
      <vt:lpstr>Mapping baseline Modules</vt:lpstr>
      <vt:lpstr>Mapping baseline Modules</vt:lpstr>
      <vt:lpstr>Mapping baseline Modules</vt:lpstr>
      <vt:lpstr>Mapping baseline Modules</vt:lpstr>
      <vt:lpstr>Choosing messaging methods</vt:lpstr>
      <vt:lpstr>Choosing messaging methods</vt:lpstr>
      <vt:lpstr>Choosing messaging methods</vt:lpstr>
      <vt:lpstr>Choosing messaging methods</vt:lpstr>
      <vt:lpstr>Choosing messaging methods</vt:lpstr>
      <vt:lpstr>Designing the logging service</vt:lpstr>
      <vt:lpstr>Designing the logging service</vt:lpstr>
      <vt:lpstr>Designing the logging service</vt:lpstr>
      <vt:lpstr>Designing the logging service</vt:lpstr>
      <vt:lpstr>Designing the logging service</vt:lpstr>
      <vt:lpstr>Designing the Receiver service</vt:lpstr>
      <vt:lpstr>Designing the receiver service</vt:lpstr>
      <vt:lpstr>Designing the receiver service</vt:lpstr>
      <vt:lpstr>Designing the receiver service</vt:lpstr>
      <vt:lpstr>Designing the Handler service</vt:lpstr>
      <vt:lpstr>Designing the Handler service</vt:lpstr>
      <vt:lpstr>Designing the Info provider service</vt:lpstr>
      <vt:lpstr>Designing the Info provider service</vt:lpstr>
      <vt:lpstr>Designing the Info provider service</vt:lpstr>
      <vt:lpstr>Designing the Info provider service</vt:lpstr>
      <vt:lpstr>Designing the Info provider service</vt:lpstr>
      <vt:lpstr>Writing the architecture document</vt:lpstr>
      <vt:lpstr>System Design examples</vt:lpstr>
      <vt:lpstr>Notifications Service</vt:lpstr>
      <vt:lpstr>Chat application</vt:lpstr>
      <vt:lpstr>Hotel Booking application</vt:lpstr>
      <vt:lpstr>Other Examples</vt:lpstr>
      <vt:lpstr>what’s next?</vt:lpstr>
      <vt:lpstr>We Covered A lot!</vt:lpstr>
      <vt:lpstr>Learn by yourself</vt:lpstr>
      <vt:lpstr>Must read books</vt:lpstr>
      <vt:lpstr>FINAL WORDS before Q &amp; A</vt:lpstr>
      <vt:lpstr>Summary</vt:lpstr>
      <vt:lpstr>Other Goodies</vt:lpstr>
      <vt:lpstr>Past Code It Up Events</vt:lpstr>
      <vt:lpstr>ANY QUESTIONS?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Core</dc:title>
  <dc:creator>Ivaylo Kenov</dc:creator>
  <cp:lastModifiedBy>Ivaylo Kenov</cp:lastModifiedBy>
  <cp:revision>3204</cp:revision>
  <dcterms:created xsi:type="dcterms:W3CDTF">2017-03-28T09:08:48Z</dcterms:created>
  <dcterms:modified xsi:type="dcterms:W3CDTF">2022-03-02T15:54:53Z</dcterms:modified>
</cp:coreProperties>
</file>