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73" r:id="rId4"/>
    <p:sldId id="271" r:id="rId5"/>
    <p:sldId id="272" r:id="rId6"/>
    <p:sldId id="256" r:id="rId7"/>
    <p:sldId id="258" r:id="rId8"/>
    <p:sldId id="259" r:id="rId9"/>
    <p:sldId id="260" r:id="rId10"/>
    <p:sldId id="261" r:id="rId11"/>
    <p:sldId id="269" r:id="rId12"/>
    <p:sldId id="262" r:id="rId13"/>
    <p:sldId id="267" r:id="rId14"/>
    <p:sldId id="263" r:id="rId15"/>
    <p:sldId id="265" r:id="rId16"/>
    <p:sldId id="264" r:id="rId17"/>
    <p:sldId id="266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8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3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0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0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68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5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50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1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7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35E24-1D81-43C6-A33F-0FC55214D91A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96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945412" y="2528966"/>
            <a:ext cx="861995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The Domain-Driven Design (DDD) is an approach to software development that focuses on the application domain, its concepts, and their relationships as primary drivers for architecture design.</a:t>
            </a:r>
            <a:endParaRPr lang="en-US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338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992"/>
            <a:ext cx="12192000" cy="685800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150894" y="474334"/>
            <a:ext cx="3781353" cy="7720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Event Sourcing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968" y="3700756"/>
            <a:ext cx="7375775" cy="1599914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1942193" y="1150007"/>
            <a:ext cx="6565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en-US" dirty="0"/>
              <a:t>Implementing an event-driven architecture and makes it possible to reliably publish events</a:t>
            </a:r>
          </a:p>
          <a:p>
            <a:pPr marL="342900" indent="-342900">
              <a:buAutoNum type="arabicPeriod"/>
            </a:pPr>
            <a:r>
              <a:rPr lang="en-US" dirty="0"/>
              <a:t>Provides a 100% reliable audit log of the changes made to a business entity (</a:t>
            </a:r>
            <a:r>
              <a:rPr lang="en-US" b="1" dirty="0"/>
              <a:t>Very</a:t>
            </a:r>
            <a:r>
              <a:rPr lang="en-US" dirty="0"/>
              <a:t> </a:t>
            </a:r>
            <a:r>
              <a:rPr lang="en-US" b="1" dirty="0"/>
              <a:t>useful</a:t>
            </a:r>
            <a:r>
              <a:rPr lang="en-US" dirty="0"/>
              <a:t> for reports)</a:t>
            </a:r>
          </a:p>
          <a:p>
            <a:pPr marL="342900" indent="-342900">
              <a:buAutoNum type="arabicPeriod"/>
            </a:pPr>
            <a:r>
              <a:rPr lang="en-US" dirty="0"/>
              <a:t>Implementation via </a:t>
            </a:r>
          </a:p>
        </p:txBody>
      </p:sp>
      <p:pic>
        <p:nvPicPr>
          <p:cNvPr id="8" name="Picture 7" descr="Резултат с изображение за marten dot ne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894" y="2307183"/>
            <a:ext cx="3463925" cy="116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4"/>
          <p:cNvSpPr txBox="1"/>
          <p:nvPr/>
        </p:nvSpPr>
        <p:spPr>
          <a:xfrm>
            <a:off x="5235157" y="3254328"/>
            <a:ext cx="767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Polyglot Persistence using PostgreSQL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63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626" y="463639"/>
            <a:ext cx="8764747" cy="4992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119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166"/>
            <a:ext cx="12192000" cy="687459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368407" y="2625226"/>
            <a:ext cx="86199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Functional Programming</a:t>
            </a:r>
          </a:p>
        </p:txBody>
      </p:sp>
      <p:pic>
        <p:nvPicPr>
          <p:cNvPr id="6" name="Picture 5" descr="https://devadventures.net/wp-content/uploads/2018/09/lambda-c-shar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134" y="3266381"/>
            <a:ext cx="6943725" cy="390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377026" y="3560476"/>
            <a:ext cx="2100263" cy="107721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solidFill>
                  <a:srgbClr val="000000"/>
                </a:solidFill>
              </a:rPr>
              <a:t>Why?</a:t>
            </a:r>
            <a:endParaRPr lang="en-US" sz="2000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Purity</a:t>
            </a:r>
          </a:p>
        </p:txBody>
      </p:sp>
      <p:pic>
        <p:nvPicPr>
          <p:cNvPr id="7" name="Picture 2" descr="https://devadventures.net/wp-content/uploads/2018/09/lambda-c-shar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34040" y="3168313"/>
            <a:ext cx="6943725" cy="390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devadventures.net/wp-content/uploads/2018/09/lambda-c-shar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0107" y="3266381"/>
            <a:ext cx="6943725" cy="390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devadventures.net/wp-content/uploads/2018/09/lambda-c-sharp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6851" y="3266381"/>
            <a:ext cx="6943725" cy="390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237122" y="4237584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Expressiveness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81997" y="4242374"/>
            <a:ext cx="1633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Type – safety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873" y="4842460"/>
            <a:ext cx="5561779" cy="174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9615714" y="4247164"/>
            <a:ext cx="24162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Ubiquitous language</a:t>
            </a:r>
          </a:p>
        </p:txBody>
      </p:sp>
    </p:spTree>
    <p:extLst>
      <p:ext uri="{BB962C8B-B14F-4D97-AF65-F5344CB8AC3E}">
        <p14:creationId xmlns:p14="http://schemas.microsoft.com/office/powerpoint/2010/main" val="183176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020"/>
            <a:ext cx="12192000" cy="687459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786021" y="2712817"/>
            <a:ext cx="86199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Thin Controllers</a:t>
            </a:r>
            <a:endParaRPr lang="en-US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064" y="3830053"/>
            <a:ext cx="7761872" cy="2629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965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429" y="0"/>
            <a:ext cx="12192000" cy="6858000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05544" y="376363"/>
            <a:ext cx="10042071" cy="7720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Hypermedia as the Engine of Application State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869544" y="1148414"/>
            <a:ext cx="91407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Provides</a:t>
            </a:r>
            <a:r>
              <a:rPr lang="bg-BG" dirty="0"/>
              <a:t> </a:t>
            </a:r>
            <a:r>
              <a:rPr lang="en-US" dirty="0"/>
              <a:t>hypermedia links in the response contents so that the client can dynamically navigate to the appropriate resource by traversing the hypermedia links. 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51" y="2154354"/>
            <a:ext cx="8124825" cy="1752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7038" y="2154354"/>
            <a:ext cx="460057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3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74964" y="554218"/>
            <a:ext cx="10042071" cy="77205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sv-SE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Stylecop &amp; Swagger UI 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54" y="1519050"/>
            <a:ext cx="9932691" cy="533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5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429" y="0"/>
            <a:ext cx="12192000" cy="6858000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45880" y="554219"/>
            <a:ext cx="10042071" cy="7720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sv-SE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Integration testing via Kastrel and Docker</a:t>
            </a:r>
            <a:endParaRPr lang="en-US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56" y="1550174"/>
            <a:ext cx="10876227" cy="530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429" y="0"/>
            <a:ext cx="12192000" cy="6858000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20534" y="535931"/>
            <a:ext cx="10042071" cy="77205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sv-SE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Health Checks UI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1" y="1417710"/>
            <a:ext cx="12040219" cy="575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4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7831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390918" y="2830274"/>
            <a:ext cx="7237927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you!</a:t>
            </a:r>
          </a:p>
          <a:p>
            <a:pPr algn="ctr"/>
            <a:r>
              <a:rPr lang="en-US" sz="7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Time for questions!</a:t>
            </a:r>
            <a:endParaRPr lang="en-US" sz="7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4099" name="Picture 3" descr="D:\Code\mystar\frontend\mvc.client\YngStrs.Mvc.Client\wwwroot\images\test\bo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795" y="2623909"/>
            <a:ext cx="1914525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39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5997963-3C92-4CCE-9D84-6075C6F7E520}"/>
              </a:ext>
            </a:extLst>
          </p:cNvPr>
          <p:cNvSpPr/>
          <p:nvPr/>
        </p:nvSpPr>
        <p:spPr>
          <a:xfrm>
            <a:off x="1945412" y="2528966"/>
            <a:ext cx="861995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the main goal of DDD ideas is to address the complexity of business logic. </a:t>
            </a:r>
          </a:p>
        </p:txBody>
      </p:sp>
    </p:spTree>
    <p:extLst>
      <p:ext uri="{BB962C8B-B14F-4D97-AF65-F5344CB8AC3E}">
        <p14:creationId xmlns:p14="http://schemas.microsoft.com/office/powerpoint/2010/main" val="362362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962190" y="2998750"/>
            <a:ext cx="861995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Ubiquitous language, bounded context, and core domain are the strategic elements and the most important parts of DDD.</a:t>
            </a:r>
            <a:endParaRPr lang="en-US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893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2" descr="Снимка на Катедра &quot;Финанси&quot;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700" y="0"/>
            <a:ext cx="7606812" cy="570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802746" y="5682925"/>
            <a:ext cx="86199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Workshop “</a:t>
            </a:r>
            <a:r>
              <a:rPr lang="bg-BG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Спечели това интервю!</a:t>
            </a:r>
            <a:r>
              <a:rPr lang="en-US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” </a:t>
            </a:r>
            <a:endParaRPr lang="en-US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72127" y="6295198"/>
            <a:ext cx="86199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3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ИУ-Варна, зала 316</a:t>
            </a:r>
            <a:r>
              <a:rPr lang="en-US" sz="3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endParaRPr lang="en-US" sz="3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869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02746" y="5682925"/>
            <a:ext cx="86199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SoftUniada</a:t>
            </a:r>
            <a:r>
              <a:rPr lang="en-US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2020</a:t>
            </a:r>
            <a:endParaRPr lang="en-US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2050" name="Picture 2" descr="Снимка на Jordan Jordanov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950" y="0"/>
            <a:ext cx="8591550" cy="572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23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90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87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429" y="0"/>
            <a:ext cx="12192000" cy="685800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480456" y="366939"/>
            <a:ext cx="8746671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The architecture proposes a micro-service oriented architecture implementation with multiple autonomous micro-services (each one owning its own data or database).</a:t>
            </a:r>
          </a:p>
          <a:p>
            <a:pPr marL="0" indent="0" algn="just">
              <a:buNone/>
            </a:pPr>
            <a:r>
              <a:rPr lang="en-US" dirty="0"/>
              <a:t>Different approaches are implemented within each micro-service (simple CRUD vs. DDD/CQRS patterns). </a:t>
            </a:r>
          </a:p>
          <a:p>
            <a:pPr marL="0" indent="0" algn="just">
              <a:buNone/>
            </a:pPr>
            <a:r>
              <a:rPr lang="en-US" dirty="0"/>
              <a:t>HTTP is the communication protocol between the client apps and the micro-services. Asynchronous communication for email sending and reports via Event Bus (</a:t>
            </a:r>
            <a:r>
              <a:rPr lang="en-US" dirty="0" err="1"/>
              <a:t>RabbitMQ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19455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436" y="4627109"/>
            <a:ext cx="8115300" cy="17621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786021" y="2656896"/>
            <a:ext cx="86199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Command and Query Responsibility Segregation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12229" y="4182836"/>
            <a:ext cx="202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Implemented by</a:t>
            </a:r>
          </a:p>
        </p:txBody>
      </p:sp>
    </p:spTree>
    <p:extLst>
      <p:ext uri="{BB962C8B-B14F-4D97-AF65-F5344CB8AC3E}">
        <p14:creationId xmlns:p14="http://schemas.microsoft.com/office/powerpoint/2010/main" val="162610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499" y="592622"/>
            <a:ext cx="5248275" cy="4800600"/>
          </a:xfrm>
          <a:prstGeom prst="rect">
            <a:avLst/>
          </a:prstGeom>
        </p:spPr>
      </p:pic>
      <p:sp>
        <p:nvSpPr>
          <p:cNvPr id="8" name="Left Arrow 7"/>
          <p:cNvSpPr/>
          <p:nvPr/>
        </p:nvSpPr>
        <p:spPr>
          <a:xfrm>
            <a:off x="3946357" y="513349"/>
            <a:ext cx="3170110" cy="406400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4195009" y="1574802"/>
            <a:ext cx="3170110" cy="406400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>
            <a:off x="4724398" y="2138950"/>
            <a:ext cx="3170110" cy="406400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>
            <a:off x="4724398" y="2658582"/>
            <a:ext cx="3170110" cy="406400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>
            <a:off x="3996908" y="3425930"/>
            <a:ext cx="3897600" cy="406400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48216" y="531883"/>
            <a:ext cx="2948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Personality Tests Web Service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8216" y="1334473"/>
            <a:ext cx="3751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Bounded Context </a:t>
            </a:r>
            <a:r>
              <a:rPr lang="en-US" dirty="0"/>
              <a:t>is central pattern in</a:t>
            </a:r>
          </a:p>
          <a:p>
            <a:pPr algn="ctr"/>
            <a:r>
              <a:rPr lang="en-US" dirty="0"/>
              <a:t> the Domain-Driven Design</a:t>
            </a:r>
          </a:p>
        </p:txBody>
      </p:sp>
      <p:sp>
        <p:nvSpPr>
          <p:cNvPr id="16" name="Left Arrow 15"/>
          <p:cNvSpPr/>
          <p:nvPr/>
        </p:nvSpPr>
        <p:spPr>
          <a:xfrm>
            <a:off x="4724398" y="4247054"/>
            <a:ext cx="3170110" cy="406400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6251" y="2110081"/>
            <a:ext cx="64435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command handler </a:t>
            </a:r>
            <a:r>
              <a:rPr lang="en-US" dirty="0"/>
              <a:t>receives a command and </a:t>
            </a:r>
          </a:p>
          <a:p>
            <a:r>
              <a:rPr lang="en-US" dirty="0"/>
              <a:t>brokers a result. The result is either a successful or an exception.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91956" y="268616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0" dirty="0">
                <a:solidFill>
                  <a:srgbClr val="24292E"/>
                </a:solidFill>
                <a:effectLst/>
              </a:rPr>
              <a:t>Commands</a:t>
            </a:r>
            <a:r>
              <a:rPr lang="en-US" b="0" i="0" dirty="0">
                <a:solidFill>
                  <a:srgbClr val="24292E"/>
                </a:solidFill>
                <a:effectLst/>
              </a:rPr>
              <a:t> are responsible for </a:t>
            </a:r>
            <a:r>
              <a:rPr lang="en-US" b="1" i="0" dirty="0">
                <a:solidFill>
                  <a:srgbClr val="24292E"/>
                </a:solidFill>
                <a:effectLst/>
              </a:rPr>
              <a:t>changing</a:t>
            </a:r>
            <a:r>
              <a:rPr lang="en-US" b="0" i="0" dirty="0">
                <a:solidFill>
                  <a:srgbClr val="24292E"/>
                </a:solidFill>
                <a:effectLst/>
              </a:rPr>
              <a:t> the </a:t>
            </a:r>
          </a:p>
          <a:p>
            <a:r>
              <a:rPr lang="en-US" b="0" i="0" dirty="0">
                <a:solidFill>
                  <a:srgbClr val="24292E"/>
                </a:solidFill>
                <a:effectLst/>
              </a:rPr>
              <a:t>application state, i.e. creating, updating and deleting entities.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13453" y="346660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0" dirty="0">
                <a:solidFill>
                  <a:srgbClr val="24292E"/>
                </a:solidFill>
                <a:effectLst/>
              </a:rPr>
              <a:t>Queries</a:t>
            </a:r>
            <a:r>
              <a:rPr lang="en-US" b="0" i="0" dirty="0">
                <a:solidFill>
                  <a:srgbClr val="24292E"/>
                </a:solidFill>
                <a:effectLst/>
              </a:rPr>
              <a:t> are responsible for </a:t>
            </a:r>
            <a:r>
              <a:rPr lang="en-US" b="1" i="0" dirty="0">
                <a:solidFill>
                  <a:srgbClr val="24292E"/>
                </a:solidFill>
                <a:effectLst/>
              </a:rPr>
              <a:t>reading</a:t>
            </a:r>
            <a:r>
              <a:rPr lang="en-US" b="0" i="0" dirty="0">
                <a:solidFill>
                  <a:srgbClr val="24292E"/>
                </a:solidFill>
                <a:effectLst/>
              </a:rPr>
              <a:t> the </a:t>
            </a:r>
          </a:p>
          <a:p>
            <a:r>
              <a:rPr lang="en-US" b="0" i="0" dirty="0">
                <a:solidFill>
                  <a:srgbClr val="24292E"/>
                </a:solidFill>
                <a:effectLst/>
              </a:rPr>
              <a:t>application state, e.g. to display information to the user.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898315" y="4247054"/>
            <a:ext cx="48250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query handler </a:t>
            </a:r>
            <a:r>
              <a:rPr lang="en-US" dirty="0"/>
              <a:t>implements </a:t>
            </a:r>
            <a:br>
              <a:rPr lang="en-US" dirty="0"/>
            </a:br>
            <a:r>
              <a:rPr lang="en-US" dirty="0"/>
              <a:t>the logic for the current query.</a:t>
            </a:r>
          </a:p>
        </p:txBody>
      </p:sp>
      <p:pic>
        <p:nvPicPr>
          <p:cNvPr id="22" name="Picture 21" descr="Резултат с изображение за MEDIAT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575" y="4998028"/>
            <a:ext cx="1057898" cy="105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1593075" y="5532707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Implemented with the               </a:t>
            </a:r>
            <a:r>
              <a:rPr lang="en-US" sz="28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ediatR</a:t>
            </a:r>
            <a:r>
              <a:rPr lang="en-US" sz="2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</a:p>
        </p:txBody>
      </p:sp>
      <p:sp>
        <p:nvSpPr>
          <p:cNvPr id="3" name="Cloud Callout 2"/>
          <p:cNvSpPr/>
          <p:nvPr/>
        </p:nvSpPr>
        <p:spPr>
          <a:xfrm>
            <a:off x="10427407" y="2438400"/>
            <a:ext cx="1577392" cy="751690"/>
          </a:xfrm>
          <a:prstGeom prst="cloudCallout">
            <a:avLst>
              <a:gd name="adj1" fmla="val -42103"/>
              <a:gd name="adj2" fmla="val 6578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Fluent Command Validation</a:t>
            </a:r>
          </a:p>
        </p:txBody>
      </p:sp>
    </p:spTree>
    <p:extLst>
      <p:ext uri="{BB962C8B-B14F-4D97-AF65-F5344CB8AC3E}">
        <p14:creationId xmlns:p14="http://schemas.microsoft.com/office/powerpoint/2010/main" val="120874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</TotalTime>
  <Words>353</Words>
  <Application>Microsoft Office PowerPoint</Application>
  <PresentationFormat>Widescreen</PresentationFormat>
  <Paragraphs>42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HeidelbergCement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Yordanov, Yordan (Varna) BGR</dc:creator>
  <cp:lastModifiedBy>Yordanov, Yordan (Varna) BGR</cp:lastModifiedBy>
  <cp:revision>82</cp:revision>
  <dcterms:created xsi:type="dcterms:W3CDTF">2019-11-27T09:22:56Z</dcterms:created>
  <dcterms:modified xsi:type="dcterms:W3CDTF">2023-04-16T13:12:12Z</dcterms:modified>
</cp:coreProperties>
</file>