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3" r:id="rId3"/>
    <p:sldId id="267" r:id="rId4"/>
    <p:sldId id="263" r:id="rId5"/>
    <p:sldId id="289" r:id="rId6"/>
    <p:sldId id="288" r:id="rId7"/>
    <p:sldId id="290" r:id="rId8"/>
    <p:sldId id="286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262626"/>
    <a:srgbClr val="151316"/>
    <a:srgbClr val="1780C3"/>
    <a:srgbClr val="FFAD9F"/>
    <a:srgbClr val="FFCDC5"/>
    <a:srgbClr val="FFB9AE"/>
    <a:srgbClr val="FFF2CC"/>
    <a:srgbClr val="F59C59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87476" autoAdjust="0"/>
  </p:normalViewPr>
  <p:slideViewPr>
    <p:cSldViewPr snapToGrid="0">
      <p:cViewPr varScale="1">
        <p:scale>
          <a:sx n="61" d="100"/>
          <a:sy n="61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5180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1333F7-206A-4F4A-E81E-2B2EA5E7E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27527-025F-A658-FEAD-4A8D8DD032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54EC1-E126-4FA6-9D54-2D495E82CAC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A3892-0152-6793-FF55-7D5A174C6E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948FF-27BF-4BED-8CCA-4AC1968B7E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4D7FF-0F68-41F3-A092-A5134E7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83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EB006-6F8E-423D-A32E-FB2768936EF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69B7-3B4C-4746-8EEB-F82041B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2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669B7-3B4C-4746-8EEB-F82041BF73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24A-D602-47D8-9627-0879E0F91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146" y="375469"/>
            <a:ext cx="9912626" cy="885341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ocial Textbox">
            <a:extLst>
              <a:ext uri="{FF2B5EF4-FFF2-40B4-BE49-F238E27FC236}">
                <a16:creationId xmlns:a16="http://schemas.microsoft.com/office/drawing/2014/main" id="{1389B979-3E6E-46D9-B6B7-B312B3B4B9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4039" y="5081631"/>
            <a:ext cx="5453733" cy="486239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7129" indent="0" algn="ctr">
              <a:buFontTx/>
              <a:buNone/>
              <a:defRPr sz="2133"/>
            </a:lvl2pPr>
            <a:lvl3pPr marL="596289" indent="0" algn="ctr">
              <a:buFontTx/>
              <a:buNone/>
              <a:defRPr sz="2133"/>
            </a:lvl3pPr>
            <a:lvl4pPr marL="883245" indent="0" algn="ctr">
              <a:buFontTx/>
              <a:buNone/>
              <a:defRPr sz="2133"/>
            </a:lvl4pPr>
            <a:lvl5pPr marL="1096931" indent="0" algn="ctr">
              <a:buFontTx/>
              <a:buNone/>
              <a:defRPr sz="2133"/>
            </a:lvl5pPr>
          </a:lstStyle>
          <a:p>
            <a:pPr lvl="0"/>
            <a:r>
              <a:rPr lang="en-US" dirty="0"/>
              <a:t>Version and date</a:t>
            </a:r>
          </a:p>
        </p:txBody>
      </p:sp>
      <p:sp>
        <p:nvSpPr>
          <p:cNvPr id="9" name="Authors Name">
            <a:extLst>
              <a:ext uri="{FF2B5EF4-FFF2-40B4-BE49-F238E27FC236}">
                <a16:creationId xmlns:a16="http://schemas.microsoft.com/office/drawing/2014/main" id="{A479CD14-142C-4325-B2E3-FBAC7DF3B1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96448" y="4563971"/>
            <a:ext cx="5453733" cy="459605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7129" indent="0" algn="ctr">
              <a:buFontTx/>
              <a:buNone/>
              <a:defRPr sz="2133"/>
            </a:lvl2pPr>
            <a:lvl3pPr marL="596289" indent="0" algn="ctr">
              <a:buFontTx/>
              <a:buNone/>
              <a:defRPr sz="2133"/>
            </a:lvl3pPr>
            <a:lvl4pPr marL="883245" indent="0" algn="ctr">
              <a:buFontTx/>
              <a:buNone/>
              <a:defRPr sz="2133"/>
            </a:lvl4pPr>
            <a:lvl5pPr marL="1096931" indent="0" algn="ctr">
              <a:buFontTx/>
              <a:buNone/>
              <a:defRPr sz="2133"/>
            </a:lvl5pPr>
          </a:lstStyle>
          <a:p>
            <a:pPr lvl="0"/>
            <a:r>
              <a:rPr lang="en-US" dirty="0"/>
              <a:t>Click to Add Author’s Name</a:t>
            </a:r>
          </a:p>
        </p:txBody>
      </p:sp>
    </p:spTree>
    <p:extLst>
      <p:ext uri="{BB962C8B-B14F-4D97-AF65-F5344CB8AC3E}">
        <p14:creationId xmlns:p14="http://schemas.microsoft.com/office/powerpoint/2010/main" val="243045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B2E4-CB37-41FD-86A7-B622B300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26FDB-B709-464C-B033-FD4F413EE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7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4186B-50C2-4933-9CEC-EFDE357E7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565952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2B539-BE3E-4730-AA2D-5642F58EC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729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E897-DE68-4A56-9419-FB713B3C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5927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3694-B950-491F-86E4-0D49F23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AD59139-9F71-4FDB-AB5C-7FEE9B0AE13C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0D558-2944-4B70-9E86-80EAA4E4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2A5C-6622-4C15-A7A7-2E9329A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70DA71-7271-433D-AD0A-90731CF59B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CDFCA-4DBC-4D0E-91C2-CE241BCC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9278" cy="1325563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6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F7F2-3AA5-47A1-B8F6-96804B18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851F5-F03C-41C0-B84F-C78735FE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7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C006-7A79-4625-8452-5B6BB5C8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9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3027-85F9-4D2C-B0C5-46166CF86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FE1E6-2A43-4290-A531-4B6784BB5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2527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009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2FC3-A61F-4026-A5AC-0F2B285C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7C7C-7608-4123-A702-E5F38E25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D24D8-2611-4695-90A4-5D77AC159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E5B99-AF2E-41A4-B44E-72A0C8907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BED6E-686A-438F-B3E6-B29674CC6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87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D1E5-6B8F-43EC-873B-35833933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9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23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97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AB1D-06DD-4527-90A9-478446D1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4031-B967-4C03-93E8-997A3BE7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E7516-5469-47CA-AA45-30985B81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6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5AF8-2239-486D-9F7D-1587F3BE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5E257-F54E-4D24-89A9-5D629D82D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01038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5A3A4-1A82-4663-9E62-1CEC702A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78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BA188-0668-4256-9A0F-96EC4182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C4DC1-7610-4EF9-9ECF-A8D2E58F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384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3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y and black motorcycle engine">
            <a:extLst>
              <a:ext uri="{FF2B5EF4-FFF2-40B4-BE49-F238E27FC236}">
                <a16:creationId xmlns:a16="http://schemas.microsoft.com/office/drawing/2014/main" id="{FB48E930-E9D2-2965-FF98-DCE5E7E05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4"/>
          <a:stretch/>
        </p:blipFill>
        <p:spPr bwMode="auto">
          <a:xfrm>
            <a:off x="0" y="0"/>
            <a:ext cx="5506541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0FC7388-BCDD-4AC0-AD4D-D9081B249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4038" y="611086"/>
            <a:ext cx="6064587" cy="88534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WAYNE MOTOR GROUP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445F2A6-190C-4910-858B-DDBC70E7B3B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94038" y="1535855"/>
            <a:ext cx="5453734" cy="97985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Strategy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74424C-3C97-4925-8BB1-56FF0793BB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94039" y="5076943"/>
            <a:ext cx="5453733" cy="486239"/>
          </a:xfrm>
        </p:spPr>
        <p:txBody>
          <a:bodyPr/>
          <a:lstStyle/>
          <a:p>
            <a:r>
              <a:rPr lang="en-US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2035 - Version 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54CC3FC-01B2-42D9-B698-9C8F300BD7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94038" y="4617338"/>
            <a:ext cx="5453733" cy="4596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Jarvis Stark</a:t>
            </a:r>
          </a:p>
        </p:txBody>
      </p:sp>
    </p:spTree>
    <p:extLst>
      <p:ext uri="{BB962C8B-B14F-4D97-AF65-F5344CB8AC3E}">
        <p14:creationId xmlns:p14="http://schemas.microsoft.com/office/powerpoint/2010/main" val="307930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1ED6CE6D-D76F-171A-941D-3DBD7DC1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61" y="2766218"/>
            <a:ext cx="10459278" cy="1325563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113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11FF-7DE4-4D58-A76A-61DDBFEB3A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3E5C8F-6EF8-453E-ACB9-60065F1A63EF}"/>
              </a:ext>
            </a:extLst>
          </p:cNvPr>
          <p:cNvGrpSpPr/>
          <p:nvPr/>
        </p:nvGrpSpPr>
        <p:grpSpPr>
          <a:xfrm>
            <a:off x="2458404" y="332373"/>
            <a:ext cx="7275192" cy="6193253"/>
            <a:chOff x="2451778" y="348938"/>
            <a:chExt cx="7275192" cy="6193253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5014979-6B32-43AE-9A9A-3B2FAD18EF2A}"/>
                </a:ext>
              </a:extLst>
            </p:cNvPr>
            <p:cNvSpPr/>
            <p:nvPr/>
          </p:nvSpPr>
          <p:spPr>
            <a:xfrm rot="10800000">
              <a:off x="4252354" y="3445564"/>
              <a:ext cx="3644222" cy="3096627"/>
            </a:xfrm>
            <a:prstGeom prst="triangle">
              <a:avLst>
                <a:gd name="adj" fmla="val 49438"/>
              </a:avLst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46C32B0F-0754-4035-A989-9E70C5F3F9E0}"/>
                </a:ext>
              </a:extLst>
            </p:cNvPr>
            <p:cNvSpPr/>
            <p:nvPr/>
          </p:nvSpPr>
          <p:spPr>
            <a:xfrm>
              <a:off x="6082748" y="3432313"/>
              <a:ext cx="3644222" cy="3096627"/>
            </a:xfrm>
            <a:prstGeom prst="triangle">
              <a:avLst>
                <a:gd name="adj" fmla="val 4943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937D1FE-EE02-4A61-A29A-3B222F00BA54}"/>
                </a:ext>
              </a:extLst>
            </p:cNvPr>
            <p:cNvSpPr/>
            <p:nvPr/>
          </p:nvSpPr>
          <p:spPr>
            <a:xfrm>
              <a:off x="2451778" y="3432314"/>
              <a:ext cx="3644222" cy="3096627"/>
            </a:xfrm>
            <a:prstGeom prst="triangle">
              <a:avLst>
                <a:gd name="adj" fmla="val 4943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A504E6F0-42AF-4729-A04E-BD4DD5661148}"/>
                </a:ext>
              </a:extLst>
            </p:cNvPr>
            <p:cNvSpPr/>
            <p:nvPr/>
          </p:nvSpPr>
          <p:spPr>
            <a:xfrm>
              <a:off x="4245728" y="348938"/>
              <a:ext cx="3644222" cy="3096627"/>
            </a:xfrm>
            <a:prstGeom prst="triangle">
              <a:avLst>
                <a:gd name="adj" fmla="val 4943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4C894A-342A-48E3-BC76-82D9253650FF}"/>
                </a:ext>
              </a:extLst>
            </p:cNvPr>
            <p:cNvGrpSpPr/>
            <p:nvPr/>
          </p:nvGrpSpPr>
          <p:grpSpPr>
            <a:xfrm>
              <a:off x="5787946" y="3080364"/>
              <a:ext cx="622732" cy="647275"/>
              <a:chOff x="5766761" y="3037657"/>
              <a:chExt cx="622732" cy="64727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0C47D1-2041-4D63-8ADB-629FADF103AC}"/>
                  </a:ext>
                </a:extLst>
              </p:cNvPr>
              <p:cNvSpPr/>
              <p:nvPr/>
            </p:nvSpPr>
            <p:spPr>
              <a:xfrm>
                <a:off x="5766761" y="3037657"/>
                <a:ext cx="622732" cy="647275"/>
              </a:xfrm>
              <a:prstGeom prst="ellipse">
                <a:avLst/>
              </a:prstGeom>
              <a:solidFill>
                <a:srgbClr val="474747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695DF6D1-09F0-4C6B-A51D-F5D70FBB6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1631" y="3185754"/>
                <a:ext cx="442234" cy="351080"/>
              </a:xfrm>
              <a:custGeom>
                <a:avLst/>
                <a:gdLst>
                  <a:gd name="T0" fmla="*/ 2380 w 2710"/>
                  <a:gd name="T1" fmla="*/ 778 h 1725"/>
                  <a:gd name="T2" fmla="*/ 2391 w 2710"/>
                  <a:gd name="T3" fmla="*/ 655 h 1725"/>
                  <a:gd name="T4" fmla="*/ 1736 w 2710"/>
                  <a:gd name="T5" fmla="*/ 0 h 1725"/>
                  <a:gd name="T6" fmla="*/ 1154 w 2710"/>
                  <a:gd name="T7" fmla="*/ 354 h 1725"/>
                  <a:gd name="T8" fmla="*/ 879 w 2710"/>
                  <a:gd name="T9" fmla="*/ 257 h 1725"/>
                  <a:gd name="T10" fmla="*/ 444 w 2710"/>
                  <a:gd name="T11" fmla="*/ 625 h 1725"/>
                  <a:gd name="T12" fmla="*/ 0 w 2710"/>
                  <a:gd name="T13" fmla="*/ 1170 h 1725"/>
                  <a:gd name="T14" fmla="*/ 555 w 2710"/>
                  <a:gd name="T15" fmla="*/ 1725 h 1725"/>
                  <a:gd name="T16" fmla="*/ 2224 w 2710"/>
                  <a:gd name="T17" fmla="*/ 1725 h 1725"/>
                  <a:gd name="T18" fmla="*/ 2710 w 2710"/>
                  <a:gd name="T19" fmla="*/ 1239 h 1725"/>
                  <a:gd name="T20" fmla="*/ 2380 w 2710"/>
                  <a:gd name="T21" fmla="*/ 778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10" h="1725">
                    <a:moveTo>
                      <a:pt x="2380" y="778"/>
                    </a:moveTo>
                    <a:cubicBezTo>
                      <a:pt x="2387" y="738"/>
                      <a:pt x="2391" y="697"/>
                      <a:pt x="2391" y="655"/>
                    </a:cubicBezTo>
                    <a:cubicBezTo>
                      <a:pt x="2391" y="293"/>
                      <a:pt x="2098" y="0"/>
                      <a:pt x="1736" y="0"/>
                    </a:cubicBezTo>
                    <a:cubicBezTo>
                      <a:pt x="1483" y="0"/>
                      <a:pt x="1263" y="144"/>
                      <a:pt x="1154" y="354"/>
                    </a:cubicBezTo>
                    <a:cubicBezTo>
                      <a:pt x="1079" y="294"/>
                      <a:pt x="983" y="257"/>
                      <a:pt x="879" y="257"/>
                    </a:cubicBezTo>
                    <a:cubicBezTo>
                      <a:pt x="660" y="257"/>
                      <a:pt x="479" y="416"/>
                      <a:pt x="444" y="625"/>
                    </a:cubicBezTo>
                    <a:cubicBezTo>
                      <a:pt x="191" y="677"/>
                      <a:pt x="0" y="901"/>
                      <a:pt x="0" y="1170"/>
                    </a:cubicBezTo>
                    <a:cubicBezTo>
                      <a:pt x="0" y="1476"/>
                      <a:pt x="249" y="1725"/>
                      <a:pt x="555" y="1725"/>
                    </a:cubicBezTo>
                    <a:cubicBezTo>
                      <a:pt x="2224" y="1725"/>
                      <a:pt x="2224" y="1725"/>
                      <a:pt x="2224" y="1725"/>
                    </a:cubicBezTo>
                    <a:cubicBezTo>
                      <a:pt x="2492" y="1725"/>
                      <a:pt x="2710" y="1507"/>
                      <a:pt x="2710" y="1239"/>
                    </a:cubicBezTo>
                    <a:cubicBezTo>
                      <a:pt x="2710" y="1025"/>
                      <a:pt x="2572" y="843"/>
                      <a:pt x="2380" y="77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33BA9BC-AC49-4D5E-B296-5EDF58759C60}"/>
                </a:ext>
              </a:extLst>
            </p:cNvPr>
            <p:cNvGrpSpPr/>
            <p:nvPr/>
          </p:nvGrpSpPr>
          <p:grpSpPr>
            <a:xfrm>
              <a:off x="4856185" y="4656988"/>
              <a:ext cx="622732" cy="647275"/>
              <a:chOff x="5766761" y="3037657"/>
              <a:chExt cx="622732" cy="64727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8B7B999-DA54-40F4-9109-9C3A26CAD44D}"/>
                  </a:ext>
                </a:extLst>
              </p:cNvPr>
              <p:cNvSpPr/>
              <p:nvPr/>
            </p:nvSpPr>
            <p:spPr>
              <a:xfrm>
                <a:off x="5766761" y="3037657"/>
                <a:ext cx="622732" cy="647275"/>
              </a:xfrm>
              <a:prstGeom prst="ellipse">
                <a:avLst/>
              </a:prstGeom>
              <a:solidFill>
                <a:srgbClr val="474747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B2C4A1C0-58C6-49B1-9380-DBA3E2EB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1631" y="3185754"/>
                <a:ext cx="442234" cy="351080"/>
              </a:xfrm>
              <a:custGeom>
                <a:avLst/>
                <a:gdLst>
                  <a:gd name="T0" fmla="*/ 2380 w 2710"/>
                  <a:gd name="T1" fmla="*/ 778 h 1725"/>
                  <a:gd name="T2" fmla="*/ 2391 w 2710"/>
                  <a:gd name="T3" fmla="*/ 655 h 1725"/>
                  <a:gd name="T4" fmla="*/ 1736 w 2710"/>
                  <a:gd name="T5" fmla="*/ 0 h 1725"/>
                  <a:gd name="T6" fmla="*/ 1154 w 2710"/>
                  <a:gd name="T7" fmla="*/ 354 h 1725"/>
                  <a:gd name="T8" fmla="*/ 879 w 2710"/>
                  <a:gd name="T9" fmla="*/ 257 h 1725"/>
                  <a:gd name="T10" fmla="*/ 444 w 2710"/>
                  <a:gd name="T11" fmla="*/ 625 h 1725"/>
                  <a:gd name="T12" fmla="*/ 0 w 2710"/>
                  <a:gd name="T13" fmla="*/ 1170 h 1725"/>
                  <a:gd name="T14" fmla="*/ 555 w 2710"/>
                  <a:gd name="T15" fmla="*/ 1725 h 1725"/>
                  <a:gd name="T16" fmla="*/ 2224 w 2710"/>
                  <a:gd name="T17" fmla="*/ 1725 h 1725"/>
                  <a:gd name="T18" fmla="*/ 2710 w 2710"/>
                  <a:gd name="T19" fmla="*/ 1239 h 1725"/>
                  <a:gd name="T20" fmla="*/ 2380 w 2710"/>
                  <a:gd name="T21" fmla="*/ 778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10" h="1725">
                    <a:moveTo>
                      <a:pt x="2380" y="778"/>
                    </a:moveTo>
                    <a:cubicBezTo>
                      <a:pt x="2387" y="738"/>
                      <a:pt x="2391" y="697"/>
                      <a:pt x="2391" y="655"/>
                    </a:cubicBezTo>
                    <a:cubicBezTo>
                      <a:pt x="2391" y="293"/>
                      <a:pt x="2098" y="0"/>
                      <a:pt x="1736" y="0"/>
                    </a:cubicBezTo>
                    <a:cubicBezTo>
                      <a:pt x="1483" y="0"/>
                      <a:pt x="1263" y="144"/>
                      <a:pt x="1154" y="354"/>
                    </a:cubicBezTo>
                    <a:cubicBezTo>
                      <a:pt x="1079" y="294"/>
                      <a:pt x="983" y="257"/>
                      <a:pt x="879" y="257"/>
                    </a:cubicBezTo>
                    <a:cubicBezTo>
                      <a:pt x="660" y="257"/>
                      <a:pt x="479" y="416"/>
                      <a:pt x="444" y="625"/>
                    </a:cubicBezTo>
                    <a:cubicBezTo>
                      <a:pt x="191" y="677"/>
                      <a:pt x="0" y="901"/>
                      <a:pt x="0" y="1170"/>
                    </a:cubicBezTo>
                    <a:cubicBezTo>
                      <a:pt x="0" y="1476"/>
                      <a:pt x="249" y="1725"/>
                      <a:pt x="555" y="1725"/>
                    </a:cubicBezTo>
                    <a:cubicBezTo>
                      <a:pt x="2224" y="1725"/>
                      <a:pt x="2224" y="1725"/>
                      <a:pt x="2224" y="1725"/>
                    </a:cubicBezTo>
                    <a:cubicBezTo>
                      <a:pt x="2492" y="1725"/>
                      <a:pt x="2710" y="1507"/>
                      <a:pt x="2710" y="1239"/>
                    </a:cubicBezTo>
                    <a:cubicBezTo>
                      <a:pt x="2710" y="1025"/>
                      <a:pt x="2572" y="843"/>
                      <a:pt x="2380" y="77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1107233-772E-4E61-9CD5-F8C0BDC887E5}"/>
                </a:ext>
              </a:extLst>
            </p:cNvPr>
            <p:cNvGrpSpPr/>
            <p:nvPr/>
          </p:nvGrpSpPr>
          <p:grpSpPr>
            <a:xfrm>
              <a:off x="6710599" y="4656987"/>
              <a:ext cx="622732" cy="647275"/>
              <a:chOff x="5766761" y="3037657"/>
              <a:chExt cx="622732" cy="64727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7F277AF-9569-4563-BE5B-E66D0414EED1}"/>
                  </a:ext>
                </a:extLst>
              </p:cNvPr>
              <p:cNvSpPr/>
              <p:nvPr/>
            </p:nvSpPr>
            <p:spPr>
              <a:xfrm>
                <a:off x="5766761" y="3037657"/>
                <a:ext cx="622732" cy="647275"/>
              </a:xfrm>
              <a:prstGeom prst="ellipse">
                <a:avLst/>
              </a:prstGeom>
              <a:solidFill>
                <a:srgbClr val="474747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0DA0EE9D-CA55-488C-98CA-82333799F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1631" y="3185754"/>
                <a:ext cx="442234" cy="351080"/>
              </a:xfrm>
              <a:custGeom>
                <a:avLst/>
                <a:gdLst>
                  <a:gd name="T0" fmla="*/ 2380 w 2710"/>
                  <a:gd name="T1" fmla="*/ 778 h 1725"/>
                  <a:gd name="T2" fmla="*/ 2391 w 2710"/>
                  <a:gd name="T3" fmla="*/ 655 h 1725"/>
                  <a:gd name="T4" fmla="*/ 1736 w 2710"/>
                  <a:gd name="T5" fmla="*/ 0 h 1725"/>
                  <a:gd name="T6" fmla="*/ 1154 w 2710"/>
                  <a:gd name="T7" fmla="*/ 354 h 1725"/>
                  <a:gd name="T8" fmla="*/ 879 w 2710"/>
                  <a:gd name="T9" fmla="*/ 257 h 1725"/>
                  <a:gd name="T10" fmla="*/ 444 w 2710"/>
                  <a:gd name="T11" fmla="*/ 625 h 1725"/>
                  <a:gd name="T12" fmla="*/ 0 w 2710"/>
                  <a:gd name="T13" fmla="*/ 1170 h 1725"/>
                  <a:gd name="T14" fmla="*/ 555 w 2710"/>
                  <a:gd name="T15" fmla="*/ 1725 h 1725"/>
                  <a:gd name="T16" fmla="*/ 2224 w 2710"/>
                  <a:gd name="T17" fmla="*/ 1725 h 1725"/>
                  <a:gd name="T18" fmla="*/ 2710 w 2710"/>
                  <a:gd name="T19" fmla="*/ 1239 h 1725"/>
                  <a:gd name="T20" fmla="*/ 2380 w 2710"/>
                  <a:gd name="T21" fmla="*/ 778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10" h="1725">
                    <a:moveTo>
                      <a:pt x="2380" y="778"/>
                    </a:moveTo>
                    <a:cubicBezTo>
                      <a:pt x="2387" y="738"/>
                      <a:pt x="2391" y="697"/>
                      <a:pt x="2391" y="655"/>
                    </a:cubicBezTo>
                    <a:cubicBezTo>
                      <a:pt x="2391" y="293"/>
                      <a:pt x="2098" y="0"/>
                      <a:pt x="1736" y="0"/>
                    </a:cubicBezTo>
                    <a:cubicBezTo>
                      <a:pt x="1483" y="0"/>
                      <a:pt x="1263" y="144"/>
                      <a:pt x="1154" y="354"/>
                    </a:cubicBezTo>
                    <a:cubicBezTo>
                      <a:pt x="1079" y="294"/>
                      <a:pt x="983" y="257"/>
                      <a:pt x="879" y="257"/>
                    </a:cubicBezTo>
                    <a:cubicBezTo>
                      <a:pt x="660" y="257"/>
                      <a:pt x="479" y="416"/>
                      <a:pt x="444" y="625"/>
                    </a:cubicBezTo>
                    <a:cubicBezTo>
                      <a:pt x="191" y="677"/>
                      <a:pt x="0" y="901"/>
                      <a:pt x="0" y="1170"/>
                    </a:cubicBezTo>
                    <a:cubicBezTo>
                      <a:pt x="0" y="1476"/>
                      <a:pt x="249" y="1725"/>
                      <a:pt x="555" y="1725"/>
                    </a:cubicBezTo>
                    <a:cubicBezTo>
                      <a:pt x="2224" y="1725"/>
                      <a:pt x="2224" y="1725"/>
                      <a:pt x="2224" y="1725"/>
                    </a:cubicBezTo>
                    <a:cubicBezTo>
                      <a:pt x="2492" y="1725"/>
                      <a:pt x="2710" y="1507"/>
                      <a:pt x="2710" y="1239"/>
                    </a:cubicBezTo>
                    <a:cubicBezTo>
                      <a:pt x="2710" y="1025"/>
                      <a:pt x="2572" y="843"/>
                      <a:pt x="2380" y="77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158366-62F5-40CE-8B14-F79C395B38E4}"/>
                </a:ext>
              </a:extLst>
            </p:cNvPr>
            <p:cNvGrpSpPr/>
            <p:nvPr/>
          </p:nvGrpSpPr>
          <p:grpSpPr>
            <a:xfrm>
              <a:off x="5798122" y="1775950"/>
              <a:ext cx="552684" cy="752293"/>
              <a:chOff x="5801785" y="1985342"/>
              <a:chExt cx="552684" cy="75229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EAEE139-2872-4558-8DD2-5959E5725C37}"/>
                  </a:ext>
                </a:extLst>
              </p:cNvPr>
              <p:cNvSpPr/>
              <p:nvPr/>
            </p:nvSpPr>
            <p:spPr bwMode="gray">
              <a:xfrm>
                <a:off x="5862967" y="2488336"/>
                <a:ext cx="410370" cy="249299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CIO</a:t>
                </a:r>
              </a:p>
            </p:txBody>
          </p:sp>
          <p:pic>
            <p:nvPicPr>
              <p:cNvPr id="40" name="Graphic 206" descr="User">
                <a:extLst>
                  <a:ext uri="{FF2B5EF4-FFF2-40B4-BE49-F238E27FC236}">
                    <a16:creationId xmlns:a16="http://schemas.microsoft.com/office/drawing/2014/main" id="{8A29A4D0-1D6A-449A-ADBB-B9294ACD3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1785" y="1985342"/>
                <a:ext cx="552684" cy="55268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BBC4D28-195B-4DAA-BF6D-AAF3B9DB2B8A}"/>
                </a:ext>
              </a:extLst>
            </p:cNvPr>
            <p:cNvGrpSpPr/>
            <p:nvPr/>
          </p:nvGrpSpPr>
          <p:grpSpPr>
            <a:xfrm>
              <a:off x="3904914" y="4970543"/>
              <a:ext cx="673343" cy="667438"/>
              <a:chOff x="3952178" y="5104389"/>
              <a:chExt cx="673343" cy="667438"/>
            </a:xfrm>
          </p:grpSpPr>
          <p:pic>
            <p:nvPicPr>
              <p:cNvPr id="41" name="Graphic 206" descr="User">
                <a:extLst>
                  <a:ext uri="{FF2B5EF4-FFF2-40B4-BE49-F238E27FC236}">
                    <a16:creationId xmlns:a16="http://schemas.microsoft.com/office/drawing/2014/main" id="{9460ED3E-4B54-422D-BC44-1914F1211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2178" y="5104389"/>
                <a:ext cx="671565" cy="667438"/>
              </a:xfrm>
              <a:prstGeom prst="rect">
                <a:avLst/>
              </a:prstGeom>
            </p:spPr>
          </p:pic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72A7A95-85D3-4DF8-9B79-1373AE0F8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5264" y="5262061"/>
                <a:ext cx="240257" cy="173812"/>
              </a:xfrm>
              <a:custGeom>
                <a:avLst/>
                <a:gdLst>
                  <a:gd name="T0" fmla="*/ 2380 w 2710"/>
                  <a:gd name="T1" fmla="*/ 778 h 1725"/>
                  <a:gd name="T2" fmla="*/ 2391 w 2710"/>
                  <a:gd name="T3" fmla="*/ 655 h 1725"/>
                  <a:gd name="T4" fmla="*/ 1736 w 2710"/>
                  <a:gd name="T5" fmla="*/ 0 h 1725"/>
                  <a:gd name="T6" fmla="*/ 1154 w 2710"/>
                  <a:gd name="T7" fmla="*/ 354 h 1725"/>
                  <a:gd name="T8" fmla="*/ 879 w 2710"/>
                  <a:gd name="T9" fmla="*/ 257 h 1725"/>
                  <a:gd name="T10" fmla="*/ 444 w 2710"/>
                  <a:gd name="T11" fmla="*/ 625 h 1725"/>
                  <a:gd name="T12" fmla="*/ 0 w 2710"/>
                  <a:gd name="T13" fmla="*/ 1170 h 1725"/>
                  <a:gd name="T14" fmla="*/ 555 w 2710"/>
                  <a:gd name="T15" fmla="*/ 1725 h 1725"/>
                  <a:gd name="T16" fmla="*/ 2224 w 2710"/>
                  <a:gd name="T17" fmla="*/ 1725 h 1725"/>
                  <a:gd name="T18" fmla="*/ 2710 w 2710"/>
                  <a:gd name="T19" fmla="*/ 1239 h 1725"/>
                  <a:gd name="T20" fmla="*/ 2380 w 2710"/>
                  <a:gd name="T21" fmla="*/ 778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10" h="1725">
                    <a:moveTo>
                      <a:pt x="2380" y="778"/>
                    </a:moveTo>
                    <a:cubicBezTo>
                      <a:pt x="2387" y="738"/>
                      <a:pt x="2391" y="697"/>
                      <a:pt x="2391" y="655"/>
                    </a:cubicBezTo>
                    <a:cubicBezTo>
                      <a:pt x="2391" y="293"/>
                      <a:pt x="2098" y="0"/>
                      <a:pt x="1736" y="0"/>
                    </a:cubicBezTo>
                    <a:cubicBezTo>
                      <a:pt x="1483" y="0"/>
                      <a:pt x="1263" y="144"/>
                      <a:pt x="1154" y="354"/>
                    </a:cubicBezTo>
                    <a:cubicBezTo>
                      <a:pt x="1079" y="294"/>
                      <a:pt x="983" y="257"/>
                      <a:pt x="879" y="257"/>
                    </a:cubicBezTo>
                    <a:cubicBezTo>
                      <a:pt x="660" y="257"/>
                      <a:pt x="479" y="416"/>
                      <a:pt x="444" y="625"/>
                    </a:cubicBezTo>
                    <a:cubicBezTo>
                      <a:pt x="191" y="677"/>
                      <a:pt x="0" y="901"/>
                      <a:pt x="0" y="1170"/>
                    </a:cubicBezTo>
                    <a:cubicBezTo>
                      <a:pt x="0" y="1476"/>
                      <a:pt x="249" y="1725"/>
                      <a:pt x="555" y="1725"/>
                    </a:cubicBezTo>
                    <a:cubicBezTo>
                      <a:pt x="2224" y="1725"/>
                      <a:pt x="2224" y="1725"/>
                      <a:pt x="2224" y="1725"/>
                    </a:cubicBezTo>
                    <a:cubicBezTo>
                      <a:pt x="2492" y="1725"/>
                      <a:pt x="2710" y="1507"/>
                      <a:pt x="2710" y="1239"/>
                    </a:cubicBezTo>
                    <a:cubicBezTo>
                      <a:pt x="2710" y="1025"/>
                      <a:pt x="2572" y="843"/>
                      <a:pt x="2380" y="77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46DC91-3C1B-4FE2-89D6-9213E6A4B2A1}"/>
                </a:ext>
              </a:extLst>
            </p:cNvPr>
            <p:cNvSpPr/>
            <p:nvPr/>
          </p:nvSpPr>
          <p:spPr bwMode="gray">
            <a:xfrm>
              <a:off x="2985074" y="5740632"/>
              <a:ext cx="2577630" cy="49859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Business Manager</a:t>
              </a:r>
              <a:b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Architect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66FA2A-985C-4F56-B7C2-9570353F1782}"/>
                </a:ext>
              </a:extLst>
            </p:cNvPr>
            <p:cNvSpPr/>
            <p:nvPr/>
          </p:nvSpPr>
          <p:spPr bwMode="gray">
            <a:xfrm>
              <a:off x="7389813" y="5740632"/>
              <a:ext cx="1000275" cy="49859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</a:t>
              </a:r>
              <a:b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Sponsor</a:t>
              </a:r>
            </a:p>
          </p:txBody>
        </p:sp>
        <p:pic>
          <p:nvPicPr>
            <p:cNvPr id="46" name="Graphic 206" descr="User">
              <a:extLst>
                <a:ext uri="{FF2B5EF4-FFF2-40B4-BE49-F238E27FC236}">
                  <a16:creationId xmlns:a16="http://schemas.microsoft.com/office/drawing/2014/main" id="{BA23D8DF-EC70-4866-B537-CB669560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3608" y="5128215"/>
              <a:ext cx="552684" cy="55268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96F0FD-EEC6-453F-98C3-72DC72ED825C}"/>
                </a:ext>
              </a:extLst>
            </p:cNvPr>
            <p:cNvSpPr/>
            <p:nvPr/>
          </p:nvSpPr>
          <p:spPr bwMode="gray">
            <a:xfrm>
              <a:off x="5262045" y="4159026"/>
              <a:ext cx="1705595" cy="553998"/>
            </a:xfrm>
            <a:prstGeom prst="rect">
              <a:avLst/>
            </a:prstGeom>
            <a:solidFill>
              <a:srgbClr val="47474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sp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529B"/>
                </a:buClr>
                <a:buSzTx/>
                <a:buFontTx/>
                <a:buNone/>
                <a:tabLst>
                  <a:tab pos="463550" algn="l"/>
                </a:tabLst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Strategy </a:t>
              </a:r>
            </a:p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529B"/>
                </a:buClr>
                <a:buSzTx/>
                <a:buFontTx/>
                <a:buNone/>
                <a:tabLst>
                  <a:tab pos="463550" algn="l"/>
                </a:tabLst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Stakeholders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9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D4D4FE-1959-4D2D-AA26-4C796333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Wayne Motors Group (WMG) is losing $100 million yearly due to lack of “smart” features and capabilities in our vehicles. The management team meeting of March 21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2035, concluded that introducing at least 3 smart features in our vehicles would increase sales by 20%.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address the above problem, we propose that WMG adopt a public cloud strategy. This would allow us to streamline the deployment and management of the required technology. Additionally, this solution would allow us to take advantage of real-time data analytics and in the future support AI/ML initiatives.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99D37A-94D6-4164-94C0-8BFFBC12F35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8932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767A9C-4AF3-4B9A-84BC-E9A3A66913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Drivers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08092-891F-4384-97CA-480EB676624A}"/>
              </a:ext>
            </a:extLst>
          </p:cNvPr>
          <p:cNvSpPr/>
          <p:nvPr/>
        </p:nvSpPr>
        <p:spPr>
          <a:xfrm>
            <a:off x="1272198" y="2597426"/>
            <a:ext cx="3057950" cy="1663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features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B3802-15E7-43E4-A74C-507DE74A0812}"/>
              </a:ext>
            </a:extLst>
          </p:cNvPr>
          <p:cNvSpPr/>
          <p:nvPr/>
        </p:nvSpPr>
        <p:spPr>
          <a:xfrm>
            <a:off x="4567025" y="2597426"/>
            <a:ext cx="3057950" cy="1663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4CE82-6D87-4F98-ACEB-5FEDDE4F97A1}"/>
              </a:ext>
            </a:extLst>
          </p:cNvPr>
          <p:cNvSpPr/>
          <p:nvPr/>
        </p:nvSpPr>
        <p:spPr>
          <a:xfrm>
            <a:off x="7861852" y="2597426"/>
            <a:ext cx="3057950" cy="1663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Ecosystem Integration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767A9C-4AF3-4B9A-84BC-E9A3A669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61" y="2766218"/>
            <a:ext cx="10459278" cy="1325563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Outcomes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810B7BE-4755-C534-FBBB-D1C6F60A8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73595"/>
              </p:ext>
            </p:extLst>
          </p:nvPr>
        </p:nvGraphicFramePr>
        <p:xfrm>
          <a:off x="1678622" y="825341"/>
          <a:ext cx="8534718" cy="193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0799">
                  <a:extLst>
                    <a:ext uri="{9D8B030D-6E8A-4147-A177-3AD203B41FA5}">
                      <a16:colId xmlns:a16="http://schemas.microsoft.com/office/drawing/2014/main" val="2121990946"/>
                    </a:ext>
                  </a:extLst>
                </a:gridCol>
                <a:gridCol w="2500471">
                  <a:extLst>
                    <a:ext uri="{9D8B030D-6E8A-4147-A177-3AD203B41FA5}">
                      <a16:colId xmlns:a16="http://schemas.microsoft.com/office/drawing/2014/main" val="2825920265"/>
                    </a:ext>
                  </a:extLst>
                </a:gridCol>
                <a:gridCol w="220028">
                  <a:extLst>
                    <a:ext uri="{9D8B030D-6E8A-4147-A177-3AD203B41FA5}">
                      <a16:colId xmlns:a16="http://schemas.microsoft.com/office/drawing/2014/main" val="1559087495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310795613"/>
                    </a:ext>
                  </a:extLst>
                </a:gridCol>
                <a:gridCol w="486092">
                  <a:extLst>
                    <a:ext uri="{9D8B030D-6E8A-4147-A177-3AD203B41FA5}">
                      <a16:colId xmlns:a16="http://schemas.microsoft.com/office/drawing/2014/main" val="36562127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8041018"/>
                    </a:ext>
                  </a:extLst>
                </a:gridCol>
                <a:gridCol w="2353628">
                  <a:extLst>
                    <a:ext uri="{9D8B030D-6E8A-4147-A177-3AD203B41FA5}">
                      <a16:colId xmlns:a16="http://schemas.microsoft.com/office/drawing/2014/main" val="148239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Sponsor: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William Wayne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tolzl Book" panose="00000500000000000000" pitchFamily="2" charset="0"/>
                      </a:endParaRPr>
                    </a:p>
                  </a:txBody>
                  <a:tcPr>
                    <a:solidFill>
                      <a:srgbClr val="9C25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Outcome: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efficiency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7109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178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Driver: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tolzl Book" panose="000005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265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 assembly line due to lack of integration and automation between systems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systems integrated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tolzl Book" panose="000005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training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Automation tools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0577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8ABD1A-033B-485A-DED2-46DEF4FF2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45588"/>
              </p:ext>
            </p:extLst>
          </p:nvPr>
        </p:nvGraphicFramePr>
        <p:xfrm>
          <a:off x="1678622" y="459581"/>
          <a:ext cx="85347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799">
                  <a:extLst>
                    <a:ext uri="{9D8B030D-6E8A-4147-A177-3AD203B41FA5}">
                      <a16:colId xmlns:a16="http://schemas.microsoft.com/office/drawing/2014/main" val="3051088030"/>
                    </a:ext>
                  </a:extLst>
                </a:gridCol>
                <a:gridCol w="2720499">
                  <a:extLst>
                    <a:ext uri="{9D8B030D-6E8A-4147-A177-3AD203B41FA5}">
                      <a16:colId xmlns:a16="http://schemas.microsoft.com/office/drawing/2014/main" val="2365315959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1014252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3034011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C253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86018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4B34E50D-C7E6-2FCC-B93F-317F24C08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27188"/>
              </p:ext>
            </p:extLst>
          </p:nvPr>
        </p:nvGraphicFramePr>
        <p:xfrm>
          <a:off x="1678622" y="3316288"/>
          <a:ext cx="8534718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799">
                  <a:extLst>
                    <a:ext uri="{9D8B030D-6E8A-4147-A177-3AD203B41FA5}">
                      <a16:colId xmlns:a16="http://schemas.microsoft.com/office/drawing/2014/main" val="2121990946"/>
                    </a:ext>
                  </a:extLst>
                </a:gridCol>
                <a:gridCol w="2500471">
                  <a:extLst>
                    <a:ext uri="{9D8B030D-6E8A-4147-A177-3AD203B41FA5}">
                      <a16:colId xmlns:a16="http://schemas.microsoft.com/office/drawing/2014/main" val="2825920265"/>
                    </a:ext>
                  </a:extLst>
                </a:gridCol>
                <a:gridCol w="220028">
                  <a:extLst>
                    <a:ext uri="{9D8B030D-6E8A-4147-A177-3AD203B41FA5}">
                      <a16:colId xmlns:a16="http://schemas.microsoft.com/office/drawing/2014/main" val="1559087495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310795613"/>
                    </a:ext>
                  </a:extLst>
                </a:gridCol>
                <a:gridCol w="486092">
                  <a:extLst>
                    <a:ext uri="{9D8B030D-6E8A-4147-A177-3AD203B41FA5}">
                      <a16:colId xmlns:a16="http://schemas.microsoft.com/office/drawing/2014/main" val="36562127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8041018"/>
                    </a:ext>
                  </a:extLst>
                </a:gridCol>
                <a:gridCol w="2353628">
                  <a:extLst>
                    <a:ext uri="{9D8B030D-6E8A-4147-A177-3AD203B41FA5}">
                      <a16:colId xmlns:a16="http://schemas.microsoft.com/office/drawing/2014/main" val="148239643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tolzl Book" panose="00000500000000000000" pitchFamily="2" charset="0"/>
                      </a:endParaRPr>
                    </a:p>
                  </a:txBody>
                  <a:tcPr>
                    <a:solidFill>
                      <a:srgbClr val="9C25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>
                        <a:solidFill>
                          <a:srgbClr val="9C253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710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Sponsor: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Bruce Stark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 Features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2434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178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Driver: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tolzl Book" panose="000005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265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Staggering revenue growth due to lack of smart features in our vehicles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tolzl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and deploy IoT platform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Stolzl Book" panose="000005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Configure IoT Platform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 sensors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 with analytics platform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05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5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980711-CB90-EF39-31E1-D65DF4F357A3}"/>
              </a:ext>
            </a:extLst>
          </p:cNvPr>
          <p:cNvGrpSpPr/>
          <p:nvPr/>
        </p:nvGrpSpPr>
        <p:grpSpPr>
          <a:xfrm>
            <a:off x="1498910" y="1154665"/>
            <a:ext cx="8832432" cy="4507629"/>
            <a:chOff x="1498910" y="1154665"/>
            <a:chExt cx="8832432" cy="4507629"/>
          </a:xfrm>
        </p:grpSpPr>
        <p:sp>
          <p:nvSpPr>
            <p:cNvPr id="5" name="Square">
              <a:extLst>
                <a:ext uri="{FF2B5EF4-FFF2-40B4-BE49-F238E27FC236}">
                  <a16:creationId xmlns:a16="http://schemas.microsoft.com/office/drawing/2014/main" id="{3E24BB37-50B0-AF0C-003A-69641DD54255}"/>
                </a:ext>
              </a:extLst>
            </p:cNvPr>
            <p:cNvSpPr/>
            <p:nvPr/>
          </p:nvSpPr>
          <p:spPr>
            <a:xfrm>
              <a:off x="4191000" y="1524000"/>
              <a:ext cx="1905000" cy="1905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6" name="Square">
              <a:extLst>
                <a:ext uri="{FF2B5EF4-FFF2-40B4-BE49-F238E27FC236}">
                  <a16:creationId xmlns:a16="http://schemas.microsoft.com/office/drawing/2014/main" id="{7482CF99-1D40-8AA7-8BCA-EDF1357A0C47}"/>
                </a:ext>
              </a:extLst>
            </p:cNvPr>
            <p:cNvSpPr/>
            <p:nvPr/>
          </p:nvSpPr>
          <p:spPr>
            <a:xfrm>
              <a:off x="6096000" y="3429000"/>
              <a:ext cx="1905000" cy="1905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8" name="Square">
              <a:extLst>
                <a:ext uri="{FF2B5EF4-FFF2-40B4-BE49-F238E27FC236}">
                  <a16:creationId xmlns:a16="http://schemas.microsoft.com/office/drawing/2014/main" id="{1247E2F7-BB82-342C-8F8F-EA949755FA17}"/>
                </a:ext>
              </a:extLst>
            </p:cNvPr>
            <p:cNvSpPr/>
            <p:nvPr/>
          </p:nvSpPr>
          <p:spPr>
            <a:xfrm>
              <a:off x="4191000" y="3429000"/>
              <a:ext cx="1905000" cy="1905000"/>
            </a:xfrm>
            <a:prstGeom prst="rect">
              <a:avLst/>
            </a:prstGeom>
            <a:solidFill>
              <a:srgbClr val="CBCBC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9" name="Square">
              <a:extLst>
                <a:ext uri="{FF2B5EF4-FFF2-40B4-BE49-F238E27FC236}">
                  <a16:creationId xmlns:a16="http://schemas.microsoft.com/office/drawing/2014/main" id="{F91CDBA2-276D-DE96-C61F-51DBDC014391}"/>
                </a:ext>
              </a:extLst>
            </p:cNvPr>
            <p:cNvSpPr/>
            <p:nvPr/>
          </p:nvSpPr>
          <p:spPr>
            <a:xfrm>
              <a:off x="6096000" y="1524000"/>
              <a:ext cx="1905000" cy="1905000"/>
            </a:xfrm>
            <a:prstGeom prst="rect">
              <a:avLst/>
            </a:prstGeom>
            <a:solidFill>
              <a:srgbClr val="CBCBC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10" name="S">
              <a:extLst>
                <a:ext uri="{FF2B5EF4-FFF2-40B4-BE49-F238E27FC236}">
                  <a16:creationId xmlns:a16="http://schemas.microsoft.com/office/drawing/2014/main" id="{06102D1B-8183-652F-6E97-4DFA21DA7128}"/>
                </a:ext>
              </a:extLst>
            </p:cNvPr>
            <p:cNvSpPr txBox="1"/>
            <p:nvPr/>
          </p:nvSpPr>
          <p:spPr>
            <a:xfrm>
              <a:off x="4730512" y="1707058"/>
              <a:ext cx="589905" cy="15388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0000" b="0">
                  <a:solidFill>
                    <a:srgbClr val="F7F9FF"/>
                  </a:solidFill>
                  <a:latin typeface="Chewy"/>
                  <a:ea typeface="Chewy"/>
                  <a:cs typeface="Chewy"/>
                  <a:sym typeface="Chewy"/>
                </a:defRPr>
              </a:lvl1pPr>
            </a:lstStyle>
            <a:p>
              <a:r>
                <a:rPr sz="10000" dirty="0">
                  <a:latin typeface="+mn-lt"/>
                </a:rPr>
                <a:t>S</a:t>
              </a:r>
            </a:p>
          </p:txBody>
        </p:sp>
        <p:sp>
          <p:nvSpPr>
            <p:cNvPr id="11" name="W">
              <a:extLst>
                <a:ext uri="{FF2B5EF4-FFF2-40B4-BE49-F238E27FC236}">
                  <a16:creationId xmlns:a16="http://schemas.microsoft.com/office/drawing/2014/main" id="{7ED256E9-1893-3381-F526-DAEFE29D197B}"/>
                </a:ext>
              </a:extLst>
            </p:cNvPr>
            <p:cNvSpPr txBox="1"/>
            <p:nvPr/>
          </p:nvSpPr>
          <p:spPr>
            <a:xfrm>
              <a:off x="6404433" y="1707058"/>
              <a:ext cx="1141338" cy="15388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0000" b="0">
                  <a:solidFill>
                    <a:srgbClr val="F7F9FF"/>
                  </a:solidFill>
                  <a:latin typeface="Chewy"/>
                  <a:ea typeface="Chewy"/>
                  <a:cs typeface="Chewy"/>
                  <a:sym typeface="Chewy"/>
                </a:defRPr>
              </a:lvl1pPr>
            </a:lstStyle>
            <a:p>
              <a:r>
                <a:rPr sz="10000" dirty="0">
                  <a:latin typeface="+mn-lt"/>
                </a:rPr>
                <a:t>W</a:t>
              </a:r>
            </a:p>
          </p:txBody>
        </p:sp>
        <p:sp>
          <p:nvSpPr>
            <p:cNvPr id="12" name="O">
              <a:extLst>
                <a:ext uri="{FF2B5EF4-FFF2-40B4-BE49-F238E27FC236}">
                  <a16:creationId xmlns:a16="http://schemas.microsoft.com/office/drawing/2014/main" id="{6D7916E9-411E-0F4F-D7B1-70E87F003F66}"/>
                </a:ext>
              </a:extLst>
            </p:cNvPr>
            <p:cNvSpPr txBox="1"/>
            <p:nvPr/>
          </p:nvSpPr>
          <p:spPr>
            <a:xfrm>
              <a:off x="4606494" y="3612058"/>
              <a:ext cx="849592" cy="15388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0000" b="0">
                  <a:solidFill>
                    <a:srgbClr val="F7F9FF"/>
                  </a:solidFill>
                  <a:latin typeface="Chewy"/>
                  <a:ea typeface="Chewy"/>
                  <a:cs typeface="Chewy"/>
                  <a:sym typeface="Chewy"/>
                </a:defRPr>
              </a:lvl1pPr>
            </a:lstStyle>
            <a:p>
              <a:r>
                <a:rPr sz="10000" dirty="0">
                  <a:latin typeface="+mn-lt"/>
                </a:rPr>
                <a:t>O</a:t>
              </a:r>
            </a:p>
          </p:txBody>
        </p:sp>
        <p:sp>
          <p:nvSpPr>
            <p:cNvPr id="13" name="T">
              <a:extLst>
                <a:ext uri="{FF2B5EF4-FFF2-40B4-BE49-F238E27FC236}">
                  <a16:creationId xmlns:a16="http://schemas.microsoft.com/office/drawing/2014/main" id="{D21C8F5D-F8E6-C06D-51FA-1A12034B6F6B}"/>
                </a:ext>
              </a:extLst>
            </p:cNvPr>
            <p:cNvSpPr txBox="1"/>
            <p:nvPr/>
          </p:nvSpPr>
          <p:spPr>
            <a:xfrm>
              <a:off x="6809060" y="3612059"/>
              <a:ext cx="625171" cy="15388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0000" b="0">
                  <a:solidFill>
                    <a:srgbClr val="F7F9FF"/>
                  </a:solidFill>
                  <a:latin typeface="Chewy"/>
                  <a:ea typeface="Chewy"/>
                  <a:cs typeface="Chewy"/>
                  <a:sym typeface="Chewy"/>
                </a:defRPr>
              </a:lvl1pPr>
            </a:lstStyle>
            <a:p>
              <a:r>
                <a:rPr sz="10000" dirty="0">
                  <a:latin typeface="+mn-lt"/>
                </a:rPr>
                <a:t>T</a:t>
              </a:r>
            </a:p>
          </p:txBody>
        </p:sp>
        <p:sp>
          <p:nvSpPr>
            <p:cNvPr id="14" name="WEAKNESSES…">
              <a:extLst>
                <a:ext uri="{FF2B5EF4-FFF2-40B4-BE49-F238E27FC236}">
                  <a16:creationId xmlns:a16="http://schemas.microsoft.com/office/drawing/2014/main" id="{DB43C2FC-1856-6D0B-D1A7-E75BDE5CB3CD}"/>
                </a:ext>
              </a:extLst>
            </p:cNvPr>
            <p:cNvSpPr txBox="1"/>
            <p:nvPr/>
          </p:nvSpPr>
          <p:spPr>
            <a:xfrm>
              <a:off x="6349929" y="1154665"/>
              <a:ext cx="1431482" cy="3236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50000"/>
                </a:lnSpc>
                <a:defRPr sz="2000" b="0">
                  <a:solidFill>
                    <a:srgbClr val="ACD4AC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WEAKNESSES</a:t>
              </a:r>
            </a:p>
          </p:txBody>
        </p:sp>
        <p:sp>
          <p:nvSpPr>
            <p:cNvPr id="15" name="THREATS…">
              <a:extLst>
                <a:ext uri="{FF2B5EF4-FFF2-40B4-BE49-F238E27FC236}">
                  <a16:creationId xmlns:a16="http://schemas.microsoft.com/office/drawing/2014/main" id="{CD7279B9-B771-9561-D8FF-80B3933E31D2}"/>
                </a:ext>
              </a:extLst>
            </p:cNvPr>
            <p:cNvSpPr txBox="1"/>
            <p:nvPr/>
          </p:nvSpPr>
          <p:spPr>
            <a:xfrm>
              <a:off x="6575152" y="5333999"/>
              <a:ext cx="937757" cy="3282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THREATS</a:t>
              </a:r>
            </a:p>
          </p:txBody>
        </p:sp>
        <p:sp>
          <p:nvSpPr>
            <p:cNvPr id="16" name="STRENGTHS…">
              <a:extLst>
                <a:ext uri="{FF2B5EF4-FFF2-40B4-BE49-F238E27FC236}">
                  <a16:creationId xmlns:a16="http://schemas.microsoft.com/office/drawing/2014/main" id="{1025C446-24F1-811D-7409-1285F2A6E71D}"/>
                </a:ext>
              </a:extLst>
            </p:cNvPr>
            <p:cNvSpPr txBox="1"/>
            <p:nvPr/>
          </p:nvSpPr>
          <p:spPr>
            <a:xfrm>
              <a:off x="4500479" y="1154665"/>
              <a:ext cx="1261564" cy="3236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STRENGTHS</a:t>
              </a:r>
            </a:p>
          </p:txBody>
        </p:sp>
        <p:sp>
          <p:nvSpPr>
            <p:cNvPr id="17" name="OPPORTUNITIES…">
              <a:extLst>
                <a:ext uri="{FF2B5EF4-FFF2-40B4-BE49-F238E27FC236}">
                  <a16:creationId xmlns:a16="http://schemas.microsoft.com/office/drawing/2014/main" id="{4B9144F5-C9C9-E4BD-FBB7-1CB298641B5B}"/>
                </a:ext>
              </a:extLst>
            </p:cNvPr>
            <p:cNvSpPr txBox="1"/>
            <p:nvPr/>
          </p:nvSpPr>
          <p:spPr>
            <a:xfrm>
              <a:off x="4300618" y="5333999"/>
              <a:ext cx="1669816" cy="3236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  <a:defRPr sz="2000" b="0">
                  <a:solidFill>
                    <a:srgbClr val="ACD4AC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OPPORTUNITIES</a:t>
              </a:r>
            </a:p>
          </p:txBody>
        </p:sp>
        <p:sp>
          <p:nvSpPr>
            <p:cNvPr id="18" name="Enthusiastically corporate capital.…">
              <a:extLst>
                <a:ext uri="{FF2B5EF4-FFF2-40B4-BE49-F238E27FC236}">
                  <a16:creationId xmlns:a16="http://schemas.microsoft.com/office/drawing/2014/main" id="{5440CAB1-5AFE-C43A-0EFA-03467A4F3745}"/>
                </a:ext>
              </a:extLst>
            </p:cNvPr>
            <p:cNvSpPr txBox="1"/>
            <p:nvPr/>
          </p:nvSpPr>
          <p:spPr>
            <a:xfrm>
              <a:off x="1498910" y="1984056"/>
              <a:ext cx="2116285" cy="9848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/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Business sponsorship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endParaRPr>
            </a:p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IT team commitment </a:t>
              </a: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 </a:t>
              </a:r>
            </a:p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IT Skills and experience</a:t>
              </a:r>
            </a:p>
          </p:txBody>
        </p:sp>
        <p:sp>
          <p:nvSpPr>
            <p:cNvPr id="19" name="Enthusiastically corporate capital.…">
              <a:extLst>
                <a:ext uri="{FF2B5EF4-FFF2-40B4-BE49-F238E27FC236}">
                  <a16:creationId xmlns:a16="http://schemas.microsoft.com/office/drawing/2014/main" id="{BA815022-6A15-8BB4-CBD4-F1A874113FF7}"/>
                </a:ext>
              </a:extLst>
            </p:cNvPr>
            <p:cNvSpPr txBox="1"/>
            <p:nvPr/>
          </p:nvSpPr>
          <p:spPr>
            <a:xfrm>
              <a:off x="8160555" y="1917371"/>
              <a:ext cx="1394934" cy="11182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/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Procurement</a:t>
              </a:r>
            </a:p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Governance</a:t>
              </a:r>
            </a:p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Understaffed</a:t>
              </a:r>
            </a:p>
          </p:txBody>
        </p:sp>
        <p:sp>
          <p:nvSpPr>
            <p:cNvPr id="20" name="Enthusiastically corporate capital.…">
              <a:extLst>
                <a:ext uri="{FF2B5EF4-FFF2-40B4-BE49-F238E27FC236}">
                  <a16:creationId xmlns:a16="http://schemas.microsoft.com/office/drawing/2014/main" id="{84BF0EF3-1EE8-D88D-4E6B-B34C3442D083}"/>
                </a:ext>
              </a:extLst>
            </p:cNvPr>
            <p:cNvSpPr txBox="1"/>
            <p:nvPr/>
          </p:nvSpPr>
          <p:spPr>
            <a:xfrm>
              <a:off x="8160555" y="3637709"/>
              <a:ext cx="2170787" cy="14875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/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Budget</a:t>
              </a:r>
            </a:p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Regulations</a:t>
              </a:r>
            </a:p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ITIL processes</a:t>
              </a:r>
            </a:p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Cybersecurity threats</a:t>
              </a:r>
            </a:p>
          </p:txBody>
        </p:sp>
        <p:sp>
          <p:nvSpPr>
            <p:cNvPr id="21" name="Enthusiastically corporate capital.…">
              <a:extLst>
                <a:ext uri="{FF2B5EF4-FFF2-40B4-BE49-F238E27FC236}">
                  <a16:creationId xmlns:a16="http://schemas.microsoft.com/office/drawing/2014/main" id="{45F6FCF7-85A4-EE39-7764-D9888AD481C6}"/>
                </a:ext>
              </a:extLst>
            </p:cNvPr>
            <p:cNvSpPr txBox="1"/>
            <p:nvPr/>
          </p:nvSpPr>
          <p:spPr>
            <a:xfrm>
              <a:off x="1498910" y="3637705"/>
              <a:ext cx="2196435" cy="14875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/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Disruptive technology</a:t>
              </a:r>
            </a:p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Sustainability goals</a:t>
              </a:r>
            </a:p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Time to market</a:t>
              </a:r>
            </a:p>
            <a:p>
              <a:pPr marL="132292" indent="-132292">
                <a:lnSpc>
                  <a:spcPct val="150000"/>
                </a:lnSpc>
                <a:buSzPct val="125000"/>
                <a:buChar char="•"/>
                <a:defRPr sz="2000" b="0">
                  <a:solidFill>
                    <a:srgbClr val="7F848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Roboto Light"/>
                  <a:cs typeface="Arial" panose="020B0604020202020204" pitchFamily="34" charset="0"/>
                  <a:sym typeface="Roboto Light"/>
                </a:rPr>
                <a:t>Increased revenue</a:t>
              </a:r>
              <a:endParaRPr sz="1600" dirty="0">
                <a:solidFill>
                  <a:schemeClr val="bg1"/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5E329D-06C8-4586-8F25-A3BFBC36982B}"/>
              </a:ext>
            </a:extLst>
          </p:cNvPr>
          <p:cNvSpPr/>
          <p:nvPr/>
        </p:nvSpPr>
        <p:spPr>
          <a:xfrm>
            <a:off x="0" y="1677311"/>
            <a:ext cx="3989882" cy="41877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0D31F-2B11-4512-BB05-BE6A4126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2" y="2766218"/>
            <a:ext cx="3220278" cy="1325563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 Strategy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E136021-BBF7-4655-A689-155268CEAFCB}"/>
              </a:ext>
            </a:extLst>
          </p:cNvPr>
          <p:cNvSpPr txBox="1">
            <a:spLocks/>
          </p:cNvSpPr>
          <p:nvPr/>
        </p:nvSpPr>
        <p:spPr>
          <a:xfrm>
            <a:off x="4579605" y="1677310"/>
            <a:ext cx="7095067" cy="418770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regulatory requirements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an exit strategy and an exit plan for our tier 1 applications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each application’s viability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the proper contingency planning 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alternative hosting options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exit strategy task force</a:t>
            </a:r>
          </a:p>
        </p:txBody>
      </p:sp>
    </p:spTree>
    <p:extLst>
      <p:ext uri="{BB962C8B-B14F-4D97-AF65-F5344CB8AC3E}">
        <p14:creationId xmlns:p14="http://schemas.microsoft.com/office/powerpoint/2010/main" val="216815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09979F-F1EC-9948-7FDC-DF4C9ABD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81431"/>
              </p:ext>
            </p:extLst>
          </p:nvPr>
        </p:nvGraphicFramePr>
        <p:xfrm>
          <a:off x="1345406" y="1192491"/>
          <a:ext cx="9172575" cy="4174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05425">
                  <a:extLst>
                    <a:ext uri="{9D8B030D-6E8A-4147-A177-3AD203B41FA5}">
                      <a16:colId xmlns:a16="http://schemas.microsoft.com/office/drawing/2014/main" val="686062136"/>
                    </a:ext>
                  </a:extLst>
                </a:gridCol>
                <a:gridCol w="1341301">
                  <a:extLst>
                    <a:ext uri="{9D8B030D-6E8A-4147-A177-3AD203B41FA5}">
                      <a16:colId xmlns:a16="http://schemas.microsoft.com/office/drawing/2014/main" val="3972617979"/>
                    </a:ext>
                  </a:extLst>
                </a:gridCol>
                <a:gridCol w="2525849">
                  <a:extLst>
                    <a:ext uri="{9D8B030D-6E8A-4147-A177-3AD203B41FA5}">
                      <a16:colId xmlns:a16="http://schemas.microsoft.com/office/drawing/2014/main" val="240521444"/>
                    </a:ext>
                  </a:extLst>
                </a:gridCol>
              </a:tblGrid>
              <a:tr h="642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Metric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Value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Completion Date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4982986"/>
                  </a:ext>
                </a:extLst>
              </a:tr>
              <a:tr h="504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Improved efficiency by integrating systems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50%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September 2035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260120"/>
                  </a:ext>
                </a:extLst>
              </a:tr>
              <a:tr h="504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 of reviewers - CSD 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September 2035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678210"/>
                  </a:ext>
                </a:extLst>
              </a:tr>
              <a:tr h="504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 of applications successfully migrated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September 2035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862188"/>
                  </a:ext>
                </a:extLst>
              </a:tr>
              <a:tr h="504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 of engineers trained and certified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September 2035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835984"/>
                  </a:ext>
                </a:extLst>
              </a:tr>
              <a:tr h="504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Documented cloud strategy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 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September 2035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408446"/>
                  </a:ext>
                </a:extLst>
              </a:tr>
              <a:tr h="504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CCoE creation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FTEs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September 2035</a:t>
                      </a:r>
                      <a:endParaRPr lang="en-US" sz="18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359287"/>
                  </a:ext>
                </a:extLst>
              </a:tr>
              <a:tr h="5046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Increased automation levels by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40%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September 2035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51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1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362</Words>
  <Application>Microsoft Office PowerPoint</Application>
  <PresentationFormat>Widescreen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WAYNE MOTOR GROUP</vt:lpstr>
      <vt:lpstr>Stakeholders</vt:lpstr>
      <vt:lpstr>Executive Summary</vt:lpstr>
      <vt:lpstr>Business Drivers</vt:lpstr>
      <vt:lpstr>Business Outcomes</vt:lpstr>
      <vt:lpstr>PowerPoint Presentation</vt:lpstr>
      <vt:lpstr>PowerPoint Presentation</vt:lpstr>
      <vt:lpstr>Exit Strategy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Khnaser</dc:creator>
  <cp:lastModifiedBy>Elias Khnaser</cp:lastModifiedBy>
  <cp:revision>40</cp:revision>
  <dcterms:created xsi:type="dcterms:W3CDTF">2022-04-05T00:32:37Z</dcterms:created>
  <dcterms:modified xsi:type="dcterms:W3CDTF">2022-10-27T23:32:57Z</dcterms:modified>
</cp:coreProperties>
</file>