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812" r:id="rId3"/>
    <p:sldId id="768" r:id="rId4"/>
    <p:sldId id="806" r:id="rId5"/>
    <p:sldId id="650" r:id="rId6"/>
    <p:sldId id="659" r:id="rId7"/>
    <p:sldId id="313" r:id="rId8"/>
    <p:sldId id="681" r:id="rId9"/>
    <p:sldId id="8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Наука и научно знание</a:t>
            </a:r>
            <a:r>
              <a:rPr lang="ru-RU">
                <a:solidFill>
                  <a:schemeClr val="tx1"/>
                </a:solidFill>
              </a:rPr>
              <a:t>. факти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Научни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изследвания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Видове</a:t>
            </a:r>
            <a:r>
              <a:rPr lang="ru-RU" dirty="0">
                <a:solidFill>
                  <a:schemeClr val="tx1"/>
                </a:solidFill>
              </a:rPr>
              <a:t> научна продукция.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239000" y="38100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Научен </a:t>
            </a:r>
            <a:r>
              <a:rPr lang="ru-RU" dirty="0" err="1">
                <a:solidFill>
                  <a:schemeClr val="tx1"/>
                </a:solidFill>
              </a:rPr>
              <a:t>ръководител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доц. д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н. Павел Петров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219200" y="41148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>
                <a:solidFill>
                  <a:schemeClr val="tx1"/>
                </a:solidFill>
              </a:rPr>
              <a:t>Докторант</a:t>
            </a:r>
            <a:r>
              <a:rPr lang="ru-RU">
                <a:solidFill>
                  <a:schemeClr val="tx1"/>
                </a:solidFill>
              </a:rPr>
              <a:t>:</a:t>
            </a:r>
          </a:p>
          <a:p>
            <a:r>
              <a:rPr lang="ru-RU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DB85D9-6475-4DF3-8859-BC8AF943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dirty="0"/>
              <a:t>СЪДЪРЖАНИЕ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EDAF1-E0B6-41EA-887B-6F5BF9ED8AAD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Наука</a:t>
            </a:r>
            <a:r>
              <a:rPr lang="en-US" sz="2000" dirty="0"/>
              <a:t>. </a:t>
            </a:r>
            <a:r>
              <a:rPr lang="en-US" sz="2000" dirty="0" err="1"/>
              <a:t>Основни</a:t>
            </a:r>
            <a:r>
              <a:rPr lang="en-US" sz="2000" dirty="0"/>
              <a:t> </a:t>
            </a:r>
            <a:r>
              <a:rPr lang="en-US" sz="2000" dirty="0" err="1"/>
              <a:t>характеристики</a:t>
            </a:r>
            <a:r>
              <a:rPr lang="en-US" sz="2000" dirty="0"/>
              <a:t>.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Научно</a:t>
            </a:r>
            <a:r>
              <a:rPr lang="en-US" sz="2000" dirty="0"/>
              <a:t>  </a:t>
            </a:r>
            <a:r>
              <a:rPr lang="en-US" sz="2000" dirty="0" err="1"/>
              <a:t>знание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Характеристики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научното</a:t>
            </a:r>
            <a:r>
              <a:rPr lang="en-US" sz="2000" dirty="0"/>
              <a:t> </a:t>
            </a:r>
            <a:r>
              <a:rPr lang="en-US" sz="2000" dirty="0" err="1"/>
              <a:t>знание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US" sz="2000" dirty="0" err="1"/>
              <a:t>Цели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научното</a:t>
            </a:r>
            <a:r>
              <a:rPr lang="en-US" sz="2000" dirty="0"/>
              <a:t> </a:t>
            </a:r>
            <a:r>
              <a:rPr lang="en-US" sz="2000" dirty="0" err="1"/>
              <a:t>знание</a:t>
            </a:r>
            <a:endParaRPr lang="en-US" sz="2000" dirty="0"/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Характеристика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фактите</a:t>
            </a:r>
            <a:endParaRPr lang="en-US" sz="2000" dirty="0"/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Основи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научните</a:t>
            </a:r>
            <a:r>
              <a:rPr lang="en-US" sz="2000" dirty="0"/>
              <a:t> </a:t>
            </a:r>
            <a:r>
              <a:rPr lang="en-US" sz="2000" dirty="0" err="1"/>
              <a:t>изследвания</a:t>
            </a:r>
            <a:endParaRPr lang="en-US" sz="2000" dirty="0"/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Научна</a:t>
            </a:r>
            <a:r>
              <a:rPr lang="en-US" sz="2000" dirty="0"/>
              <a:t> </a:t>
            </a:r>
            <a:r>
              <a:rPr lang="en-US" sz="2000" dirty="0" err="1"/>
              <a:t>продукция</a:t>
            </a:r>
            <a:endParaRPr lang="en-US" sz="20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731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9673" y="817784"/>
            <a:ext cx="4011166" cy="24982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dirty="0" err="1"/>
              <a:t>Актуалност</a:t>
            </a:r>
            <a:r>
              <a:rPr lang="en-US" sz="4100" dirty="0"/>
              <a:t> </a:t>
            </a:r>
            <a:r>
              <a:rPr lang="en-US" sz="4100" dirty="0" err="1"/>
              <a:t>на</a:t>
            </a:r>
            <a:r>
              <a:rPr lang="en-US" sz="4100" dirty="0"/>
              <a:t> </a:t>
            </a:r>
            <a:r>
              <a:rPr lang="en-US" sz="4100" dirty="0" err="1"/>
              <a:t>изследваната</a:t>
            </a:r>
            <a:r>
              <a:rPr lang="en-US" sz="4100" dirty="0"/>
              <a:t> </a:t>
            </a:r>
            <a:r>
              <a:rPr lang="en-US" sz="4100" dirty="0" err="1"/>
              <a:t>тема</a:t>
            </a:r>
            <a:r>
              <a:rPr lang="en-US" sz="4100" dirty="0"/>
              <a:t> </a:t>
            </a:r>
          </a:p>
        </p:txBody>
      </p:sp>
      <p:sp>
        <p:nvSpPr>
          <p:cNvPr id="1091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cience Infographics Concept Development New Technologies Stock Vector  (Royalty Free) 293599703 | Shutterstock">
            <a:extLst>
              <a:ext uri="{FF2B5EF4-FFF2-40B4-BE49-F238E27FC236}">
                <a16:creationId xmlns:a16="http://schemas.microsoft.com/office/drawing/2014/main" id="{3BA06D36-F384-4100-B4F9-5122C2E9A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432"/>
          <a:stretch/>
        </p:blipFill>
        <p:spPr bwMode="auto">
          <a:xfrm>
            <a:off x="6421396" y="1136606"/>
            <a:ext cx="46355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Content Placeholder 4">
            <a:extLst>
              <a:ext uri="{FF2B5EF4-FFF2-40B4-BE49-F238E27FC236}">
                <a16:creationId xmlns:a16="http://schemas.microsoft.com/office/drawing/2014/main" id="{6A65E436-3E89-4BFE-945B-59C0C58FD851}"/>
              </a:ext>
            </a:extLst>
          </p:cNvPr>
          <p:cNvSpPr txBox="1">
            <a:spLocks/>
          </p:cNvSpPr>
          <p:nvPr/>
        </p:nvSpPr>
        <p:spPr>
          <a:xfrm>
            <a:off x="7434747" y="6034722"/>
            <a:ext cx="3598417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u="sng" dirty="0"/>
              <a:t>masterclass</a:t>
            </a:r>
            <a:r>
              <a:rPr lang="bg-BG" sz="2000" b="1" i="1" u="sng" dirty="0"/>
              <a:t>.</a:t>
            </a:r>
            <a:r>
              <a:rPr lang="en-US" sz="2000" b="1" i="1" u="sng" dirty="0"/>
              <a:t>com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1F2FFE-CD07-499C-882D-9A60C20EE106}"/>
              </a:ext>
            </a:extLst>
          </p:cNvPr>
          <p:cNvSpPr txBox="1"/>
          <p:nvPr/>
        </p:nvSpPr>
        <p:spPr>
          <a:xfrm>
            <a:off x="1504950" y="3406743"/>
            <a:ext cx="4705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и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нтензивния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растеж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научната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мисъл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извеждащ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преден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план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приложното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значение на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науката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B1AA152-5C6B-492C-854C-267E6F46C1C6}"/>
              </a:ext>
            </a:extLst>
          </p:cNvPr>
          <p:cNvSpPr txBox="1">
            <a:spLocks/>
          </p:cNvSpPr>
          <p:nvPr/>
        </p:nvSpPr>
        <p:spPr>
          <a:xfrm>
            <a:off x="5128643" y="618518"/>
            <a:ext cx="618840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Наука. Основни характеристики.</a:t>
            </a:r>
          </a:p>
        </p:txBody>
      </p:sp>
      <p:sp useBgFill="1"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C6F9B-94EE-4280-81A3-24D44D9C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776976"/>
            <a:ext cx="3178638" cy="32985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DE12-29DF-4B27-A6F1-5BFD653F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Емпирично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проверимо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Неутралност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Обективност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Наблюдаемост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Надеждност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138EB0-6AA9-45E1-9734-113274AEEF53}"/>
              </a:ext>
            </a:extLst>
          </p:cNvPr>
          <p:cNvSpPr txBox="1"/>
          <p:nvPr/>
        </p:nvSpPr>
        <p:spPr>
          <a:xfrm>
            <a:off x="931863" y="4963462"/>
            <a:ext cx="3797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>
              <a:spcBef>
                <a:spcPts val="700"/>
              </a:spcBef>
            </a:pPr>
            <a:r>
              <a:rPr lang="en-US" b="1" i="1" dirty="0" err="1"/>
              <a:t>Източник</a:t>
            </a:r>
            <a:r>
              <a:rPr lang="en-US" b="1" i="1" dirty="0"/>
              <a:t>: www. classroomclipart.org </a:t>
            </a:r>
          </a:p>
        </p:txBody>
      </p:sp>
    </p:spTree>
    <p:extLst>
      <p:ext uri="{BB962C8B-B14F-4D97-AF65-F5344CB8AC3E}">
        <p14:creationId xmlns:p14="http://schemas.microsoft.com/office/powerpoint/2010/main" val="1480576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pPr algn="ctr"/>
            <a:r>
              <a:rPr lang="bg-BG" sz="3600" dirty="0"/>
              <a:t>Научно  знание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CB4B2-8753-4050-9353-A545E4F0583D}"/>
              </a:ext>
            </a:extLst>
          </p:cNvPr>
          <p:cNvSpPr txBox="1"/>
          <p:nvPr/>
        </p:nvSpPr>
        <p:spPr>
          <a:xfrm>
            <a:off x="1752600" y="2120328"/>
            <a:ext cx="38861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400" dirty="0"/>
              <a:t>Важни характеристики: 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C76269-7675-495E-A92E-7C9C303677EA}"/>
              </a:ext>
            </a:extLst>
          </p:cNvPr>
          <p:cNvSpPr txBox="1">
            <a:spLocks/>
          </p:cNvSpPr>
          <p:nvPr/>
        </p:nvSpPr>
        <p:spPr>
          <a:xfrm>
            <a:off x="1752600" y="2575002"/>
            <a:ext cx="3115174" cy="2129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FFFFFF"/>
                </a:solidFill>
              </a:rPr>
              <a:t>Фактическа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bg-BG" dirty="0">
                <a:solidFill>
                  <a:srgbClr val="FFFFFF"/>
                </a:solidFill>
              </a:rPr>
              <a:t>Трансцендентна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bg-BG" dirty="0">
                <a:solidFill>
                  <a:srgbClr val="FFFFFF"/>
                </a:solidFill>
              </a:rPr>
              <a:t>Аналитична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37A144-F462-4D67-AC68-994DEB00DAA2}"/>
              </a:ext>
            </a:extLst>
          </p:cNvPr>
          <p:cNvCxnSpPr>
            <a:cxnSpLocks/>
          </p:cNvCxnSpPr>
          <p:nvPr/>
        </p:nvCxnSpPr>
        <p:spPr>
          <a:xfrm>
            <a:off x="5715000" y="1828800"/>
            <a:ext cx="0" cy="3276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D98D1B-B649-4590-8C3E-306377F3FD5B}"/>
              </a:ext>
            </a:extLst>
          </p:cNvPr>
          <p:cNvSpPr txBox="1"/>
          <p:nvPr/>
        </p:nvSpPr>
        <p:spPr>
          <a:xfrm>
            <a:off x="6096000" y="2120328"/>
            <a:ext cx="38861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400" dirty="0"/>
              <a:t>Цели</a:t>
            </a:r>
            <a:r>
              <a:rPr lang="en-US" sz="2400" dirty="0"/>
              <a:t>:</a:t>
            </a:r>
            <a:r>
              <a:rPr lang="bg-BG" sz="2400" dirty="0"/>
              <a:t> </a:t>
            </a:r>
            <a:endParaRPr lang="en-US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A800D3-E680-491F-9C0E-C9FADBA81415}"/>
              </a:ext>
            </a:extLst>
          </p:cNvPr>
          <p:cNvSpPr txBox="1">
            <a:spLocks/>
          </p:cNvSpPr>
          <p:nvPr/>
        </p:nvSpPr>
        <p:spPr>
          <a:xfrm>
            <a:off x="6011407" y="2575001"/>
            <a:ext cx="5875791" cy="2129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rgbClr val="FFFFFF"/>
                </a:solidFill>
              </a:rPr>
              <a:t>Разбиране</a:t>
            </a:r>
            <a:r>
              <a:rPr lang="ru-RU" dirty="0">
                <a:solidFill>
                  <a:srgbClr val="FFFFFF"/>
                </a:solidFill>
              </a:rPr>
              <a:t> и </a:t>
            </a:r>
            <a:r>
              <a:rPr lang="ru-RU" dirty="0" err="1">
                <a:solidFill>
                  <a:srgbClr val="FFFFFF"/>
                </a:solidFill>
              </a:rPr>
              <a:t>обяснение</a:t>
            </a:r>
            <a:r>
              <a:rPr lang="ru-RU" dirty="0">
                <a:solidFill>
                  <a:srgbClr val="FFFFFF"/>
                </a:solidFill>
              </a:rPr>
              <a:t> с </a:t>
            </a:r>
            <a:r>
              <a:rPr lang="ru-RU" dirty="0" err="1">
                <a:solidFill>
                  <a:srgbClr val="FFFFFF"/>
                </a:solidFill>
              </a:rPr>
              <a:t>обективност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ru-RU" dirty="0" err="1">
                <a:solidFill>
                  <a:srgbClr val="FFFFFF"/>
                </a:solidFill>
              </a:rPr>
              <a:t>Установяване</a:t>
            </a:r>
            <a:r>
              <a:rPr lang="ru-RU" dirty="0">
                <a:solidFill>
                  <a:srgbClr val="FFFFFF"/>
                </a:solidFill>
              </a:rPr>
              <a:t> на </a:t>
            </a:r>
            <a:r>
              <a:rPr lang="ru-RU" dirty="0" err="1">
                <a:solidFill>
                  <a:srgbClr val="FFFFFF"/>
                </a:solidFill>
              </a:rPr>
              <a:t>законите</a:t>
            </a:r>
            <a:r>
              <a:rPr lang="ru-RU" dirty="0">
                <a:solidFill>
                  <a:srgbClr val="FFFFFF"/>
                </a:solidFill>
              </a:rPr>
              <a:t> и </a:t>
            </a:r>
            <a:r>
              <a:rPr lang="ru-RU" dirty="0" err="1">
                <a:solidFill>
                  <a:srgbClr val="FFFFFF"/>
                </a:solidFill>
              </a:rPr>
              <a:t>принципите</a:t>
            </a:r>
            <a:r>
              <a:rPr lang="ru-RU" dirty="0">
                <a:solidFill>
                  <a:srgbClr val="FFFFFF"/>
                </a:solidFill>
              </a:rPr>
              <a:t>, на </a:t>
            </a:r>
            <a:r>
              <a:rPr lang="ru-RU" dirty="0" err="1">
                <a:solidFill>
                  <a:srgbClr val="FFFFFF"/>
                </a:solidFill>
              </a:rPr>
              <a:t>които</a:t>
            </a:r>
            <a:r>
              <a:rPr lang="ru-RU" dirty="0">
                <a:solidFill>
                  <a:srgbClr val="FFFFFF"/>
                </a:solidFill>
              </a:rPr>
              <a:t> се </a:t>
            </a:r>
            <a:r>
              <a:rPr lang="ru-RU" dirty="0" err="1">
                <a:solidFill>
                  <a:srgbClr val="FFFFFF"/>
                </a:solidFill>
              </a:rPr>
              <a:t>подчиняват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явленията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ru-RU" dirty="0" err="1">
                <a:solidFill>
                  <a:srgbClr val="FFFFFF"/>
                </a:solidFill>
              </a:rPr>
              <a:t>Установяване</a:t>
            </a:r>
            <a:r>
              <a:rPr lang="ru-RU" dirty="0">
                <a:solidFill>
                  <a:srgbClr val="FFFFFF"/>
                </a:solidFill>
              </a:rPr>
              <a:t> на заключения с </a:t>
            </a:r>
            <a:r>
              <a:rPr lang="ru-RU" dirty="0" err="1">
                <a:solidFill>
                  <a:srgbClr val="FFFFFF"/>
                </a:solidFill>
              </a:rPr>
              <a:t>универсална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валидност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6" name="Group 205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5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5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9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9708" y="1527175"/>
            <a:ext cx="5367866" cy="12094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Характеристика</a:t>
            </a:r>
            <a:r>
              <a:rPr lang="en-US" sz="4400" dirty="0"/>
              <a:t> </a:t>
            </a:r>
            <a:r>
              <a:rPr lang="en-US" sz="4400" dirty="0" err="1"/>
              <a:t>на</a:t>
            </a:r>
            <a:r>
              <a:rPr lang="en-US" sz="4400" dirty="0"/>
              <a:t> </a:t>
            </a:r>
            <a:r>
              <a:rPr lang="en-US" sz="4400" dirty="0" err="1"/>
              <a:t>фактите</a:t>
            </a:r>
            <a:endParaRPr lang="en-US" sz="4400" dirty="0"/>
          </a:p>
        </p:txBody>
      </p:sp>
      <p:pic>
        <p:nvPicPr>
          <p:cNvPr id="2050" name="Picture 2" descr="Science Facts - Home | Facebook">
            <a:extLst>
              <a:ext uri="{FF2B5EF4-FFF2-40B4-BE49-F238E27FC236}">
                <a16:creationId xmlns:a16="http://schemas.microsoft.com/office/drawing/2014/main" id="{3626FF09-2E13-49E8-84E0-88A605704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r="-1" b="-1"/>
          <a:stretch/>
        </p:blipFill>
        <p:spPr bwMode="auto">
          <a:xfrm>
            <a:off x="1319503" y="1527175"/>
            <a:ext cx="3525628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132" name="Content Placeholder 2">
            <a:extLst>
              <a:ext uri="{FF2B5EF4-FFF2-40B4-BE49-F238E27FC236}">
                <a16:creationId xmlns:a16="http://schemas.microsoft.com/office/drawing/2014/main" id="{9E6B41A3-CA63-468B-8DA2-FE7CBCD0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708" y="2811098"/>
            <a:ext cx="6485728" cy="2611802"/>
          </a:xfrm>
        </p:spPr>
        <p:txBody>
          <a:bodyPr>
            <a:normAutofit/>
          </a:bodyPr>
          <a:lstStyle/>
          <a:p>
            <a:r>
              <a:rPr lang="bg-BG" dirty="0"/>
              <a:t>синоним на истинност</a:t>
            </a:r>
            <a:r>
              <a:rPr lang="en-US" dirty="0"/>
              <a:t>, </a:t>
            </a:r>
            <a:r>
              <a:rPr lang="ru-RU" dirty="0"/>
              <a:t>доказан научно  или  логично</a:t>
            </a:r>
            <a:endParaRPr lang="en-US" dirty="0"/>
          </a:p>
          <a:p>
            <a:r>
              <a:rPr lang="bg-BG" dirty="0"/>
              <a:t>обективно проверено </a:t>
            </a:r>
          </a:p>
          <a:p>
            <a:r>
              <a:rPr lang="bg-BG" dirty="0"/>
              <a:t>потвърдено експериментално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397FA-6505-42C7-B0CA-041D88F11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008" y="5076332"/>
            <a:ext cx="3060457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74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BFA8B162-0DA6-4024-946B-1918EDE3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Основи на научните изследвания</a:t>
            </a:r>
          </a:p>
        </p:txBody>
      </p:sp>
      <p:sp useBgFill="1">
        <p:nvSpPr>
          <p:cNvPr id="1076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ople Don't Trust Scientific Research When Companies Are Involved - ECS">
            <a:extLst>
              <a:ext uri="{FF2B5EF4-FFF2-40B4-BE49-F238E27FC236}">
                <a16:creationId xmlns:a16="http://schemas.microsoft.com/office/drawing/2014/main" id="{0E8E821B-DEBA-43D5-8C74-70C326EC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1999856"/>
            <a:ext cx="3178638" cy="28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FEB73D3-6DF6-4C81-A304-5D9BFF81BCF0}"/>
              </a:ext>
            </a:extLst>
          </p:cNvPr>
          <p:cNvSpPr txBox="1">
            <a:spLocks/>
          </p:cNvSpPr>
          <p:nvPr/>
        </p:nvSpPr>
        <p:spPr>
          <a:xfrm>
            <a:off x="5128643" y="2249487"/>
            <a:ext cx="3405757" cy="56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700"/>
              </a:spcBef>
            </a:pPr>
            <a:r>
              <a:rPr lang="en-US" b="1" i="1" dirty="0" err="1">
                <a:solidFill>
                  <a:srgbClr val="FFFFFF"/>
                </a:solidFill>
              </a:rPr>
              <a:t>Източник</a:t>
            </a:r>
            <a:r>
              <a:rPr lang="en-US" b="1" i="1" dirty="0">
                <a:solidFill>
                  <a:srgbClr val="FFFFFF"/>
                </a:solidFill>
              </a:rPr>
              <a:t>: www.electrochem.org.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Content Placeholder 4">
            <a:extLst>
              <a:ext uri="{FF2B5EF4-FFF2-40B4-BE49-F238E27FC236}">
                <a16:creationId xmlns:a16="http://schemas.microsoft.com/office/drawing/2014/main" id="{B362C76D-B594-44FF-B27E-EC75D4C29D44}"/>
              </a:ext>
            </a:extLst>
          </p:cNvPr>
          <p:cNvSpPr txBox="1">
            <a:spLocks/>
          </p:cNvSpPr>
          <p:nvPr/>
        </p:nvSpPr>
        <p:spPr>
          <a:xfrm>
            <a:off x="1298466" y="6026150"/>
            <a:ext cx="3405757" cy="569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0"/>
              </a:spcBef>
              <a:buNone/>
            </a:pPr>
            <a:r>
              <a:rPr lang="en-US" b="1" i="1" dirty="0" err="1">
                <a:solidFill>
                  <a:srgbClr val="FFFFFF"/>
                </a:solidFill>
              </a:rPr>
              <a:t>Източник</a:t>
            </a:r>
            <a:r>
              <a:rPr lang="en-US" b="1" i="1" dirty="0">
                <a:solidFill>
                  <a:srgbClr val="FFFFFF"/>
                </a:solidFill>
              </a:rPr>
              <a:t>: www.electrochem.org. </a:t>
            </a:r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7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92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3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4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5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6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7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8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9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0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1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2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3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4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5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6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7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8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9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0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1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2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3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4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5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6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7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8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9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0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1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2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3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4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5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6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7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8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9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0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1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2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3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4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5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6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7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8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9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0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1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2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3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4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5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47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9719" y="810592"/>
            <a:ext cx="3553965" cy="15192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Научна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продукция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149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cientific production - Sharework-project">
            <a:extLst>
              <a:ext uri="{FF2B5EF4-FFF2-40B4-BE49-F238E27FC236}">
                <a16:creationId xmlns:a16="http://schemas.microsoft.com/office/drawing/2014/main" id="{F064400E-7AF1-45A6-A35C-A3BD0369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477" y="1141368"/>
            <a:ext cx="4089322" cy="45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896911" y="63093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8" name="Content Placeholder 4">
            <a:extLst>
              <a:ext uri="{FF2B5EF4-FFF2-40B4-BE49-F238E27FC236}">
                <a16:creationId xmlns:a16="http://schemas.microsoft.com/office/drawing/2014/main" id="{33D84D23-486A-4022-8E50-E818B424164B}"/>
              </a:ext>
            </a:extLst>
          </p:cNvPr>
          <p:cNvSpPr txBox="1">
            <a:spLocks/>
          </p:cNvSpPr>
          <p:nvPr/>
        </p:nvSpPr>
        <p:spPr>
          <a:xfrm>
            <a:off x="2472956" y="6033497"/>
            <a:ext cx="3007437" cy="511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>
                <a:solidFill>
                  <a:schemeClr val="bg1"/>
                </a:solidFill>
              </a:rPr>
              <a:t>Източник: </a:t>
            </a:r>
            <a:r>
              <a:rPr lang="en-US" sz="2000" b="1" i="1" u="sng" dirty="0">
                <a:solidFill>
                  <a:schemeClr val="bg1"/>
                </a:solidFill>
              </a:rPr>
              <a:t>sharework-project.eu</a:t>
            </a: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BE2B5A6-44D2-44C5-8191-F8B36864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158" y="2556687"/>
            <a:ext cx="2058988" cy="3541714"/>
          </a:xfrm>
        </p:spPr>
        <p:txBody>
          <a:bodyPr>
            <a:normAutofit fontScale="92500" lnSpcReduction="1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Монография</a:t>
            </a:r>
          </a:p>
          <a:p>
            <a:r>
              <a:rPr lang="bg-BG" dirty="0">
                <a:solidFill>
                  <a:schemeClr val="bg1"/>
                </a:solidFill>
              </a:rPr>
              <a:t>Дисертация </a:t>
            </a:r>
          </a:p>
          <a:p>
            <a:r>
              <a:rPr lang="bg-BG" dirty="0">
                <a:solidFill>
                  <a:schemeClr val="bg1"/>
                </a:solidFill>
              </a:rPr>
              <a:t>Студия </a:t>
            </a:r>
          </a:p>
          <a:p>
            <a:r>
              <a:rPr lang="bg-BG" dirty="0">
                <a:solidFill>
                  <a:schemeClr val="bg1"/>
                </a:solidFill>
              </a:rPr>
              <a:t>Статия</a:t>
            </a:r>
          </a:p>
          <a:p>
            <a:r>
              <a:rPr lang="bg-BG" dirty="0">
                <a:solidFill>
                  <a:schemeClr val="bg1"/>
                </a:solidFill>
              </a:rPr>
              <a:t>Доклад </a:t>
            </a:r>
          </a:p>
          <a:p>
            <a:r>
              <a:rPr lang="bg-BG" dirty="0">
                <a:solidFill>
                  <a:schemeClr val="bg1"/>
                </a:solidFill>
              </a:rPr>
              <a:t>Патенти </a:t>
            </a:r>
            <a:br>
              <a:rPr lang="bg-BG" dirty="0">
                <a:solidFill>
                  <a:schemeClr val="bg1"/>
                </a:solidFill>
              </a:rPr>
            </a:br>
            <a:endParaRPr lang="bg-BG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27897</TotalTime>
  <Words>212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Circuit</vt:lpstr>
      <vt:lpstr>Наука и научно знание. факти. Научни изследвания. Видове научна продукция.</vt:lpstr>
      <vt:lpstr>СЪДЪРЖАНИЕ</vt:lpstr>
      <vt:lpstr>Актуалност на изследваната тема </vt:lpstr>
      <vt:lpstr>PowerPoint Presentation</vt:lpstr>
      <vt:lpstr>Научно  знание</vt:lpstr>
      <vt:lpstr>Характеристика на фактите</vt:lpstr>
      <vt:lpstr>Основи на научните изследвания</vt:lpstr>
      <vt:lpstr>Научна продукция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2514</cp:revision>
  <dcterms:created xsi:type="dcterms:W3CDTF">2017-03-28T09:08:48Z</dcterms:created>
  <dcterms:modified xsi:type="dcterms:W3CDTF">2022-06-27T12:56:18Z</dcterms:modified>
</cp:coreProperties>
</file>