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3"/>
  </p:notesMasterIdLst>
  <p:sldIdLst>
    <p:sldId id="257" r:id="rId2"/>
    <p:sldId id="768" r:id="rId3"/>
    <p:sldId id="762" r:id="rId4"/>
    <p:sldId id="806" r:id="rId5"/>
    <p:sldId id="650" r:id="rId6"/>
    <p:sldId id="659" r:id="rId7"/>
    <p:sldId id="313" r:id="rId8"/>
    <p:sldId id="681" r:id="rId9"/>
    <p:sldId id="683" r:id="rId10"/>
    <p:sldId id="808" r:id="rId11"/>
    <p:sldId id="495" r:id="rId12"/>
    <p:sldId id="387" r:id="rId13"/>
    <p:sldId id="807" r:id="rId14"/>
    <p:sldId id="809" r:id="rId15"/>
    <p:sldId id="627" r:id="rId16"/>
    <p:sldId id="664" r:id="rId17"/>
    <p:sldId id="803" r:id="rId18"/>
    <p:sldId id="810" r:id="rId19"/>
    <p:sldId id="812" r:id="rId20"/>
    <p:sldId id="811" r:id="rId21"/>
    <p:sldId id="8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>
      <p:cViewPr>
        <p:scale>
          <a:sx n="105" d="100"/>
          <a:sy n="105" d="100"/>
        </p:scale>
        <p:origin x="7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04FD2C-2FA0-4A27-A8E2-BD3FEF4D7F4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89905F-4BFE-4ED9-8D8A-0B6986E5FDF2}">
      <dgm:prSet/>
      <dgm:spPr/>
      <dgm:t>
        <a:bodyPr/>
        <a:lstStyle/>
        <a:p>
          <a:r>
            <a:rPr lang="bg-BG"/>
            <a:t>В</a:t>
          </a:r>
          <a:r>
            <a:rPr lang="ru-RU"/>
            <a:t>недряване на бизнес процеси от край до край</a:t>
          </a:r>
          <a:endParaRPr lang="en-US"/>
        </a:p>
      </dgm:t>
    </dgm:pt>
    <dgm:pt modelId="{FB0E1B1F-D20F-47A7-9A46-A84FE3F96B28}" type="parTrans" cxnId="{E6C0D9FF-F455-4310-B92C-8C623660E982}">
      <dgm:prSet/>
      <dgm:spPr/>
      <dgm:t>
        <a:bodyPr/>
        <a:lstStyle/>
        <a:p>
          <a:endParaRPr lang="en-US"/>
        </a:p>
      </dgm:t>
    </dgm:pt>
    <dgm:pt modelId="{C00C15EF-1E06-43C4-BEA9-1C15C1687EDC}" type="sibTrans" cxnId="{E6C0D9FF-F455-4310-B92C-8C623660E982}">
      <dgm:prSet/>
      <dgm:spPr/>
      <dgm:t>
        <a:bodyPr/>
        <a:lstStyle/>
        <a:p>
          <a:endParaRPr lang="en-US"/>
        </a:p>
      </dgm:t>
    </dgm:pt>
    <dgm:pt modelId="{D3095EA3-8F4C-488A-A2F7-E0D953331B3B}">
      <dgm:prSet/>
      <dgm:spPr/>
      <dgm:t>
        <a:bodyPr/>
        <a:lstStyle/>
        <a:p>
          <a:r>
            <a:rPr lang="ru-RU" dirty="0" err="1"/>
            <a:t>Микросервиз</a:t>
          </a:r>
          <a:r>
            <a:rPr lang="ru-RU" dirty="0"/>
            <a:t> на </a:t>
          </a:r>
          <a:r>
            <a:rPr lang="ru-RU" dirty="0" err="1"/>
            <a:t>поръчките</a:t>
          </a:r>
          <a:r>
            <a:rPr lang="ru-RU" dirty="0"/>
            <a:t> - </a:t>
          </a:r>
          <a:r>
            <a:rPr lang="ru-RU" dirty="0" err="1"/>
            <a:t>поддържа</a:t>
          </a:r>
          <a:r>
            <a:rPr lang="ru-RU" dirty="0"/>
            <a:t> информация за </a:t>
          </a:r>
          <a:r>
            <a:rPr lang="ru-RU" dirty="0" err="1"/>
            <a:t>всички</a:t>
          </a:r>
          <a:r>
            <a:rPr lang="ru-RU" dirty="0"/>
            <a:t> </a:t>
          </a:r>
          <a:r>
            <a:rPr lang="ru-RU" dirty="0" err="1"/>
            <a:t>поръчки</a:t>
          </a:r>
          <a:r>
            <a:rPr lang="ru-RU" dirty="0"/>
            <a:t>.</a:t>
          </a:r>
          <a:endParaRPr lang="en-US" dirty="0"/>
        </a:p>
      </dgm:t>
    </dgm:pt>
    <dgm:pt modelId="{FFCEAF30-0842-4C5A-97E6-1202306F6BF6}" type="parTrans" cxnId="{682EE354-09DE-48A8-A211-965546FC4E16}">
      <dgm:prSet/>
      <dgm:spPr/>
      <dgm:t>
        <a:bodyPr/>
        <a:lstStyle/>
        <a:p>
          <a:endParaRPr lang="en-US"/>
        </a:p>
      </dgm:t>
    </dgm:pt>
    <dgm:pt modelId="{1AD24DD6-B512-4750-864E-C7F7CE4A00D6}" type="sibTrans" cxnId="{682EE354-09DE-48A8-A211-965546FC4E16}">
      <dgm:prSet/>
      <dgm:spPr/>
      <dgm:t>
        <a:bodyPr/>
        <a:lstStyle/>
        <a:p>
          <a:endParaRPr lang="en-US"/>
        </a:p>
      </dgm:t>
    </dgm:pt>
    <dgm:pt modelId="{47BB31C1-7DAB-4970-9238-786C4BD58671}">
      <dgm:prSet/>
      <dgm:spPr/>
      <dgm:t>
        <a:bodyPr/>
        <a:lstStyle/>
        <a:p>
          <a:r>
            <a:rPr lang="en-US" dirty="0"/>
            <a:t>SMS </a:t>
          </a:r>
          <a:r>
            <a:rPr lang="ru-RU" dirty="0" err="1"/>
            <a:t>Микроуслуга</a:t>
          </a:r>
          <a:r>
            <a:rPr lang="ru-RU" dirty="0"/>
            <a:t> - </a:t>
          </a:r>
          <a:r>
            <a:rPr lang="ru-RU" dirty="0" err="1"/>
            <a:t>поддържа</a:t>
          </a:r>
          <a:r>
            <a:rPr lang="ru-RU" dirty="0"/>
            <a:t> </a:t>
          </a:r>
          <a:r>
            <a:rPr lang="ru-RU" dirty="0" err="1"/>
            <a:t>функционалност</a:t>
          </a:r>
          <a:r>
            <a:rPr lang="ru-RU" dirty="0"/>
            <a:t> за </a:t>
          </a:r>
          <a:r>
            <a:rPr lang="ru-RU" dirty="0" err="1"/>
            <a:t>изпращане</a:t>
          </a:r>
          <a:r>
            <a:rPr lang="ru-RU" dirty="0"/>
            <a:t> на </a:t>
          </a:r>
          <a:r>
            <a:rPr lang="ru-RU" dirty="0" err="1"/>
            <a:t>текстови</a:t>
          </a:r>
          <a:r>
            <a:rPr lang="ru-RU" dirty="0"/>
            <a:t> </a:t>
          </a:r>
          <a:r>
            <a:rPr lang="ru-RU" dirty="0" err="1"/>
            <a:t>съобщения</a:t>
          </a:r>
          <a:r>
            <a:rPr lang="ru-RU" dirty="0"/>
            <a:t> чрез Twilio</a:t>
          </a:r>
          <a:endParaRPr lang="en-US" dirty="0"/>
        </a:p>
      </dgm:t>
    </dgm:pt>
    <dgm:pt modelId="{E2B875E1-BFD1-45AB-8E6E-48A536D3D892}" type="parTrans" cxnId="{F6CCD6E6-7BDA-44D7-BA6F-C966A52DA8F4}">
      <dgm:prSet/>
      <dgm:spPr/>
      <dgm:t>
        <a:bodyPr/>
        <a:lstStyle/>
        <a:p>
          <a:endParaRPr lang="en-US"/>
        </a:p>
      </dgm:t>
    </dgm:pt>
    <dgm:pt modelId="{9F364B15-F3E0-4B42-AB83-36475C304E1A}" type="sibTrans" cxnId="{F6CCD6E6-7BDA-44D7-BA6F-C966A52DA8F4}">
      <dgm:prSet/>
      <dgm:spPr/>
      <dgm:t>
        <a:bodyPr/>
        <a:lstStyle/>
        <a:p>
          <a:endParaRPr lang="en-US"/>
        </a:p>
      </dgm:t>
    </dgm:pt>
    <dgm:pt modelId="{71826901-8AFC-424E-9548-177CB52DF049}">
      <dgm:prSet/>
      <dgm:spPr/>
      <dgm:t>
        <a:bodyPr/>
        <a:lstStyle/>
        <a:p>
          <a:r>
            <a:rPr lang="ru-RU" dirty="0" err="1"/>
            <a:t>Когато</a:t>
          </a:r>
          <a:r>
            <a:rPr lang="ru-RU" dirty="0"/>
            <a:t> нова </a:t>
          </a:r>
          <a:r>
            <a:rPr lang="ru-RU" dirty="0" err="1"/>
            <a:t>поръчка</a:t>
          </a:r>
          <a:r>
            <a:rPr lang="ru-RU" dirty="0"/>
            <a:t> </a:t>
          </a:r>
          <a:r>
            <a:rPr lang="ru-RU" dirty="0" err="1"/>
            <a:t>бъде</a:t>
          </a:r>
          <a:r>
            <a:rPr lang="ru-RU" dirty="0"/>
            <a:t> </a:t>
          </a:r>
          <a:r>
            <a:rPr lang="ru-RU" dirty="0" err="1"/>
            <a:t>създадена</a:t>
          </a:r>
          <a:r>
            <a:rPr lang="ru-RU" dirty="0"/>
            <a:t>, </a:t>
          </a:r>
          <a:r>
            <a:rPr lang="ru-RU" dirty="0" err="1"/>
            <a:t>крайният</a:t>
          </a:r>
          <a:r>
            <a:rPr lang="ru-RU" dirty="0"/>
            <a:t> </a:t>
          </a:r>
          <a:r>
            <a:rPr lang="ru-RU" dirty="0" err="1"/>
            <a:t>потребител</a:t>
          </a:r>
          <a:r>
            <a:rPr lang="ru-RU" dirty="0"/>
            <a:t> </a:t>
          </a:r>
          <a:r>
            <a:rPr lang="ru-RU" dirty="0" err="1"/>
            <a:t>трябва</a:t>
          </a:r>
          <a:r>
            <a:rPr lang="ru-RU" dirty="0"/>
            <a:t> да </a:t>
          </a:r>
          <a:r>
            <a:rPr lang="ru-RU" dirty="0" err="1"/>
            <a:t>бъде</a:t>
          </a:r>
          <a:r>
            <a:rPr lang="ru-RU" dirty="0"/>
            <a:t> </a:t>
          </a:r>
          <a:r>
            <a:rPr lang="ru-RU" dirty="0" err="1"/>
            <a:t>уведомен</a:t>
          </a:r>
          <a:r>
            <a:rPr lang="ru-RU" dirty="0"/>
            <a:t>.</a:t>
          </a:r>
          <a:endParaRPr lang="en-US" dirty="0"/>
        </a:p>
      </dgm:t>
    </dgm:pt>
    <dgm:pt modelId="{848E3819-ACCB-44B1-898D-61479C773193}" type="parTrans" cxnId="{7D5EC6A0-2CD2-4E87-B580-FB95EFC142F2}">
      <dgm:prSet/>
      <dgm:spPr/>
      <dgm:t>
        <a:bodyPr/>
        <a:lstStyle/>
        <a:p>
          <a:endParaRPr lang="en-US"/>
        </a:p>
      </dgm:t>
    </dgm:pt>
    <dgm:pt modelId="{D6CC1AFA-8D13-431E-B05C-8CFED7EC0820}" type="sibTrans" cxnId="{7D5EC6A0-2CD2-4E87-B580-FB95EFC142F2}">
      <dgm:prSet/>
      <dgm:spPr/>
      <dgm:t>
        <a:bodyPr/>
        <a:lstStyle/>
        <a:p>
          <a:endParaRPr lang="en-US"/>
        </a:p>
      </dgm:t>
    </dgm:pt>
    <dgm:pt modelId="{69EF3D10-D4E7-44EF-BCEB-5A78B2E4E923}">
      <dgm:prSet/>
      <dgm:spPr/>
      <dgm:t>
        <a:bodyPr/>
        <a:lstStyle/>
        <a:p>
          <a:r>
            <a:rPr lang="ru-RU" dirty="0" err="1"/>
            <a:t>Предпочитан</a:t>
          </a:r>
          <a:r>
            <a:rPr lang="ru-RU" dirty="0"/>
            <a:t> е </a:t>
          </a:r>
          <a:r>
            <a:rPr lang="ru-RU" dirty="0" err="1"/>
            <a:t>асинхронния</a:t>
          </a:r>
          <a:r>
            <a:rPr lang="ru-RU" dirty="0"/>
            <a:t> подход, </a:t>
          </a:r>
          <a:r>
            <a:rPr lang="ru-RU" dirty="0" err="1"/>
            <a:t>защото</a:t>
          </a:r>
          <a:r>
            <a:rPr lang="ru-RU" dirty="0"/>
            <a:t> </a:t>
          </a:r>
          <a:r>
            <a:rPr lang="en-US" dirty="0"/>
            <a:t>SMS </a:t>
          </a:r>
          <a:r>
            <a:rPr lang="bg-BG" dirty="0"/>
            <a:t>може да бъде изпратен или процесът да бъде прекратен</a:t>
          </a:r>
          <a:r>
            <a:rPr lang="en-US" dirty="0"/>
            <a:t>.</a:t>
          </a:r>
        </a:p>
      </dgm:t>
    </dgm:pt>
    <dgm:pt modelId="{CADC90A3-5FC9-4B3D-9888-EBB5307BB442}" type="parTrans" cxnId="{6A4F5A72-E850-4E10-A8EB-F2AD221794C8}">
      <dgm:prSet/>
      <dgm:spPr/>
      <dgm:t>
        <a:bodyPr/>
        <a:lstStyle/>
        <a:p>
          <a:endParaRPr lang="en-US"/>
        </a:p>
      </dgm:t>
    </dgm:pt>
    <dgm:pt modelId="{E8A13D82-9B93-4890-90D9-3FFF4C703C3B}" type="sibTrans" cxnId="{6A4F5A72-E850-4E10-A8EB-F2AD221794C8}">
      <dgm:prSet/>
      <dgm:spPr/>
      <dgm:t>
        <a:bodyPr/>
        <a:lstStyle/>
        <a:p>
          <a:endParaRPr lang="en-US"/>
        </a:p>
      </dgm:t>
    </dgm:pt>
    <dgm:pt modelId="{3A2D40F1-4ACD-4299-A477-785A5FFA2755}" type="pres">
      <dgm:prSet presAssocID="{3604FD2C-2FA0-4A27-A8E2-BD3FEF4D7F4D}" presName="outerComposite" presStyleCnt="0">
        <dgm:presLayoutVars>
          <dgm:chMax val="5"/>
          <dgm:dir/>
          <dgm:resizeHandles val="exact"/>
        </dgm:presLayoutVars>
      </dgm:prSet>
      <dgm:spPr/>
    </dgm:pt>
    <dgm:pt modelId="{EF1CF03C-FCDE-4998-B68F-94E78D1D308A}" type="pres">
      <dgm:prSet presAssocID="{3604FD2C-2FA0-4A27-A8E2-BD3FEF4D7F4D}" presName="dummyMaxCanvas" presStyleCnt="0">
        <dgm:presLayoutVars/>
      </dgm:prSet>
      <dgm:spPr/>
    </dgm:pt>
    <dgm:pt modelId="{8378BD43-D012-4785-A138-9BC60541FC04}" type="pres">
      <dgm:prSet presAssocID="{3604FD2C-2FA0-4A27-A8E2-BD3FEF4D7F4D}" presName="FiveNodes_1" presStyleLbl="node1" presStyleIdx="0" presStyleCnt="5">
        <dgm:presLayoutVars>
          <dgm:bulletEnabled val="1"/>
        </dgm:presLayoutVars>
      </dgm:prSet>
      <dgm:spPr/>
    </dgm:pt>
    <dgm:pt modelId="{3751E42C-91A9-4A00-9DAC-DC793273A1BF}" type="pres">
      <dgm:prSet presAssocID="{3604FD2C-2FA0-4A27-A8E2-BD3FEF4D7F4D}" presName="FiveNodes_2" presStyleLbl="node1" presStyleIdx="1" presStyleCnt="5">
        <dgm:presLayoutVars>
          <dgm:bulletEnabled val="1"/>
        </dgm:presLayoutVars>
      </dgm:prSet>
      <dgm:spPr/>
    </dgm:pt>
    <dgm:pt modelId="{19518102-3646-4C5E-9B97-661EB3D39DAA}" type="pres">
      <dgm:prSet presAssocID="{3604FD2C-2FA0-4A27-A8E2-BD3FEF4D7F4D}" presName="FiveNodes_3" presStyleLbl="node1" presStyleIdx="2" presStyleCnt="5">
        <dgm:presLayoutVars>
          <dgm:bulletEnabled val="1"/>
        </dgm:presLayoutVars>
      </dgm:prSet>
      <dgm:spPr/>
    </dgm:pt>
    <dgm:pt modelId="{69CB255B-B540-4FA8-BFC4-848006570F84}" type="pres">
      <dgm:prSet presAssocID="{3604FD2C-2FA0-4A27-A8E2-BD3FEF4D7F4D}" presName="FiveNodes_4" presStyleLbl="node1" presStyleIdx="3" presStyleCnt="5">
        <dgm:presLayoutVars>
          <dgm:bulletEnabled val="1"/>
        </dgm:presLayoutVars>
      </dgm:prSet>
      <dgm:spPr/>
    </dgm:pt>
    <dgm:pt modelId="{DFCEFA64-9922-42C0-B9D9-6AFE036FA064}" type="pres">
      <dgm:prSet presAssocID="{3604FD2C-2FA0-4A27-A8E2-BD3FEF4D7F4D}" presName="FiveNodes_5" presStyleLbl="node1" presStyleIdx="4" presStyleCnt="5">
        <dgm:presLayoutVars>
          <dgm:bulletEnabled val="1"/>
        </dgm:presLayoutVars>
      </dgm:prSet>
      <dgm:spPr/>
    </dgm:pt>
    <dgm:pt modelId="{29D6C1EC-E2F2-482A-9F8B-B835CEA79307}" type="pres">
      <dgm:prSet presAssocID="{3604FD2C-2FA0-4A27-A8E2-BD3FEF4D7F4D}" presName="FiveConn_1-2" presStyleLbl="fgAccFollowNode1" presStyleIdx="0" presStyleCnt="4">
        <dgm:presLayoutVars>
          <dgm:bulletEnabled val="1"/>
        </dgm:presLayoutVars>
      </dgm:prSet>
      <dgm:spPr/>
    </dgm:pt>
    <dgm:pt modelId="{1ED4ABA1-6FFA-4E0A-A5CD-2E23EF60983B}" type="pres">
      <dgm:prSet presAssocID="{3604FD2C-2FA0-4A27-A8E2-BD3FEF4D7F4D}" presName="FiveConn_2-3" presStyleLbl="fgAccFollowNode1" presStyleIdx="1" presStyleCnt="4">
        <dgm:presLayoutVars>
          <dgm:bulletEnabled val="1"/>
        </dgm:presLayoutVars>
      </dgm:prSet>
      <dgm:spPr/>
    </dgm:pt>
    <dgm:pt modelId="{FEE6B37A-E0E4-4309-A6B7-2F29BC742EA8}" type="pres">
      <dgm:prSet presAssocID="{3604FD2C-2FA0-4A27-A8E2-BD3FEF4D7F4D}" presName="FiveConn_3-4" presStyleLbl="fgAccFollowNode1" presStyleIdx="2" presStyleCnt="4">
        <dgm:presLayoutVars>
          <dgm:bulletEnabled val="1"/>
        </dgm:presLayoutVars>
      </dgm:prSet>
      <dgm:spPr/>
    </dgm:pt>
    <dgm:pt modelId="{B4EBD5C8-D5E8-48AE-9DEA-7D958236E825}" type="pres">
      <dgm:prSet presAssocID="{3604FD2C-2FA0-4A27-A8E2-BD3FEF4D7F4D}" presName="FiveConn_4-5" presStyleLbl="fgAccFollowNode1" presStyleIdx="3" presStyleCnt="4">
        <dgm:presLayoutVars>
          <dgm:bulletEnabled val="1"/>
        </dgm:presLayoutVars>
      </dgm:prSet>
      <dgm:spPr/>
    </dgm:pt>
    <dgm:pt modelId="{6418C931-4D95-4645-96E3-F00225C09D84}" type="pres">
      <dgm:prSet presAssocID="{3604FD2C-2FA0-4A27-A8E2-BD3FEF4D7F4D}" presName="FiveNodes_1_text" presStyleLbl="node1" presStyleIdx="4" presStyleCnt="5">
        <dgm:presLayoutVars>
          <dgm:bulletEnabled val="1"/>
        </dgm:presLayoutVars>
      </dgm:prSet>
      <dgm:spPr/>
    </dgm:pt>
    <dgm:pt modelId="{84C18E64-2389-4F44-B237-E5D45D99FE00}" type="pres">
      <dgm:prSet presAssocID="{3604FD2C-2FA0-4A27-A8E2-BD3FEF4D7F4D}" presName="FiveNodes_2_text" presStyleLbl="node1" presStyleIdx="4" presStyleCnt="5">
        <dgm:presLayoutVars>
          <dgm:bulletEnabled val="1"/>
        </dgm:presLayoutVars>
      </dgm:prSet>
      <dgm:spPr/>
    </dgm:pt>
    <dgm:pt modelId="{A985ED30-2AC7-40B6-8F8D-5D8ECBB65D03}" type="pres">
      <dgm:prSet presAssocID="{3604FD2C-2FA0-4A27-A8E2-BD3FEF4D7F4D}" presName="FiveNodes_3_text" presStyleLbl="node1" presStyleIdx="4" presStyleCnt="5">
        <dgm:presLayoutVars>
          <dgm:bulletEnabled val="1"/>
        </dgm:presLayoutVars>
      </dgm:prSet>
      <dgm:spPr/>
    </dgm:pt>
    <dgm:pt modelId="{3439C6BE-6FFE-4AF5-A055-2F2D560708C2}" type="pres">
      <dgm:prSet presAssocID="{3604FD2C-2FA0-4A27-A8E2-BD3FEF4D7F4D}" presName="FiveNodes_4_text" presStyleLbl="node1" presStyleIdx="4" presStyleCnt="5">
        <dgm:presLayoutVars>
          <dgm:bulletEnabled val="1"/>
        </dgm:presLayoutVars>
      </dgm:prSet>
      <dgm:spPr/>
    </dgm:pt>
    <dgm:pt modelId="{3EBDEE22-5A88-462B-BB6F-3BC309AE7F38}" type="pres">
      <dgm:prSet presAssocID="{3604FD2C-2FA0-4A27-A8E2-BD3FEF4D7F4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901D11F-A33D-4E71-B11F-ED37DC736A68}" type="presOf" srcId="{9F364B15-F3E0-4B42-AB83-36475C304E1A}" destId="{FEE6B37A-E0E4-4309-A6B7-2F29BC742EA8}" srcOrd="0" destOrd="0" presId="urn:microsoft.com/office/officeart/2005/8/layout/vProcess5"/>
    <dgm:cxn modelId="{81DCF026-6213-4763-AB78-E61FD2E2D7DF}" type="presOf" srcId="{2989905F-4BFE-4ED9-8D8A-0B6986E5FDF2}" destId="{8378BD43-D012-4785-A138-9BC60541FC04}" srcOrd="0" destOrd="0" presId="urn:microsoft.com/office/officeart/2005/8/layout/vProcess5"/>
    <dgm:cxn modelId="{EFD96B3D-F024-45E5-8B6E-9928FD021369}" type="presOf" srcId="{C00C15EF-1E06-43C4-BEA9-1C15C1687EDC}" destId="{29D6C1EC-E2F2-482A-9F8B-B835CEA79307}" srcOrd="0" destOrd="0" presId="urn:microsoft.com/office/officeart/2005/8/layout/vProcess5"/>
    <dgm:cxn modelId="{9001BD40-F474-42D5-84A2-0B6FC0D52645}" type="presOf" srcId="{69EF3D10-D4E7-44EF-BCEB-5A78B2E4E923}" destId="{3EBDEE22-5A88-462B-BB6F-3BC309AE7F38}" srcOrd="1" destOrd="0" presId="urn:microsoft.com/office/officeart/2005/8/layout/vProcess5"/>
    <dgm:cxn modelId="{388B5446-6022-4304-B048-9872FDD2C9BA}" type="presOf" srcId="{47BB31C1-7DAB-4970-9238-786C4BD58671}" destId="{19518102-3646-4C5E-9B97-661EB3D39DAA}" srcOrd="0" destOrd="0" presId="urn:microsoft.com/office/officeart/2005/8/layout/vProcess5"/>
    <dgm:cxn modelId="{9ED05047-A5DB-40BA-ABED-13F61D9E6D2A}" type="presOf" srcId="{47BB31C1-7DAB-4970-9238-786C4BD58671}" destId="{A985ED30-2AC7-40B6-8F8D-5D8ECBB65D03}" srcOrd="1" destOrd="0" presId="urn:microsoft.com/office/officeart/2005/8/layout/vProcess5"/>
    <dgm:cxn modelId="{6A4F5A72-E850-4E10-A8EB-F2AD221794C8}" srcId="{3604FD2C-2FA0-4A27-A8E2-BD3FEF4D7F4D}" destId="{69EF3D10-D4E7-44EF-BCEB-5A78B2E4E923}" srcOrd="4" destOrd="0" parTransId="{CADC90A3-5FC9-4B3D-9888-EBB5307BB442}" sibTransId="{E8A13D82-9B93-4890-90D9-3FFF4C703C3B}"/>
    <dgm:cxn modelId="{95F62873-0CE9-449D-A01E-4F51FC627574}" type="presOf" srcId="{D3095EA3-8F4C-488A-A2F7-E0D953331B3B}" destId="{84C18E64-2389-4F44-B237-E5D45D99FE00}" srcOrd="1" destOrd="0" presId="urn:microsoft.com/office/officeart/2005/8/layout/vProcess5"/>
    <dgm:cxn modelId="{A6C8A974-F51D-4840-B064-507E15572B97}" type="presOf" srcId="{1AD24DD6-B512-4750-864E-C7F7CE4A00D6}" destId="{1ED4ABA1-6FFA-4E0A-A5CD-2E23EF60983B}" srcOrd="0" destOrd="0" presId="urn:microsoft.com/office/officeart/2005/8/layout/vProcess5"/>
    <dgm:cxn modelId="{682EE354-09DE-48A8-A211-965546FC4E16}" srcId="{3604FD2C-2FA0-4A27-A8E2-BD3FEF4D7F4D}" destId="{D3095EA3-8F4C-488A-A2F7-E0D953331B3B}" srcOrd="1" destOrd="0" parTransId="{FFCEAF30-0842-4C5A-97E6-1202306F6BF6}" sibTransId="{1AD24DD6-B512-4750-864E-C7F7CE4A00D6}"/>
    <dgm:cxn modelId="{94DEE787-E468-48B1-AA84-B4A86023C9FF}" type="presOf" srcId="{D3095EA3-8F4C-488A-A2F7-E0D953331B3B}" destId="{3751E42C-91A9-4A00-9DAC-DC793273A1BF}" srcOrd="0" destOrd="0" presId="urn:microsoft.com/office/officeart/2005/8/layout/vProcess5"/>
    <dgm:cxn modelId="{C1634989-BA92-4C9A-A4D6-9AD3D6B5BD31}" type="presOf" srcId="{69EF3D10-D4E7-44EF-BCEB-5A78B2E4E923}" destId="{DFCEFA64-9922-42C0-B9D9-6AFE036FA064}" srcOrd="0" destOrd="0" presId="urn:microsoft.com/office/officeart/2005/8/layout/vProcess5"/>
    <dgm:cxn modelId="{2E8DE78E-FA94-41D1-8510-9E3D559510FF}" type="presOf" srcId="{71826901-8AFC-424E-9548-177CB52DF049}" destId="{69CB255B-B540-4FA8-BFC4-848006570F84}" srcOrd="0" destOrd="0" presId="urn:microsoft.com/office/officeart/2005/8/layout/vProcess5"/>
    <dgm:cxn modelId="{3E9A938F-CA44-4270-82B2-E8E2D8F8D151}" type="presOf" srcId="{3604FD2C-2FA0-4A27-A8E2-BD3FEF4D7F4D}" destId="{3A2D40F1-4ACD-4299-A477-785A5FFA2755}" srcOrd="0" destOrd="0" presId="urn:microsoft.com/office/officeart/2005/8/layout/vProcess5"/>
    <dgm:cxn modelId="{34AD8996-176E-4B9F-9964-9FDF05839057}" type="presOf" srcId="{2989905F-4BFE-4ED9-8D8A-0B6986E5FDF2}" destId="{6418C931-4D95-4645-96E3-F00225C09D84}" srcOrd="1" destOrd="0" presId="urn:microsoft.com/office/officeart/2005/8/layout/vProcess5"/>
    <dgm:cxn modelId="{D524959B-ADD6-4CD8-BF11-9934C2C41A18}" type="presOf" srcId="{D6CC1AFA-8D13-431E-B05C-8CFED7EC0820}" destId="{B4EBD5C8-D5E8-48AE-9DEA-7D958236E825}" srcOrd="0" destOrd="0" presId="urn:microsoft.com/office/officeart/2005/8/layout/vProcess5"/>
    <dgm:cxn modelId="{7D5EC6A0-2CD2-4E87-B580-FB95EFC142F2}" srcId="{3604FD2C-2FA0-4A27-A8E2-BD3FEF4D7F4D}" destId="{71826901-8AFC-424E-9548-177CB52DF049}" srcOrd="3" destOrd="0" parTransId="{848E3819-ACCB-44B1-898D-61479C773193}" sibTransId="{D6CC1AFA-8D13-431E-B05C-8CFED7EC0820}"/>
    <dgm:cxn modelId="{BE6FC5D5-10B7-4858-8A18-00A230B5AC9B}" type="presOf" srcId="{71826901-8AFC-424E-9548-177CB52DF049}" destId="{3439C6BE-6FFE-4AF5-A055-2F2D560708C2}" srcOrd="1" destOrd="0" presId="urn:microsoft.com/office/officeart/2005/8/layout/vProcess5"/>
    <dgm:cxn modelId="{F6CCD6E6-7BDA-44D7-BA6F-C966A52DA8F4}" srcId="{3604FD2C-2FA0-4A27-A8E2-BD3FEF4D7F4D}" destId="{47BB31C1-7DAB-4970-9238-786C4BD58671}" srcOrd="2" destOrd="0" parTransId="{E2B875E1-BFD1-45AB-8E6E-48A536D3D892}" sibTransId="{9F364B15-F3E0-4B42-AB83-36475C304E1A}"/>
    <dgm:cxn modelId="{E6C0D9FF-F455-4310-B92C-8C623660E982}" srcId="{3604FD2C-2FA0-4A27-A8E2-BD3FEF4D7F4D}" destId="{2989905F-4BFE-4ED9-8D8A-0B6986E5FDF2}" srcOrd="0" destOrd="0" parTransId="{FB0E1B1F-D20F-47A7-9A46-A84FE3F96B28}" sibTransId="{C00C15EF-1E06-43C4-BEA9-1C15C1687EDC}"/>
    <dgm:cxn modelId="{C4B9969B-C472-483C-B3BD-0905A794990A}" type="presParOf" srcId="{3A2D40F1-4ACD-4299-A477-785A5FFA2755}" destId="{EF1CF03C-FCDE-4998-B68F-94E78D1D308A}" srcOrd="0" destOrd="0" presId="urn:microsoft.com/office/officeart/2005/8/layout/vProcess5"/>
    <dgm:cxn modelId="{AB8F73AA-D237-40D2-AFA8-A2B45954AB91}" type="presParOf" srcId="{3A2D40F1-4ACD-4299-A477-785A5FFA2755}" destId="{8378BD43-D012-4785-A138-9BC60541FC04}" srcOrd="1" destOrd="0" presId="urn:microsoft.com/office/officeart/2005/8/layout/vProcess5"/>
    <dgm:cxn modelId="{9F6AE0AC-27FF-4E81-8F7A-9889D14DEB2D}" type="presParOf" srcId="{3A2D40F1-4ACD-4299-A477-785A5FFA2755}" destId="{3751E42C-91A9-4A00-9DAC-DC793273A1BF}" srcOrd="2" destOrd="0" presId="urn:microsoft.com/office/officeart/2005/8/layout/vProcess5"/>
    <dgm:cxn modelId="{47B84D44-60CD-4312-ABFB-0090DE36D5A2}" type="presParOf" srcId="{3A2D40F1-4ACD-4299-A477-785A5FFA2755}" destId="{19518102-3646-4C5E-9B97-661EB3D39DAA}" srcOrd="3" destOrd="0" presId="urn:microsoft.com/office/officeart/2005/8/layout/vProcess5"/>
    <dgm:cxn modelId="{A716782B-2B15-4C4D-8CEA-646BBF009FF7}" type="presParOf" srcId="{3A2D40F1-4ACD-4299-A477-785A5FFA2755}" destId="{69CB255B-B540-4FA8-BFC4-848006570F84}" srcOrd="4" destOrd="0" presId="urn:microsoft.com/office/officeart/2005/8/layout/vProcess5"/>
    <dgm:cxn modelId="{B6E1FF36-1620-40A8-8A97-4B76F8D9F789}" type="presParOf" srcId="{3A2D40F1-4ACD-4299-A477-785A5FFA2755}" destId="{DFCEFA64-9922-42C0-B9D9-6AFE036FA064}" srcOrd="5" destOrd="0" presId="urn:microsoft.com/office/officeart/2005/8/layout/vProcess5"/>
    <dgm:cxn modelId="{FCFC5801-9E0D-4901-A929-4660620DA494}" type="presParOf" srcId="{3A2D40F1-4ACD-4299-A477-785A5FFA2755}" destId="{29D6C1EC-E2F2-482A-9F8B-B835CEA79307}" srcOrd="6" destOrd="0" presId="urn:microsoft.com/office/officeart/2005/8/layout/vProcess5"/>
    <dgm:cxn modelId="{8559129C-779D-4CC6-A83F-0EBF4DEFA1C8}" type="presParOf" srcId="{3A2D40F1-4ACD-4299-A477-785A5FFA2755}" destId="{1ED4ABA1-6FFA-4E0A-A5CD-2E23EF60983B}" srcOrd="7" destOrd="0" presId="urn:microsoft.com/office/officeart/2005/8/layout/vProcess5"/>
    <dgm:cxn modelId="{52197D8E-7CBE-4212-874D-064B6CD66A00}" type="presParOf" srcId="{3A2D40F1-4ACD-4299-A477-785A5FFA2755}" destId="{FEE6B37A-E0E4-4309-A6B7-2F29BC742EA8}" srcOrd="8" destOrd="0" presId="urn:microsoft.com/office/officeart/2005/8/layout/vProcess5"/>
    <dgm:cxn modelId="{3365EE73-3E53-45FE-B66B-A48E9E69E4EF}" type="presParOf" srcId="{3A2D40F1-4ACD-4299-A477-785A5FFA2755}" destId="{B4EBD5C8-D5E8-48AE-9DEA-7D958236E825}" srcOrd="9" destOrd="0" presId="urn:microsoft.com/office/officeart/2005/8/layout/vProcess5"/>
    <dgm:cxn modelId="{A0547307-D580-4417-81B5-4E2EED32446D}" type="presParOf" srcId="{3A2D40F1-4ACD-4299-A477-785A5FFA2755}" destId="{6418C931-4D95-4645-96E3-F00225C09D84}" srcOrd="10" destOrd="0" presId="urn:microsoft.com/office/officeart/2005/8/layout/vProcess5"/>
    <dgm:cxn modelId="{E85EA3D7-BE7E-4F05-81BF-A12C34F1F0DC}" type="presParOf" srcId="{3A2D40F1-4ACD-4299-A477-785A5FFA2755}" destId="{84C18E64-2389-4F44-B237-E5D45D99FE00}" srcOrd="11" destOrd="0" presId="urn:microsoft.com/office/officeart/2005/8/layout/vProcess5"/>
    <dgm:cxn modelId="{F77A3B03-2C5B-4083-BBAA-CE80E76D58F1}" type="presParOf" srcId="{3A2D40F1-4ACD-4299-A477-785A5FFA2755}" destId="{A985ED30-2AC7-40B6-8F8D-5D8ECBB65D03}" srcOrd="12" destOrd="0" presId="urn:microsoft.com/office/officeart/2005/8/layout/vProcess5"/>
    <dgm:cxn modelId="{10B5D58A-B5DD-4684-8041-E3F92CE73513}" type="presParOf" srcId="{3A2D40F1-4ACD-4299-A477-785A5FFA2755}" destId="{3439C6BE-6FFE-4AF5-A055-2F2D560708C2}" srcOrd="13" destOrd="0" presId="urn:microsoft.com/office/officeart/2005/8/layout/vProcess5"/>
    <dgm:cxn modelId="{74A31865-5E58-413C-B92E-E26D5CFA0E82}" type="presParOf" srcId="{3A2D40F1-4ACD-4299-A477-785A5FFA2755}" destId="{3EBDEE22-5A88-462B-BB6F-3BC309AE7F3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7DBBB6-5728-4FA6-AD89-D704B2C42A3F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68BB1C3-EA1B-4542-82CF-CACB5236DB01}">
      <dgm:prSet/>
      <dgm:spPr/>
      <dgm:t>
        <a:bodyPr/>
        <a:lstStyle/>
        <a:p>
          <a:r>
            <a:rPr lang="ru-RU" dirty="0" err="1"/>
            <a:t>Може</a:t>
          </a:r>
          <a:r>
            <a:rPr lang="ru-RU" dirty="0"/>
            <a:t> да се </a:t>
          </a:r>
          <a:r>
            <a:rPr lang="ru-RU" dirty="0" err="1"/>
            <a:t>използва</a:t>
          </a:r>
          <a:r>
            <a:rPr lang="ru-RU" dirty="0"/>
            <a:t>, </a:t>
          </a:r>
          <a:r>
            <a:rPr lang="ru-RU" dirty="0" err="1"/>
            <a:t>когато</a:t>
          </a:r>
          <a:r>
            <a:rPr lang="ru-RU" dirty="0"/>
            <a:t>:</a:t>
          </a:r>
          <a:br>
            <a:rPr lang="ru-RU" dirty="0"/>
          </a:br>
          <a:r>
            <a:rPr lang="ru-RU" dirty="0"/>
            <a:t>- </a:t>
          </a:r>
          <a:r>
            <a:rPr lang="ru-RU" dirty="0" err="1"/>
            <a:t>Приложението</a:t>
          </a:r>
          <a:r>
            <a:rPr lang="ru-RU" dirty="0"/>
            <a:t> не е </a:t>
          </a:r>
          <a:r>
            <a:rPr lang="ru-RU" dirty="0" err="1"/>
            <a:t>голямо</a:t>
          </a:r>
          <a:r>
            <a:rPr lang="ru-RU" dirty="0"/>
            <a:t>; </a:t>
          </a:r>
          <a:br>
            <a:rPr lang="ru-RU" dirty="0"/>
          </a:br>
          <a:r>
            <a:rPr lang="ru-RU" dirty="0"/>
            <a:t>- </a:t>
          </a:r>
          <a:r>
            <a:rPr lang="ru-RU" dirty="0" err="1"/>
            <a:t>Данните</a:t>
          </a:r>
          <a:r>
            <a:rPr lang="ru-RU" dirty="0"/>
            <a:t> </a:t>
          </a:r>
          <a:r>
            <a:rPr lang="ru-RU" dirty="0" err="1"/>
            <a:t>са</a:t>
          </a:r>
          <a:r>
            <a:rPr lang="ru-RU" dirty="0"/>
            <a:t> </a:t>
          </a:r>
          <a:r>
            <a:rPr lang="ru-RU" dirty="0" err="1"/>
            <a:t>независими</a:t>
          </a:r>
          <a:r>
            <a:rPr lang="ru-RU" dirty="0"/>
            <a:t> и не се </a:t>
          </a:r>
          <a:r>
            <a:rPr lang="ru-RU" dirty="0" err="1"/>
            <a:t>нуждаят</a:t>
          </a:r>
          <a:r>
            <a:rPr lang="ru-RU" dirty="0"/>
            <a:t> от </a:t>
          </a:r>
          <a:r>
            <a:rPr lang="ru-RU" dirty="0" err="1"/>
            <a:t>допълнително</a:t>
          </a:r>
          <a:r>
            <a:rPr lang="ru-RU" dirty="0"/>
            <a:t> </a:t>
          </a:r>
          <a:r>
            <a:rPr lang="ru-RU" dirty="0" err="1"/>
            <a:t>агрегиране</a:t>
          </a:r>
          <a:r>
            <a:rPr lang="ru-RU" dirty="0"/>
            <a:t>;</a:t>
          </a:r>
          <a:endParaRPr lang="en-US" dirty="0"/>
        </a:p>
      </dgm:t>
    </dgm:pt>
    <dgm:pt modelId="{9406F646-5668-44BB-9E1A-2DD9895B8452}" type="parTrans" cxnId="{8D84F3FA-EB7C-41DA-9928-ED06A9573EF3}">
      <dgm:prSet/>
      <dgm:spPr/>
      <dgm:t>
        <a:bodyPr/>
        <a:lstStyle/>
        <a:p>
          <a:endParaRPr lang="en-US"/>
        </a:p>
      </dgm:t>
    </dgm:pt>
    <dgm:pt modelId="{9899918E-A155-4C91-A6B2-E902765F89E8}" type="sibTrans" cxnId="{8D84F3FA-EB7C-41DA-9928-ED06A9573EF3}">
      <dgm:prSet/>
      <dgm:spPr/>
      <dgm:t>
        <a:bodyPr/>
        <a:lstStyle/>
        <a:p>
          <a:endParaRPr lang="en-US"/>
        </a:p>
      </dgm:t>
    </dgm:pt>
    <dgm:pt modelId="{7F9F139E-E984-4B76-9CCC-F18595AAF69E}">
      <dgm:prSet/>
      <dgm:spPr/>
      <dgm:t>
        <a:bodyPr/>
        <a:lstStyle/>
        <a:p>
          <a:r>
            <a:rPr lang="ru-RU" dirty="0"/>
            <a:t>В противен случай </a:t>
          </a:r>
          <a:r>
            <a:rPr lang="ru-RU" dirty="0" err="1"/>
            <a:t>клиентът</a:t>
          </a:r>
          <a:r>
            <a:rPr lang="ru-RU" dirty="0"/>
            <a:t> </a:t>
          </a:r>
          <a:r>
            <a:rPr lang="ru-RU" dirty="0" err="1"/>
            <a:t>трябва</a:t>
          </a:r>
          <a:r>
            <a:rPr lang="ru-RU" dirty="0"/>
            <a:t> да </a:t>
          </a:r>
          <a:r>
            <a:rPr lang="ru-RU" dirty="0" err="1"/>
            <a:t>обработи</a:t>
          </a:r>
          <a:r>
            <a:rPr lang="ru-RU" dirty="0"/>
            <a:t> бизнес </a:t>
          </a:r>
          <a:r>
            <a:rPr lang="ru-RU" dirty="0" err="1"/>
            <a:t>логиката</a:t>
          </a:r>
          <a:r>
            <a:rPr lang="ru-RU" dirty="0"/>
            <a:t>.</a:t>
          </a:r>
          <a:endParaRPr lang="en-US" dirty="0"/>
        </a:p>
      </dgm:t>
    </dgm:pt>
    <dgm:pt modelId="{29F2142C-84CE-49D0-AE1E-2594F515DFD0}" type="parTrans" cxnId="{E54804AF-C80D-4194-A018-9993D9CB2A61}">
      <dgm:prSet/>
      <dgm:spPr/>
      <dgm:t>
        <a:bodyPr/>
        <a:lstStyle/>
        <a:p>
          <a:endParaRPr lang="en-US"/>
        </a:p>
      </dgm:t>
    </dgm:pt>
    <dgm:pt modelId="{A2DB7E89-789F-4450-BC58-3C633C21FD93}" type="sibTrans" cxnId="{E54804AF-C80D-4194-A018-9993D9CB2A61}">
      <dgm:prSet/>
      <dgm:spPr/>
      <dgm:t>
        <a:bodyPr/>
        <a:lstStyle/>
        <a:p>
          <a:endParaRPr lang="en-US"/>
        </a:p>
      </dgm:t>
    </dgm:pt>
    <dgm:pt modelId="{61C3F17C-115C-447F-920C-58A8A6134C31}">
      <dgm:prSet/>
      <dgm:spPr/>
      <dgm:t>
        <a:bodyPr/>
        <a:lstStyle/>
        <a:p>
          <a:r>
            <a:rPr lang="ru-RU" dirty="0" err="1"/>
            <a:t>Нарушаване</a:t>
          </a:r>
          <a:r>
            <a:rPr lang="ru-RU" dirty="0"/>
            <a:t> на </a:t>
          </a:r>
          <a:r>
            <a:rPr lang="ru-RU" dirty="0" err="1"/>
            <a:t>разделението</a:t>
          </a:r>
          <a:r>
            <a:rPr lang="ru-RU" dirty="0"/>
            <a:t> на </a:t>
          </a:r>
          <a:r>
            <a:rPr lang="ru-RU"/>
            <a:t>отговорностите</a:t>
          </a:r>
          <a:endParaRPr lang="en-US" dirty="0"/>
        </a:p>
      </dgm:t>
    </dgm:pt>
    <dgm:pt modelId="{862F0ECD-4F45-4F05-B2E2-7D477AF2863C}" type="parTrans" cxnId="{1D12511F-6315-413D-A80E-FAA62C405336}">
      <dgm:prSet/>
      <dgm:spPr/>
      <dgm:t>
        <a:bodyPr/>
        <a:lstStyle/>
        <a:p>
          <a:endParaRPr lang="en-US"/>
        </a:p>
      </dgm:t>
    </dgm:pt>
    <dgm:pt modelId="{72CC9FFF-7184-41F8-8F1D-25A924CB4E7F}" type="sibTrans" cxnId="{1D12511F-6315-413D-A80E-FAA62C405336}">
      <dgm:prSet/>
      <dgm:spPr/>
      <dgm:t>
        <a:bodyPr/>
        <a:lstStyle/>
        <a:p>
          <a:endParaRPr lang="en-US"/>
        </a:p>
      </dgm:t>
    </dgm:pt>
    <dgm:pt modelId="{0A4002BC-478F-40FA-A513-AA151FB7E88B}">
      <dgm:prSet/>
      <dgm:spPr/>
      <dgm:t>
        <a:bodyPr/>
        <a:lstStyle/>
        <a:p>
          <a:r>
            <a:rPr lang="ru-RU"/>
            <a:t>Недостатъци:</a:t>
          </a:r>
          <a:br>
            <a:rPr lang="ru-RU"/>
          </a:br>
          <a:r>
            <a:rPr lang="ru-RU"/>
            <a:t>- Микроуслугите трябва да бъдат изложени на „външния свят“;</a:t>
          </a:r>
          <a:br>
            <a:rPr lang="ru-RU"/>
          </a:br>
          <a:r>
            <a:rPr lang="ru-RU"/>
            <a:t>- Междусекторни проблеми като удостоверяване; </a:t>
          </a:r>
          <a:endParaRPr lang="en-US"/>
        </a:p>
      </dgm:t>
    </dgm:pt>
    <dgm:pt modelId="{FF58A570-6A33-4A91-82B3-75352C3C09E9}" type="parTrans" cxnId="{CC5EFF6F-8AA8-44AC-A7D7-C97D4F395DDC}">
      <dgm:prSet/>
      <dgm:spPr/>
      <dgm:t>
        <a:bodyPr/>
        <a:lstStyle/>
        <a:p>
          <a:endParaRPr lang="en-US"/>
        </a:p>
      </dgm:t>
    </dgm:pt>
    <dgm:pt modelId="{0974F22F-0BC7-474D-A473-BDCC2865CC49}" type="sibTrans" cxnId="{CC5EFF6F-8AA8-44AC-A7D7-C97D4F395DDC}">
      <dgm:prSet/>
      <dgm:spPr/>
      <dgm:t>
        <a:bodyPr/>
        <a:lstStyle/>
        <a:p>
          <a:endParaRPr lang="en-US"/>
        </a:p>
      </dgm:t>
    </dgm:pt>
    <dgm:pt modelId="{399E0C4A-3B01-4A8D-9FC0-7C602D4534F0}" type="pres">
      <dgm:prSet presAssocID="{337DBBB6-5728-4FA6-AD89-D704B2C42A3F}" presName="diagram" presStyleCnt="0">
        <dgm:presLayoutVars>
          <dgm:dir/>
          <dgm:resizeHandles val="exact"/>
        </dgm:presLayoutVars>
      </dgm:prSet>
      <dgm:spPr/>
    </dgm:pt>
    <dgm:pt modelId="{142F5F23-4850-4620-A014-29F16C317150}" type="pres">
      <dgm:prSet presAssocID="{C68BB1C3-EA1B-4542-82CF-CACB5236DB01}" presName="node" presStyleLbl="node1" presStyleIdx="0" presStyleCnt="4">
        <dgm:presLayoutVars>
          <dgm:bulletEnabled val="1"/>
        </dgm:presLayoutVars>
      </dgm:prSet>
      <dgm:spPr/>
    </dgm:pt>
    <dgm:pt modelId="{C149D83D-C23A-4211-8F6A-16331EAA11CF}" type="pres">
      <dgm:prSet presAssocID="{9899918E-A155-4C91-A6B2-E902765F89E8}" presName="sibTrans" presStyleCnt="0"/>
      <dgm:spPr/>
    </dgm:pt>
    <dgm:pt modelId="{C1DBE14E-C694-4A29-AA7B-D0740D262711}" type="pres">
      <dgm:prSet presAssocID="{7F9F139E-E984-4B76-9CCC-F18595AAF69E}" presName="node" presStyleLbl="node1" presStyleIdx="1" presStyleCnt="4">
        <dgm:presLayoutVars>
          <dgm:bulletEnabled val="1"/>
        </dgm:presLayoutVars>
      </dgm:prSet>
      <dgm:spPr/>
    </dgm:pt>
    <dgm:pt modelId="{46981FAD-67BE-4BD9-8DCB-889C18E48983}" type="pres">
      <dgm:prSet presAssocID="{A2DB7E89-789F-4450-BC58-3C633C21FD93}" presName="sibTrans" presStyleCnt="0"/>
      <dgm:spPr/>
    </dgm:pt>
    <dgm:pt modelId="{4B5A4C2B-6752-46EC-9C96-3D6E5851A4AD}" type="pres">
      <dgm:prSet presAssocID="{61C3F17C-115C-447F-920C-58A8A6134C31}" presName="node" presStyleLbl="node1" presStyleIdx="2" presStyleCnt="4">
        <dgm:presLayoutVars>
          <dgm:bulletEnabled val="1"/>
        </dgm:presLayoutVars>
      </dgm:prSet>
      <dgm:spPr/>
    </dgm:pt>
    <dgm:pt modelId="{D8F91368-F54B-40FB-84F1-2F7BC06C2946}" type="pres">
      <dgm:prSet presAssocID="{72CC9FFF-7184-41F8-8F1D-25A924CB4E7F}" presName="sibTrans" presStyleCnt="0"/>
      <dgm:spPr/>
    </dgm:pt>
    <dgm:pt modelId="{65BB27D9-6EB6-43BA-8352-3C372ABBD30C}" type="pres">
      <dgm:prSet presAssocID="{0A4002BC-478F-40FA-A513-AA151FB7E88B}" presName="node" presStyleLbl="node1" presStyleIdx="3" presStyleCnt="4">
        <dgm:presLayoutVars>
          <dgm:bulletEnabled val="1"/>
        </dgm:presLayoutVars>
      </dgm:prSet>
      <dgm:spPr/>
    </dgm:pt>
  </dgm:ptLst>
  <dgm:cxnLst>
    <dgm:cxn modelId="{EE41B504-9B77-4DE1-B9DA-4AB9C31AFBA1}" type="presOf" srcId="{61C3F17C-115C-447F-920C-58A8A6134C31}" destId="{4B5A4C2B-6752-46EC-9C96-3D6E5851A4AD}" srcOrd="0" destOrd="0" presId="urn:microsoft.com/office/officeart/2005/8/layout/default"/>
    <dgm:cxn modelId="{1D12511F-6315-413D-A80E-FAA62C405336}" srcId="{337DBBB6-5728-4FA6-AD89-D704B2C42A3F}" destId="{61C3F17C-115C-447F-920C-58A8A6134C31}" srcOrd="2" destOrd="0" parTransId="{862F0ECD-4F45-4F05-B2E2-7D477AF2863C}" sibTransId="{72CC9FFF-7184-41F8-8F1D-25A924CB4E7F}"/>
    <dgm:cxn modelId="{1B83B543-41BC-41B1-A541-0CEB1819BAC6}" type="presOf" srcId="{0A4002BC-478F-40FA-A513-AA151FB7E88B}" destId="{65BB27D9-6EB6-43BA-8352-3C372ABBD30C}" srcOrd="0" destOrd="0" presId="urn:microsoft.com/office/officeart/2005/8/layout/default"/>
    <dgm:cxn modelId="{CC5EFF6F-8AA8-44AC-A7D7-C97D4F395DDC}" srcId="{337DBBB6-5728-4FA6-AD89-D704B2C42A3F}" destId="{0A4002BC-478F-40FA-A513-AA151FB7E88B}" srcOrd="3" destOrd="0" parTransId="{FF58A570-6A33-4A91-82B3-75352C3C09E9}" sibTransId="{0974F22F-0BC7-474D-A473-BDCC2865CC49}"/>
    <dgm:cxn modelId="{E54804AF-C80D-4194-A018-9993D9CB2A61}" srcId="{337DBBB6-5728-4FA6-AD89-D704B2C42A3F}" destId="{7F9F139E-E984-4B76-9CCC-F18595AAF69E}" srcOrd="1" destOrd="0" parTransId="{29F2142C-84CE-49D0-AE1E-2594F515DFD0}" sibTransId="{A2DB7E89-789F-4450-BC58-3C633C21FD93}"/>
    <dgm:cxn modelId="{D4D771CC-528C-4B11-9EED-DBD59791E5CF}" type="presOf" srcId="{C68BB1C3-EA1B-4542-82CF-CACB5236DB01}" destId="{142F5F23-4850-4620-A014-29F16C317150}" srcOrd="0" destOrd="0" presId="urn:microsoft.com/office/officeart/2005/8/layout/default"/>
    <dgm:cxn modelId="{C18942D3-1FB2-49F4-B19A-C1C41C5A90FD}" type="presOf" srcId="{337DBBB6-5728-4FA6-AD89-D704B2C42A3F}" destId="{399E0C4A-3B01-4A8D-9FC0-7C602D4534F0}" srcOrd="0" destOrd="0" presId="urn:microsoft.com/office/officeart/2005/8/layout/default"/>
    <dgm:cxn modelId="{69C6F4E7-E39A-4D30-A444-C21FA2B7DF02}" type="presOf" srcId="{7F9F139E-E984-4B76-9CCC-F18595AAF69E}" destId="{C1DBE14E-C694-4A29-AA7B-D0740D262711}" srcOrd="0" destOrd="0" presId="urn:microsoft.com/office/officeart/2005/8/layout/default"/>
    <dgm:cxn modelId="{8D84F3FA-EB7C-41DA-9928-ED06A9573EF3}" srcId="{337DBBB6-5728-4FA6-AD89-D704B2C42A3F}" destId="{C68BB1C3-EA1B-4542-82CF-CACB5236DB01}" srcOrd="0" destOrd="0" parTransId="{9406F646-5668-44BB-9E1A-2DD9895B8452}" sibTransId="{9899918E-A155-4C91-A6B2-E902765F89E8}"/>
    <dgm:cxn modelId="{CFF9B09F-5415-4D1D-AA18-6F4F7C8DA863}" type="presParOf" srcId="{399E0C4A-3B01-4A8D-9FC0-7C602D4534F0}" destId="{142F5F23-4850-4620-A014-29F16C317150}" srcOrd="0" destOrd="0" presId="urn:microsoft.com/office/officeart/2005/8/layout/default"/>
    <dgm:cxn modelId="{12B58DAE-CAE1-4554-A42B-93C4393C59D9}" type="presParOf" srcId="{399E0C4A-3B01-4A8D-9FC0-7C602D4534F0}" destId="{C149D83D-C23A-4211-8F6A-16331EAA11CF}" srcOrd="1" destOrd="0" presId="urn:microsoft.com/office/officeart/2005/8/layout/default"/>
    <dgm:cxn modelId="{78A1FF08-3255-4975-8952-9725E2F17D45}" type="presParOf" srcId="{399E0C4A-3B01-4A8D-9FC0-7C602D4534F0}" destId="{C1DBE14E-C694-4A29-AA7B-D0740D262711}" srcOrd="2" destOrd="0" presId="urn:microsoft.com/office/officeart/2005/8/layout/default"/>
    <dgm:cxn modelId="{0E6D0652-9A74-4AAF-A844-DC4E4012AFA2}" type="presParOf" srcId="{399E0C4A-3B01-4A8D-9FC0-7C602D4534F0}" destId="{46981FAD-67BE-4BD9-8DCB-889C18E48983}" srcOrd="3" destOrd="0" presId="urn:microsoft.com/office/officeart/2005/8/layout/default"/>
    <dgm:cxn modelId="{A58D69C9-4B0C-44E8-AA68-DF0AD8BF9357}" type="presParOf" srcId="{399E0C4A-3B01-4A8D-9FC0-7C602D4534F0}" destId="{4B5A4C2B-6752-46EC-9C96-3D6E5851A4AD}" srcOrd="4" destOrd="0" presId="urn:microsoft.com/office/officeart/2005/8/layout/default"/>
    <dgm:cxn modelId="{D5C2662F-F623-481C-B097-7FB4DB102A0E}" type="presParOf" srcId="{399E0C4A-3B01-4A8D-9FC0-7C602D4534F0}" destId="{D8F91368-F54B-40FB-84F1-2F7BC06C2946}" srcOrd="5" destOrd="0" presId="urn:microsoft.com/office/officeart/2005/8/layout/default"/>
    <dgm:cxn modelId="{962DF3BA-66BE-4D41-9589-2EAC90F97F8C}" type="presParOf" srcId="{399E0C4A-3B01-4A8D-9FC0-7C602D4534F0}" destId="{65BB27D9-6EB6-43BA-8352-3C372ABBD30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F78516-3499-4A72-83F8-36770CF4EB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9E7B772-9ABA-46E1-A510-5F3CA8E30F82}">
      <dgm:prSet/>
      <dgm:spPr/>
      <dgm:t>
        <a:bodyPr/>
        <a:lstStyle/>
        <a:p>
          <a:r>
            <a:rPr lang="ru-RU"/>
            <a:t>Бизнес ограничения за API:</a:t>
          </a:r>
          <a:br>
            <a:rPr lang="ru-RU"/>
          </a:br>
          <a:r>
            <a:rPr lang="ru-RU"/>
            <a:t>- Клиентски ограничения;</a:t>
          </a:r>
          <a:br>
            <a:rPr lang="ru-RU"/>
          </a:br>
          <a:r>
            <a:rPr lang="ru-RU"/>
            <a:t>- Изисквания към продукта;</a:t>
          </a:r>
          <a:br>
            <a:rPr lang="ru-RU"/>
          </a:br>
          <a:r>
            <a:rPr lang="ru-RU"/>
            <a:t>- Ограничения за производителност; </a:t>
          </a:r>
          <a:endParaRPr lang="en-US"/>
        </a:p>
      </dgm:t>
    </dgm:pt>
    <dgm:pt modelId="{8C3FF3D7-2F9C-4A48-9198-FFA654EC2A4C}" type="parTrans" cxnId="{D2140204-689B-4063-93D5-104C7B25158E}">
      <dgm:prSet/>
      <dgm:spPr/>
      <dgm:t>
        <a:bodyPr/>
        <a:lstStyle/>
        <a:p>
          <a:endParaRPr lang="en-US"/>
        </a:p>
      </dgm:t>
    </dgm:pt>
    <dgm:pt modelId="{B0A879B0-C2DE-4AE8-A2FC-98B909799D8C}" type="sibTrans" cxnId="{D2140204-689B-4063-93D5-104C7B25158E}">
      <dgm:prSet/>
      <dgm:spPr/>
      <dgm:t>
        <a:bodyPr/>
        <a:lstStyle/>
        <a:p>
          <a:endParaRPr lang="en-US"/>
        </a:p>
      </dgm:t>
    </dgm:pt>
    <dgm:pt modelId="{A9C05165-1D19-4CEA-834A-A63C1C8CBE6F}">
      <dgm:prSet/>
      <dgm:spPr/>
      <dgm:t>
        <a:bodyPr/>
        <a:lstStyle/>
        <a:p>
          <a:r>
            <a:rPr lang="bg-BG"/>
            <a:t>Технологични ограничения</a:t>
          </a:r>
          <a:r>
            <a:rPr lang="en-US"/>
            <a:t>:</a:t>
          </a:r>
          <a:br>
            <a:rPr lang="en-US"/>
          </a:br>
          <a:r>
            <a:rPr lang="en-US"/>
            <a:t>- </a:t>
          </a:r>
          <a:r>
            <a:rPr lang="bg-BG"/>
            <a:t>Н</a:t>
          </a:r>
          <a:r>
            <a:rPr lang="ru-RU"/>
            <a:t>адеждна и защитена мрежова връзка;</a:t>
          </a:r>
          <a:br>
            <a:rPr lang="ru-RU"/>
          </a:br>
          <a:r>
            <a:rPr lang="ru-RU"/>
            <a:t>- Сведена до нула латентност;</a:t>
          </a:r>
          <a:br>
            <a:rPr lang="ru-RU"/>
          </a:br>
          <a:r>
            <a:rPr lang="ru-RU"/>
            <a:t>- Висока пропускателната способност;</a:t>
          </a:r>
          <a:br>
            <a:rPr lang="ru-RU"/>
          </a:br>
          <a:r>
            <a:rPr lang="ru-RU"/>
            <a:t>- Администриране;</a:t>
          </a:r>
          <a:endParaRPr lang="en-US"/>
        </a:p>
      </dgm:t>
    </dgm:pt>
    <dgm:pt modelId="{852038BC-4D8D-4E44-B3EE-19FA9DBC2192}" type="parTrans" cxnId="{9D0173DB-3F0E-4A20-BDA0-EB4ADC966EF0}">
      <dgm:prSet/>
      <dgm:spPr/>
      <dgm:t>
        <a:bodyPr/>
        <a:lstStyle/>
        <a:p>
          <a:endParaRPr lang="en-US"/>
        </a:p>
      </dgm:t>
    </dgm:pt>
    <dgm:pt modelId="{9F8C2BD1-26D9-4192-A73B-0C54D962352D}" type="sibTrans" cxnId="{9D0173DB-3F0E-4A20-BDA0-EB4ADC966EF0}">
      <dgm:prSet/>
      <dgm:spPr/>
      <dgm:t>
        <a:bodyPr/>
        <a:lstStyle/>
        <a:p>
          <a:endParaRPr lang="en-US"/>
        </a:p>
      </dgm:t>
    </dgm:pt>
    <dgm:pt modelId="{808553A0-E979-45F0-A375-73CFBE4020BC}" type="pres">
      <dgm:prSet presAssocID="{D9F78516-3499-4A72-83F8-36770CF4EB21}" presName="linear" presStyleCnt="0">
        <dgm:presLayoutVars>
          <dgm:animLvl val="lvl"/>
          <dgm:resizeHandles val="exact"/>
        </dgm:presLayoutVars>
      </dgm:prSet>
      <dgm:spPr/>
    </dgm:pt>
    <dgm:pt modelId="{8F3E8BB6-5AED-48D2-98C8-433C90E49763}" type="pres">
      <dgm:prSet presAssocID="{49E7B772-9ABA-46E1-A510-5F3CA8E30F8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3F70260-869B-4787-A724-19FB0B91D8E1}" type="pres">
      <dgm:prSet presAssocID="{B0A879B0-C2DE-4AE8-A2FC-98B909799D8C}" presName="spacer" presStyleCnt="0"/>
      <dgm:spPr/>
    </dgm:pt>
    <dgm:pt modelId="{884ECA50-629C-4027-9DAE-D2EFF69E7820}" type="pres">
      <dgm:prSet presAssocID="{A9C05165-1D19-4CEA-834A-A63C1C8CBE6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2140204-689B-4063-93D5-104C7B25158E}" srcId="{D9F78516-3499-4A72-83F8-36770CF4EB21}" destId="{49E7B772-9ABA-46E1-A510-5F3CA8E30F82}" srcOrd="0" destOrd="0" parTransId="{8C3FF3D7-2F9C-4A48-9198-FFA654EC2A4C}" sibTransId="{B0A879B0-C2DE-4AE8-A2FC-98B909799D8C}"/>
    <dgm:cxn modelId="{F3CCE90F-9A03-4C33-B026-5791310B520D}" type="presOf" srcId="{49E7B772-9ABA-46E1-A510-5F3CA8E30F82}" destId="{8F3E8BB6-5AED-48D2-98C8-433C90E49763}" srcOrd="0" destOrd="0" presId="urn:microsoft.com/office/officeart/2005/8/layout/vList2"/>
    <dgm:cxn modelId="{8D1A82A3-1325-4EEA-88B5-391396117A3B}" type="presOf" srcId="{D9F78516-3499-4A72-83F8-36770CF4EB21}" destId="{808553A0-E979-45F0-A375-73CFBE4020BC}" srcOrd="0" destOrd="0" presId="urn:microsoft.com/office/officeart/2005/8/layout/vList2"/>
    <dgm:cxn modelId="{A2A09FC8-15A8-4D4D-A67B-25ACD763FA8B}" type="presOf" srcId="{A9C05165-1D19-4CEA-834A-A63C1C8CBE6F}" destId="{884ECA50-629C-4027-9DAE-D2EFF69E7820}" srcOrd="0" destOrd="0" presId="urn:microsoft.com/office/officeart/2005/8/layout/vList2"/>
    <dgm:cxn modelId="{9D0173DB-3F0E-4A20-BDA0-EB4ADC966EF0}" srcId="{D9F78516-3499-4A72-83F8-36770CF4EB21}" destId="{A9C05165-1D19-4CEA-834A-A63C1C8CBE6F}" srcOrd="1" destOrd="0" parTransId="{852038BC-4D8D-4E44-B3EE-19FA9DBC2192}" sibTransId="{9F8C2BD1-26D9-4192-A73B-0C54D962352D}"/>
    <dgm:cxn modelId="{E819D579-6A91-43B2-A80B-048D62735F68}" type="presParOf" srcId="{808553A0-E979-45F0-A375-73CFBE4020BC}" destId="{8F3E8BB6-5AED-48D2-98C8-433C90E49763}" srcOrd="0" destOrd="0" presId="urn:microsoft.com/office/officeart/2005/8/layout/vList2"/>
    <dgm:cxn modelId="{4A07E227-823F-430C-BB14-6F2A89677AA4}" type="presParOf" srcId="{808553A0-E979-45F0-A375-73CFBE4020BC}" destId="{63F70260-869B-4787-A724-19FB0B91D8E1}" srcOrd="1" destOrd="0" presId="urn:microsoft.com/office/officeart/2005/8/layout/vList2"/>
    <dgm:cxn modelId="{120F502F-D0A4-4A4A-B639-9D992EBC82EA}" type="presParOf" srcId="{808553A0-E979-45F0-A375-73CFBE4020BC}" destId="{884ECA50-629C-4027-9DAE-D2EFF69E782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8BD43-D012-4785-A138-9BC60541FC04}">
      <dsp:nvSpPr>
        <dsp:cNvPr id="0" name=""/>
        <dsp:cNvSpPr/>
      </dsp:nvSpPr>
      <dsp:spPr>
        <a:xfrm>
          <a:off x="0" y="0"/>
          <a:ext cx="7863537" cy="982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/>
            <a:t>В</a:t>
          </a:r>
          <a:r>
            <a:rPr lang="ru-RU" sz="2100" kern="1200"/>
            <a:t>недряване на бизнес процеси от край до край</a:t>
          </a:r>
          <a:endParaRPr lang="en-US" sz="2100" kern="1200"/>
        </a:p>
      </dsp:txBody>
      <dsp:txXfrm>
        <a:off x="28776" y="28776"/>
        <a:ext cx="6688419" cy="924924"/>
      </dsp:txXfrm>
    </dsp:sp>
    <dsp:sp modelId="{3751E42C-91A9-4A00-9DAC-DC793273A1BF}">
      <dsp:nvSpPr>
        <dsp:cNvPr id="0" name=""/>
        <dsp:cNvSpPr/>
      </dsp:nvSpPr>
      <dsp:spPr>
        <a:xfrm>
          <a:off x="587212" y="1118931"/>
          <a:ext cx="7863537" cy="982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 err="1"/>
            <a:t>Микросервиз</a:t>
          </a:r>
          <a:r>
            <a:rPr lang="ru-RU" sz="2100" kern="1200" dirty="0"/>
            <a:t> на </a:t>
          </a:r>
          <a:r>
            <a:rPr lang="ru-RU" sz="2100" kern="1200" dirty="0" err="1"/>
            <a:t>поръчките</a:t>
          </a:r>
          <a:r>
            <a:rPr lang="ru-RU" sz="2100" kern="1200" dirty="0"/>
            <a:t> - </a:t>
          </a:r>
          <a:r>
            <a:rPr lang="ru-RU" sz="2100" kern="1200" dirty="0" err="1"/>
            <a:t>поддържа</a:t>
          </a:r>
          <a:r>
            <a:rPr lang="ru-RU" sz="2100" kern="1200" dirty="0"/>
            <a:t> информация за </a:t>
          </a:r>
          <a:r>
            <a:rPr lang="ru-RU" sz="2100" kern="1200" dirty="0" err="1"/>
            <a:t>всички</a:t>
          </a:r>
          <a:r>
            <a:rPr lang="ru-RU" sz="2100" kern="1200" dirty="0"/>
            <a:t> </a:t>
          </a:r>
          <a:r>
            <a:rPr lang="ru-RU" sz="2100" kern="1200" dirty="0" err="1"/>
            <a:t>поръчки</a:t>
          </a:r>
          <a:r>
            <a:rPr lang="ru-RU" sz="2100" kern="1200" dirty="0"/>
            <a:t>.</a:t>
          </a:r>
          <a:endParaRPr lang="en-US" sz="2100" kern="1200" dirty="0"/>
        </a:p>
      </dsp:txBody>
      <dsp:txXfrm>
        <a:off x="615988" y="1147707"/>
        <a:ext cx="6580164" cy="924924"/>
      </dsp:txXfrm>
    </dsp:sp>
    <dsp:sp modelId="{19518102-3646-4C5E-9B97-661EB3D39DAA}">
      <dsp:nvSpPr>
        <dsp:cNvPr id="0" name=""/>
        <dsp:cNvSpPr/>
      </dsp:nvSpPr>
      <dsp:spPr>
        <a:xfrm>
          <a:off x="1174424" y="2237862"/>
          <a:ext cx="7863537" cy="982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SMS </a:t>
          </a:r>
          <a:r>
            <a:rPr lang="ru-RU" sz="2100" kern="1200" dirty="0" err="1"/>
            <a:t>Микроуслуга</a:t>
          </a:r>
          <a:r>
            <a:rPr lang="ru-RU" sz="2100" kern="1200" dirty="0"/>
            <a:t> - </a:t>
          </a:r>
          <a:r>
            <a:rPr lang="ru-RU" sz="2100" kern="1200" dirty="0" err="1"/>
            <a:t>поддържа</a:t>
          </a:r>
          <a:r>
            <a:rPr lang="ru-RU" sz="2100" kern="1200" dirty="0"/>
            <a:t> </a:t>
          </a:r>
          <a:r>
            <a:rPr lang="ru-RU" sz="2100" kern="1200" dirty="0" err="1"/>
            <a:t>функционалност</a:t>
          </a:r>
          <a:r>
            <a:rPr lang="ru-RU" sz="2100" kern="1200" dirty="0"/>
            <a:t> за </a:t>
          </a:r>
          <a:r>
            <a:rPr lang="ru-RU" sz="2100" kern="1200" dirty="0" err="1"/>
            <a:t>изпращане</a:t>
          </a:r>
          <a:r>
            <a:rPr lang="ru-RU" sz="2100" kern="1200" dirty="0"/>
            <a:t> на </a:t>
          </a:r>
          <a:r>
            <a:rPr lang="ru-RU" sz="2100" kern="1200" dirty="0" err="1"/>
            <a:t>текстови</a:t>
          </a:r>
          <a:r>
            <a:rPr lang="ru-RU" sz="2100" kern="1200" dirty="0"/>
            <a:t> </a:t>
          </a:r>
          <a:r>
            <a:rPr lang="ru-RU" sz="2100" kern="1200" dirty="0" err="1"/>
            <a:t>съобщения</a:t>
          </a:r>
          <a:r>
            <a:rPr lang="ru-RU" sz="2100" kern="1200" dirty="0"/>
            <a:t> чрез Twilio</a:t>
          </a:r>
          <a:endParaRPr lang="en-US" sz="2100" kern="1200" dirty="0"/>
        </a:p>
      </dsp:txBody>
      <dsp:txXfrm>
        <a:off x="1203200" y="2266638"/>
        <a:ext cx="6580164" cy="924924"/>
      </dsp:txXfrm>
    </dsp:sp>
    <dsp:sp modelId="{69CB255B-B540-4FA8-BFC4-848006570F84}">
      <dsp:nvSpPr>
        <dsp:cNvPr id="0" name=""/>
        <dsp:cNvSpPr/>
      </dsp:nvSpPr>
      <dsp:spPr>
        <a:xfrm>
          <a:off x="1761636" y="3356794"/>
          <a:ext cx="7863537" cy="982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 err="1"/>
            <a:t>Когато</a:t>
          </a:r>
          <a:r>
            <a:rPr lang="ru-RU" sz="2100" kern="1200" dirty="0"/>
            <a:t> нова </a:t>
          </a:r>
          <a:r>
            <a:rPr lang="ru-RU" sz="2100" kern="1200" dirty="0" err="1"/>
            <a:t>поръчка</a:t>
          </a:r>
          <a:r>
            <a:rPr lang="ru-RU" sz="2100" kern="1200" dirty="0"/>
            <a:t> </a:t>
          </a:r>
          <a:r>
            <a:rPr lang="ru-RU" sz="2100" kern="1200" dirty="0" err="1"/>
            <a:t>бъде</a:t>
          </a:r>
          <a:r>
            <a:rPr lang="ru-RU" sz="2100" kern="1200" dirty="0"/>
            <a:t> </a:t>
          </a:r>
          <a:r>
            <a:rPr lang="ru-RU" sz="2100" kern="1200" dirty="0" err="1"/>
            <a:t>създадена</a:t>
          </a:r>
          <a:r>
            <a:rPr lang="ru-RU" sz="2100" kern="1200" dirty="0"/>
            <a:t>, </a:t>
          </a:r>
          <a:r>
            <a:rPr lang="ru-RU" sz="2100" kern="1200" dirty="0" err="1"/>
            <a:t>крайният</a:t>
          </a:r>
          <a:r>
            <a:rPr lang="ru-RU" sz="2100" kern="1200" dirty="0"/>
            <a:t> </a:t>
          </a:r>
          <a:r>
            <a:rPr lang="ru-RU" sz="2100" kern="1200" dirty="0" err="1"/>
            <a:t>потребител</a:t>
          </a:r>
          <a:r>
            <a:rPr lang="ru-RU" sz="2100" kern="1200" dirty="0"/>
            <a:t> </a:t>
          </a:r>
          <a:r>
            <a:rPr lang="ru-RU" sz="2100" kern="1200" dirty="0" err="1"/>
            <a:t>трябва</a:t>
          </a:r>
          <a:r>
            <a:rPr lang="ru-RU" sz="2100" kern="1200" dirty="0"/>
            <a:t> да </a:t>
          </a:r>
          <a:r>
            <a:rPr lang="ru-RU" sz="2100" kern="1200" dirty="0" err="1"/>
            <a:t>бъде</a:t>
          </a:r>
          <a:r>
            <a:rPr lang="ru-RU" sz="2100" kern="1200" dirty="0"/>
            <a:t> </a:t>
          </a:r>
          <a:r>
            <a:rPr lang="ru-RU" sz="2100" kern="1200" dirty="0" err="1"/>
            <a:t>уведомен</a:t>
          </a:r>
          <a:r>
            <a:rPr lang="ru-RU" sz="2100" kern="1200" dirty="0"/>
            <a:t>.</a:t>
          </a:r>
          <a:endParaRPr lang="en-US" sz="2100" kern="1200" dirty="0"/>
        </a:p>
      </dsp:txBody>
      <dsp:txXfrm>
        <a:off x="1790412" y="3385570"/>
        <a:ext cx="6580164" cy="924924"/>
      </dsp:txXfrm>
    </dsp:sp>
    <dsp:sp modelId="{DFCEFA64-9922-42C0-B9D9-6AFE036FA064}">
      <dsp:nvSpPr>
        <dsp:cNvPr id="0" name=""/>
        <dsp:cNvSpPr/>
      </dsp:nvSpPr>
      <dsp:spPr>
        <a:xfrm>
          <a:off x="2348849" y="4475725"/>
          <a:ext cx="7863537" cy="9824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100" kern="1200" dirty="0" err="1"/>
            <a:t>Предпочитан</a:t>
          </a:r>
          <a:r>
            <a:rPr lang="ru-RU" sz="2100" kern="1200" dirty="0"/>
            <a:t> е </a:t>
          </a:r>
          <a:r>
            <a:rPr lang="ru-RU" sz="2100" kern="1200" dirty="0" err="1"/>
            <a:t>асинхронния</a:t>
          </a:r>
          <a:r>
            <a:rPr lang="ru-RU" sz="2100" kern="1200" dirty="0"/>
            <a:t> подход, </a:t>
          </a:r>
          <a:r>
            <a:rPr lang="ru-RU" sz="2100" kern="1200" dirty="0" err="1"/>
            <a:t>защото</a:t>
          </a:r>
          <a:r>
            <a:rPr lang="ru-RU" sz="2100" kern="1200" dirty="0"/>
            <a:t> </a:t>
          </a:r>
          <a:r>
            <a:rPr lang="en-US" sz="2100" kern="1200" dirty="0"/>
            <a:t>SMS </a:t>
          </a:r>
          <a:r>
            <a:rPr lang="bg-BG" sz="2100" kern="1200" dirty="0"/>
            <a:t>може да бъде изпратен или процесът да бъде прекратен</a:t>
          </a:r>
          <a:r>
            <a:rPr lang="en-US" sz="2100" kern="1200" dirty="0"/>
            <a:t>.</a:t>
          </a:r>
        </a:p>
      </dsp:txBody>
      <dsp:txXfrm>
        <a:off x="2377625" y="4504501"/>
        <a:ext cx="6580164" cy="924924"/>
      </dsp:txXfrm>
    </dsp:sp>
    <dsp:sp modelId="{29D6C1EC-E2F2-482A-9F8B-B835CEA79307}">
      <dsp:nvSpPr>
        <dsp:cNvPr id="0" name=""/>
        <dsp:cNvSpPr/>
      </dsp:nvSpPr>
      <dsp:spPr>
        <a:xfrm>
          <a:off x="7224928" y="717753"/>
          <a:ext cx="638609" cy="6386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368615" y="717753"/>
        <a:ext cx="351235" cy="480553"/>
      </dsp:txXfrm>
    </dsp:sp>
    <dsp:sp modelId="{1ED4ABA1-6FFA-4E0A-A5CD-2E23EF60983B}">
      <dsp:nvSpPr>
        <dsp:cNvPr id="0" name=""/>
        <dsp:cNvSpPr/>
      </dsp:nvSpPr>
      <dsp:spPr>
        <a:xfrm>
          <a:off x="7812140" y="1836684"/>
          <a:ext cx="638609" cy="6386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955827" y="1836684"/>
        <a:ext cx="351235" cy="480553"/>
      </dsp:txXfrm>
    </dsp:sp>
    <dsp:sp modelId="{FEE6B37A-E0E4-4309-A6B7-2F29BC742EA8}">
      <dsp:nvSpPr>
        <dsp:cNvPr id="0" name=""/>
        <dsp:cNvSpPr/>
      </dsp:nvSpPr>
      <dsp:spPr>
        <a:xfrm>
          <a:off x="8399352" y="2939241"/>
          <a:ext cx="638609" cy="6386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543039" y="2939241"/>
        <a:ext cx="351235" cy="480553"/>
      </dsp:txXfrm>
    </dsp:sp>
    <dsp:sp modelId="{B4EBD5C8-D5E8-48AE-9DEA-7D958236E825}">
      <dsp:nvSpPr>
        <dsp:cNvPr id="0" name=""/>
        <dsp:cNvSpPr/>
      </dsp:nvSpPr>
      <dsp:spPr>
        <a:xfrm>
          <a:off x="8986565" y="4069089"/>
          <a:ext cx="638609" cy="63860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130252" y="4069089"/>
        <a:ext cx="351235" cy="4805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2F5F23-4850-4620-A014-29F16C317150}">
      <dsp:nvSpPr>
        <dsp:cNvPr id="0" name=""/>
        <dsp:cNvSpPr/>
      </dsp:nvSpPr>
      <dsp:spPr>
        <a:xfrm>
          <a:off x="541734" y="348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 err="1"/>
            <a:t>Може</a:t>
          </a:r>
          <a:r>
            <a:rPr lang="ru-RU" sz="1600" kern="1200" dirty="0"/>
            <a:t> да се </a:t>
          </a:r>
          <a:r>
            <a:rPr lang="ru-RU" sz="1600" kern="1200" dirty="0" err="1"/>
            <a:t>използва</a:t>
          </a:r>
          <a:r>
            <a:rPr lang="ru-RU" sz="1600" kern="1200" dirty="0"/>
            <a:t>, </a:t>
          </a:r>
          <a:r>
            <a:rPr lang="ru-RU" sz="1600" kern="1200" dirty="0" err="1"/>
            <a:t>когато</a:t>
          </a:r>
          <a:r>
            <a:rPr lang="ru-RU" sz="1600" kern="1200" dirty="0"/>
            <a:t>:</a:t>
          </a:r>
          <a:br>
            <a:rPr lang="ru-RU" sz="1600" kern="1200" dirty="0"/>
          </a:br>
          <a:r>
            <a:rPr lang="ru-RU" sz="1600" kern="1200" dirty="0"/>
            <a:t>- </a:t>
          </a:r>
          <a:r>
            <a:rPr lang="ru-RU" sz="1600" kern="1200" dirty="0" err="1"/>
            <a:t>Приложението</a:t>
          </a:r>
          <a:r>
            <a:rPr lang="ru-RU" sz="1600" kern="1200" dirty="0"/>
            <a:t> не е </a:t>
          </a:r>
          <a:r>
            <a:rPr lang="ru-RU" sz="1600" kern="1200" dirty="0" err="1"/>
            <a:t>голямо</a:t>
          </a:r>
          <a:r>
            <a:rPr lang="ru-RU" sz="1600" kern="1200" dirty="0"/>
            <a:t>; </a:t>
          </a:r>
          <a:br>
            <a:rPr lang="ru-RU" sz="1600" kern="1200" dirty="0"/>
          </a:br>
          <a:r>
            <a:rPr lang="ru-RU" sz="1600" kern="1200" dirty="0"/>
            <a:t>- </a:t>
          </a:r>
          <a:r>
            <a:rPr lang="ru-RU" sz="1600" kern="1200" dirty="0" err="1"/>
            <a:t>Данните</a:t>
          </a:r>
          <a:r>
            <a:rPr lang="ru-RU" sz="1600" kern="1200" dirty="0"/>
            <a:t> </a:t>
          </a:r>
          <a:r>
            <a:rPr lang="ru-RU" sz="1600" kern="1200" dirty="0" err="1"/>
            <a:t>са</a:t>
          </a:r>
          <a:r>
            <a:rPr lang="ru-RU" sz="1600" kern="1200" dirty="0"/>
            <a:t> </a:t>
          </a:r>
          <a:r>
            <a:rPr lang="ru-RU" sz="1600" kern="1200" dirty="0" err="1"/>
            <a:t>независими</a:t>
          </a:r>
          <a:r>
            <a:rPr lang="ru-RU" sz="1600" kern="1200" dirty="0"/>
            <a:t> и не се </a:t>
          </a:r>
          <a:r>
            <a:rPr lang="ru-RU" sz="1600" kern="1200" dirty="0" err="1"/>
            <a:t>нуждаят</a:t>
          </a:r>
          <a:r>
            <a:rPr lang="ru-RU" sz="1600" kern="1200" dirty="0"/>
            <a:t> от </a:t>
          </a:r>
          <a:r>
            <a:rPr lang="ru-RU" sz="1600" kern="1200" dirty="0" err="1"/>
            <a:t>допълнително</a:t>
          </a:r>
          <a:r>
            <a:rPr lang="ru-RU" sz="1600" kern="1200" dirty="0"/>
            <a:t> </a:t>
          </a:r>
          <a:r>
            <a:rPr lang="ru-RU" sz="1600" kern="1200" dirty="0" err="1"/>
            <a:t>агрегиране</a:t>
          </a:r>
          <a:r>
            <a:rPr lang="ru-RU" sz="1600" kern="1200" dirty="0"/>
            <a:t>;</a:t>
          </a:r>
          <a:endParaRPr lang="en-US" sz="1600" kern="1200" dirty="0"/>
        </a:p>
      </dsp:txBody>
      <dsp:txXfrm>
        <a:off x="541734" y="348"/>
        <a:ext cx="2757040" cy="1654224"/>
      </dsp:txXfrm>
    </dsp:sp>
    <dsp:sp modelId="{C1DBE14E-C694-4A29-AA7B-D0740D262711}">
      <dsp:nvSpPr>
        <dsp:cNvPr id="0" name=""/>
        <dsp:cNvSpPr/>
      </dsp:nvSpPr>
      <dsp:spPr>
        <a:xfrm>
          <a:off x="3574479" y="348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-1102852"/>
                <a:satOff val="-5923"/>
                <a:lumOff val="20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102852"/>
                <a:satOff val="-5923"/>
                <a:lumOff val="20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В противен случай </a:t>
          </a:r>
          <a:r>
            <a:rPr lang="ru-RU" sz="1600" kern="1200" dirty="0" err="1"/>
            <a:t>клиентът</a:t>
          </a:r>
          <a:r>
            <a:rPr lang="ru-RU" sz="1600" kern="1200" dirty="0"/>
            <a:t> </a:t>
          </a:r>
          <a:r>
            <a:rPr lang="ru-RU" sz="1600" kern="1200" dirty="0" err="1"/>
            <a:t>трябва</a:t>
          </a:r>
          <a:r>
            <a:rPr lang="ru-RU" sz="1600" kern="1200" dirty="0"/>
            <a:t> да </a:t>
          </a:r>
          <a:r>
            <a:rPr lang="ru-RU" sz="1600" kern="1200" dirty="0" err="1"/>
            <a:t>обработи</a:t>
          </a:r>
          <a:r>
            <a:rPr lang="ru-RU" sz="1600" kern="1200" dirty="0"/>
            <a:t> бизнес </a:t>
          </a:r>
          <a:r>
            <a:rPr lang="ru-RU" sz="1600" kern="1200" dirty="0" err="1"/>
            <a:t>логиката</a:t>
          </a:r>
          <a:r>
            <a:rPr lang="ru-RU" sz="1600" kern="1200" dirty="0"/>
            <a:t>.</a:t>
          </a:r>
          <a:endParaRPr lang="en-US" sz="1600" kern="1200" dirty="0"/>
        </a:p>
      </dsp:txBody>
      <dsp:txXfrm>
        <a:off x="3574479" y="348"/>
        <a:ext cx="2757040" cy="1654224"/>
      </dsp:txXfrm>
    </dsp:sp>
    <dsp:sp modelId="{4B5A4C2B-6752-46EC-9C96-3D6E5851A4AD}">
      <dsp:nvSpPr>
        <dsp:cNvPr id="0" name=""/>
        <dsp:cNvSpPr/>
      </dsp:nvSpPr>
      <dsp:spPr>
        <a:xfrm>
          <a:off x="6607223" y="348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-2205704"/>
                <a:satOff val="-11847"/>
                <a:lumOff val="405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205704"/>
                <a:satOff val="-11847"/>
                <a:lumOff val="405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 err="1"/>
            <a:t>Нарушаване</a:t>
          </a:r>
          <a:r>
            <a:rPr lang="ru-RU" sz="1600" kern="1200" dirty="0"/>
            <a:t> на </a:t>
          </a:r>
          <a:r>
            <a:rPr lang="ru-RU" sz="1600" kern="1200" dirty="0" err="1"/>
            <a:t>разделението</a:t>
          </a:r>
          <a:r>
            <a:rPr lang="ru-RU" sz="1600" kern="1200" dirty="0"/>
            <a:t> на </a:t>
          </a:r>
          <a:r>
            <a:rPr lang="ru-RU" sz="1600" kern="1200"/>
            <a:t>отговорностите</a:t>
          </a:r>
          <a:endParaRPr lang="en-US" sz="1600" kern="1200" dirty="0"/>
        </a:p>
      </dsp:txBody>
      <dsp:txXfrm>
        <a:off x="6607223" y="348"/>
        <a:ext cx="2757040" cy="1654224"/>
      </dsp:txXfrm>
    </dsp:sp>
    <dsp:sp modelId="{65BB27D9-6EB6-43BA-8352-3C372ABBD30C}">
      <dsp:nvSpPr>
        <dsp:cNvPr id="0" name=""/>
        <dsp:cNvSpPr/>
      </dsp:nvSpPr>
      <dsp:spPr>
        <a:xfrm>
          <a:off x="3574479" y="1930277"/>
          <a:ext cx="2757040" cy="1654224"/>
        </a:xfrm>
        <a:prstGeom prst="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/>
            <a:t>Недостатъци:</a:t>
          </a:r>
          <a:br>
            <a:rPr lang="ru-RU" sz="1600" kern="1200"/>
          </a:br>
          <a:r>
            <a:rPr lang="ru-RU" sz="1600" kern="1200"/>
            <a:t>- Микроуслугите трябва да бъдат изложени на „външния свят“;</a:t>
          </a:r>
          <a:br>
            <a:rPr lang="ru-RU" sz="1600" kern="1200"/>
          </a:br>
          <a:r>
            <a:rPr lang="ru-RU" sz="1600" kern="1200"/>
            <a:t>- Междусекторни проблеми като удостоверяване; </a:t>
          </a:r>
          <a:endParaRPr lang="en-US" sz="1600" kern="1200"/>
        </a:p>
      </dsp:txBody>
      <dsp:txXfrm>
        <a:off x="3574479" y="1930277"/>
        <a:ext cx="2757040" cy="16542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E8BB6-5AED-48D2-98C8-433C90E49763}">
      <dsp:nvSpPr>
        <dsp:cNvPr id="0" name=""/>
        <dsp:cNvSpPr/>
      </dsp:nvSpPr>
      <dsp:spPr>
        <a:xfrm>
          <a:off x="0" y="3402"/>
          <a:ext cx="8154987" cy="2174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/>
            <a:t>Бизнес ограничения за API:</a:t>
          </a:r>
          <a:br>
            <a:rPr lang="ru-RU" sz="2500" kern="1200"/>
          </a:br>
          <a:r>
            <a:rPr lang="ru-RU" sz="2500" kern="1200"/>
            <a:t>- Клиентски ограничения;</a:t>
          </a:r>
          <a:br>
            <a:rPr lang="ru-RU" sz="2500" kern="1200"/>
          </a:br>
          <a:r>
            <a:rPr lang="ru-RU" sz="2500" kern="1200"/>
            <a:t>- Изисквания към продукта;</a:t>
          </a:r>
          <a:br>
            <a:rPr lang="ru-RU" sz="2500" kern="1200"/>
          </a:br>
          <a:r>
            <a:rPr lang="ru-RU" sz="2500" kern="1200"/>
            <a:t>- Ограничения за производителност; </a:t>
          </a:r>
          <a:endParaRPr lang="en-US" sz="2500" kern="1200"/>
        </a:p>
      </dsp:txBody>
      <dsp:txXfrm>
        <a:off x="106153" y="109555"/>
        <a:ext cx="7942681" cy="1962248"/>
      </dsp:txXfrm>
    </dsp:sp>
    <dsp:sp modelId="{884ECA50-629C-4027-9DAE-D2EFF69E7820}">
      <dsp:nvSpPr>
        <dsp:cNvPr id="0" name=""/>
        <dsp:cNvSpPr/>
      </dsp:nvSpPr>
      <dsp:spPr>
        <a:xfrm>
          <a:off x="0" y="2249957"/>
          <a:ext cx="8154987" cy="21745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500" kern="1200"/>
            <a:t>Технологични ограничения</a:t>
          </a:r>
          <a:r>
            <a:rPr lang="en-US" sz="2500" kern="1200"/>
            <a:t>:</a:t>
          </a:r>
          <a:br>
            <a:rPr lang="en-US" sz="2500" kern="1200"/>
          </a:br>
          <a:r>
            <a:rPr lang="en-US" sz="2500" kern="1200"/>
            <a:t>- </a:t>
          </a:r>
          <a:r>
            <a:rPr lang="bg-BG" sz="2500" kern="1200"/>
            <a:t>Н</a:t>
          </a:r>
          <a:r>
            <a:rPr lang="ru-RU" sz="2500" kern="1200"/>
            <a:t>адеждна и защитена мрежова връзка;</a:t>
          </a:r>
          <a:br>
            <a:rPr lang="ru-RU" sz="2500" kern="1200"/>
          </a:br>
          <a:r>
            <a:rPr lang="ru-RU" sz="2500" kern="1200"/>
            <a:t>- Сведена до нула латентност;</a:t>
          </a:r>
          <a:br>
            <a:rPr lang="ru-RU" sz="2500" kern="1200"/>
          </a:br>
          <a:r>
            <a:rPr lang="ru-RU" sz="2500" kern="1200"/>
            <a:t>- Висока пропускателната способност;</a:t>
          </a:r>
          <a:br>
            <a:rPr lang="ru-RU" sz="2500" kern="1200"/>
          </a:br>
          <a:r>
            <a:rPr lang="ru-RU" sz="2500" kern="1200"/>
            <a:t>- Администриране;</a:t>
          </a:r>
          <a:endParaRPr lang="en-US" sz="2500" kern="1200"/>
        </a:p>
      </dsp:txBody>
      <dsp:txXfrm>
        <a:off x="106153" y="2356110"/>
        <a:ext cx="7942681" cy="1962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C89BD1A-EFD0-4F18-87F5-C404ED5E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10972800" cy="1476352"/>
          </a:xfrm>
        </p:spPr>
        <p:txBody>
          <a:bodyPr>
            <a:normAutofit fontScale="90000"/>
          </a:bodyPr>
          <a:lstStyle/>
          <a:p>
            <a:pPr algn="ctr"/>
            <a:r>
              <a:rPr lang="ru-RU">
                <a:solidFill>
                  <a:schemeClr val="tx1"/>
                </a:solidFill>
              </a:rPr>
              <a:t>Облачни комуникационни модели в разпределена система за управление на поръчки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B5B9E416-7153-4796-9630-BF96B77BEB08}"/>
              </a:ext>
            </a:extLst>
          </p:cNvPr>
          <p:cNvSpPr txBox="1">
            <a:spLocks/>
          </p:cNvSpPr>
          <p:nvPr/>
        </p:nvSpPr>
        <p:spPr>
          <a:xfrm>
            <a:off x="7239000" y="3810000"/>
            <a:ext cx="3962400" cy="930301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>
              <a:solidFill>
                <a:schemeClr val="tx1"/>
              </a:solidFill>
            </a:endParaRPr>
          </a:p>
          <a:p>
            <a:r>
              <a:rPr lang="ru-RU">
                <a:solidFill>
                  <a:schemeClr val="tx1"/>
                </a:solidFill>
              </a:rPr>
              <a:t>Научен ръководител:</a:t>
            </a:r>
          </a:p>
          <a:p>
            <a:r>
              <a:rPr lang="ru-RU">
                <a:solidFill>
                  <a:schemeClr val="tx1"/>
                </a:solidFill>
              </a:rPr>
              <a:t>доц. д-р Павел Петров 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7CDE6-8FAA-416A-A82D-9A44FFAC077B}"/>
              </a:ext>
            </a:extLst>
          </p:cNvPr>
          <p:cNvSpPr txBox="1"/>
          <p:nvPr/>
        </p:nvSpPr>
        <p:spPr>
          <a:xfrm>
            <a:off x="1219200" y="4114800"/>
            <a:ext cx="3200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900">
                <a:solidFill>
                  <a:schemeClr val="tx1"/>
                </a:solidFill>
              </a:rPr>
              <a:t>Докторант</a:t>
            </a:r>
            <a:r>
              <a:rPr lang="ru-RU">
                <a:solidFill>
                  <a:schemeClr val="tx1"/>
                </a:solidFill>
              </a:rPr>
              <a:t>:</a:t>
            </a:r>
          </a:p>
          <a:p>
            <a:r>
              <a:rPr lang="ru-RU">
                <a:solidFill>
                  <a:schemeClr val="tx1"/>
                </a:solidFill>
              </a:rPr>
              <a:t>Йордан Йорданов</a:t>
            </a:r>
          </a:p>
          <a:p>
            <a:r>
              <a:rPr lang="ru-RU">
                <a:solidFill>
                  <a:schemeClr val="tx1"/>
                </a:solidFill>
              </a:rPr>
              <a:t> 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9775AF3B-5284-4B97-9BB7-55C6FB3699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0F1F7ED-DA39-478F-85DA-317DE0894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DAE5903-52E8-4F25-8473-93EF4837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894835C1-32DE-4571-AD10-28D58CB8CF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87" name="Freeform 6">
                <a:extLst>
                  <a:ext uri="{FF2B5EF4-FFF2-40B4-BE49-F238E27FC236}">
                    <a16:creationId xmlns:a16="http://schemas.microsoft.com/office/drawing/2014/main" id="{097A5B92-0B48-4251-9764-D34DF8892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8" name="Freeform 7">
                <a:extLst>
                  <a:ext uri="{FF2B5EF4-FFF2-40B4-BE49-F238E27FC236}">
                    <a16:creationId xmlns:a16="http://schemas.microsoft.com/office/drawing/2014/main" id="{E222BF19-57E7-43F3-A2B9-2398BEF966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9" name="Freeform 8">
                <a:extLst>
                  <a:ext uri="{FF2B5EF4-FFF2-40B4-BE49-F238E27FC236}">
                    <a16:creationId xmlns:a16="http://schemas.microsoft.com/office/drawing/2014/main" id="{60C8836E-B7D9-48A9-8FD9-4CC52AF44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0" name="Freeform 9">
                <a:extLst>
                  <a:ext uri="{FF2B5EF4-FFF2-40B4-BE49-F238E27FC236}">
                    <a16:creationId xmlns:a16="http://schemas.microsoft.com/office/drawing/2014/main" id="{8504740E-456D-4FB9-9520-4317CCFA71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1" name="Freeform 10">
                <a:extLst>
                  <a:ext uri="{FF2B5EF4-FFF2-40B4-BE49-F238E27FC236}">
                    <a16:creationId xmlns:a16="http://schemas.microsoft.com/office/drawing/2014/main" id="{1563A7B4-B1D5-4F93-AFF9-2EB78655FC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2" name="Freeform 11">
                <a:extLst>
                  <a:ext uri="{FF2B5EF4-FFF2-40B4-BE49-F238E27FC236}">
                    <a16:creationId xmlns:a16="http://schemas.microsoft.com/office/drawing/2014/main" id="{D139ED24-FA37-4470-8B42-D0D00EDE1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3" name="Freeform 12">
                <a:extLst>
                  <a:ext uri="{FF2B5EF4-FFF2-40B4-BE49-F238E27FC236}">
                    <a16:creationId xmlns:a16="http://schemas.microsoft.com/office/drawing/2014/main" id="{48825AA7-BB26-45C2-93A2-1AD8D9A232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4" name="Freeform 13">
                <a:extLst>
                  <a:ext uri="{FF2B5EF4-FFF2-40B4-BE49-F238E27FC236}">
                    <a16:creationId xmlns:a16="http://schemas.microsoft.com/office/drawing/2014/main" id="{A98D0B91-D4E4-402D-8234-E96987219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5" name="Freeform 14">
                <a:extLst>
                  <a:ext uri="{FF2B5EF4-FFF2-40B4-BE49-F238E27FC236}">
                    <a16:creationId xmlns:a16="http://schemas.microsoft.com/office/drawing/2014/main" id="{94F1DB97-3769-4DA5-9F45-47132C3125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6" name="Freeform 15">
                <a:extLst>
                  <a:ext uri="{FF2B5EF4-FFF2-40B4-BE49-F238E27FC236}">
                    <a16:creationId xmlns:a16="http://schemas.microsoft.com/office/drawing/2014/main" id="{A9BC86E2-B185-4D80-81B5-A8D387E67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7" name="Line 16">
                <a:extLst>
                  <a:ext uri="{FF2B5EF4-FFF2-40B4-BE49-F238E27FC236}">
                    <a16:creationId xmlns:a16="http://schemas.microsoft.com/office/drawing/2014/main" id="{FA773F49-8CD0-46DC-B986-F2DB57BD72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98" name="Freeform 17">
                <a:extLst>
                  <a:ext uri="{FF2B5EF4-FFF2-40B4-BE49-F238E27FC236}">
                    <a16:creationId xmlns:a16="http://schemas.microsoft.com/office/drawing/2014/main" id="{8C55A009-3401-4888-93C7-4ED51CBC64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18">
                <a:extLst>
                  <a:ext uri="{FF2B5EF4-FFF2-40B4-BE49-F238E27FC236}">
                    <a16:creationId xmlns:a16="http://schemas.microsoft.com/office/drawing/2014/main" id="{10B44829-5BB5-48C5-8492-699971FE7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19">
                <a:extLst>
                  <a:ext uri="{FF2B5EF4-FFF2-40B4-BE49-F238E27FC236}">
                    <a16:creationId xmlns:a16="http://schemas.microsoft.com/office/drawing/2014/main" id="{30C1F9A0-4FA6-4F6F-B2D0-A1BBA41DFC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20">
                <a:extLst>
                  <a:ext uri="{FF2B5EF4-FFF2-40B4-BE49-F238E27FC236}">
                    <a16:creationId xmlns:a16="http://schemas.microsoft.com/office/drawing/2014/main" id="{01BF274F-C7B8-44B4-A183-307D8619D2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037E8930-0F22-4558-9432-F18953E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22">
                <a:extLst>
                  <a:ext uri="{FF2B5EF4-FFF2-40B4-BE49-F238E27FC236}">
                    <a16:creationId xmlns:a16="http://schemas.microsoft.com/office/drawing/2014/main" id="{9AFC3429-FF29-47FF-A4A8-317A979DB9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23">
                <a:extLst>
                  <a:ext uri="{FF2B5EF4-FFF2-40B4-BE49-F238E27FC236}">
                    <a16:creationId xmlns:a16="http://schemas.microsoft.com/office/drawing/2014/main" id="{91D48543-2C05-4768-80B1-ECA6F88508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24">
                <a:extLst>
                  <a:ext uri="{FF2B5EF4-FFF2-40B4-BE49-F238E27FC236}">
                    <a16:creationId xmlns:a16="http://schemas.microsoft.com/office/drawing/2014/main" id="{3AC527CC-154C-4370-A25B-74AC5B4A6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25">
                <a:extLst>
                  <a:ext uri="{FF2B5EF4-FFF2-40B4-BE49-F238E27FC236}">
                    <a16:creationId xmlns:a16="http://schemas.microsoft.com/office/drawing/2014/main" id="{798B18F5-51C9-4E50-95C5-A850EF5398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Freeform 26">
                <a:extLst>
                  <a:ext uri="{FF2B5EF4-FFF2-40B4-BE49-F238E27FC236}">
                    <a16:creationId xmlns:a16="http://schemas.microsoft.com/office/drawing/2014/main" id="{15B4CF27-638C-4979-B0FD-6263E13074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8" name="Freeform 27">
                <a:extLst>
                  <a:ext uri="{FF2B5EF4-FFF2-40B4-BE49-F238E27FC236}">
                    <a16:creationId xmlns:a16="http://schemas.microsoft.com/office/drawing/2014/main" id="{236C6A22-48A2-4442-B82D-30DB498272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28">
                <a:extLst>
                  <a:ext uri="{FF2B5EF4-FFF2-40B4-BE49-F238E27FC236}">
                    <a16:creationId xmlns:a16="http://schemas.microsoft.com/office/drawing/2014/main" id="{1BB7BCE1-0D99-412E-ABA6-81412638E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29">
                <a:extLst>
                  <a:ext uri="{FF2B5EF4-FFF2-40B4-BE49-F238E27FC236}">
                    <a16:creationId xmlns:a16="http://schemas.microsoft.com/office/drawing/2014/main" id="{C20E57E0-0912-44F2-93DA-75E4D13F3B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30">
                <a:extLst>
                  <a:ext uri="{FF2B5EF4-FFF2-40B4-BE49-F238E27FC236}">
                    <a16:creationId xmlns:a16="http://schemas.microsoft.com/office/drawing/2014/main" id="{DF059390-54ED-44F4-983F-92FF36AD9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31">
                <a:extLst>
                  <a:ext uri="{FF2B5EF4-FFF2-40B4-BE49-F238E27FC236}">
                    <a16:creationId xmlns:a16="http://schemas.microsoft.com/office/drawing/2014/main" id="{42D5E9ED-595D-443D-8CDC-D8FCD4021D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DB14A457-C54A-4F1E-91FB-0FEE49877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791F3E2E-D393-464E-84B4-9B30D071AD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7" name="Freeform 33">
                <a:extLst>
                  <a:ext uri="{FF2B5EF4-FFF2-40B4-BE49-F238E27FC236}">
                    <a16:creationId xmlns:a16="http://schemas.microsoft.com/office/drawing/2014/main" id="{EBEEAD6F-6425-4F85-A8A8-4FF19A909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8" name="Freeform 34">
                <a:extLst>
                  <a:ext uri="{FF2B5EF4-FFF2-40B4-BE49-F238E27FC236}">
                    <a16:creationId xmlns:a16="http://schemas.microsoft.com/office/drawing/2014/main" id="{8AACA44E-9D6C-4708-8D61-D767B6620B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B6E3525F-9937-463E-872C-8EB7C62D1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BE829B0B-C602-40F1-81D1-A55332343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92660531-24B5-4B97-A4A2-64686E235D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2" name="Freeform 38">
                <a:extLst>
                  <a:ext uri="{FF2B5EF4-FFF2-40B4-BE49-F238E27FC236}">
                    <a16:creationId xmlns:a16="http://schemas.microsoft.com/office/drawing/2014/main" id="{6242D0CE-6FFD-4D17-AC26-BD3E48119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3" name="Freeform 39">
                <a:extLst>
                  <a:ext uri="{FF2B5EF4-FFF2-40B4-BE49-F238E27FC236}">
                    <a16:creationId xmlns:a16="http://schemas.microsoft.com/office/drawing/2014/main" id="{61631F37-AF37-4DB9-8D98-A08586C76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4" name="Freeform 40">
                <a:extLst>
                  <a:ext uri="{FF2B5EF4-FFF2-40B4-BE49-F238E27FC236}">
                    <a16:creationId xmlns:a16="http://schemas.microsoft.com/office/drawing/2014/main" id="{2A2597FF-2F22-40BB-A7B3-19C4DFCFFA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85" name="Rectangle 41">
                <a:extLst>
                  <a:ext uri="{FF2B5EF4-FFF2-40B4-BE49-F238E27FC236}">
                    <a16:creationId xmlns:a16="http://schemas.microsoft.com/office/drawing/2014/main" id="{DCC8773C-0113-4046-B222-C8F4080AF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pic>
        <p:nvPicPr>
          <p:cNvPr id="114" name="Picture 2">
            <a:extLst>
              <a:ext uri="{FF2B5EF4-FFF2-40B4-BE49-F238E27FC236}">
                <a16:creationId xmlns:a16="http://schemas.microsoft.com/office/drawing/2014/main" id="{1B17CCE2-CEEF-40CA-8C4D-0DC2DCA78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rmAutofit fontScale="90000"/>
          </a:bodyPr>
          <a:lstStyle/>
          <a:p>
            <a:r>
              <a:rPr lang="bg-BG" dirty="0">
                <a:solidFill>
                  <a:srgbClr val="FFFFFF"/>
                </a:solidFill>
              </a:rPr>
              <a:t>Асинхронна комуникация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bg-BG" dirty="0">
                <a:solidFill>
                  <a:srgbClr val="FFFFFF"/>
                </a:solidFill>
              </a:rPr>
              <a:t>м/у Подсистемите</a:t>
            </a:r>
            <a:endParaRPr lang="en-US" dirty="0">
              <a:solidFill>
                <a:srgbClr val="FFFFFF"/>
              </a:solidFill>
            </a:endParaRPr>
          </a:p>
        </p:txBody>
      </p:sp>
      <p:sp useBgFill="1">
        <p:nvSpPr>
          <p:cNvPr id="116" name="Round Diagonal Corner Rectangle 9">
            <a:extLst>
              <a:ext uri="{FF2B5EF4-FFF2-40B4-BE49-F238E27FC236}">
                <a16:creationId xmlns:a16="http://schemas.microsoft.com/office/drawing/2014/main" id="{66D4F5BA-1D71-49B2-8A7F-6B4EB94D7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synchronous communication with message queue - Dots and Brackets: Code Blog">
            <a:extLst>
              <a:ext uri="{FF2B5EF4-FFF2-40B4-BE49-F238E27FC236}">
                <a16:creationId xmlns:a16="http://schemas.microsoft.com/office/drawing/2014/main" id="{56D2862D-8E78-487A-AA99-75E6E55E9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988" y="2295314"/>
            <a:ext cx="4635583" cy="227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45F0615E-6F1A-4DB7-BF2A-D716F0339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AMQP</a:t>
            </a:r>
          </a:p>
          <a:p>
            <a:r>
              <a:rPr lang="bg-BG" dirty="0">
                <a:solidFill>
                  <a:srgbClr val="FFFFFF"/>
                </a:solidFill>
              </a:rPr>
              <a:t>Брокер на съобщения</a:t>
            </a:r>
          </a:p>
          <a:p>
            <a:r>
              <a:rPr lang="bg-BG" dirty="0">
                <a:solidFill>
                  <a:srgbClr val="FFFFFF"/>
                </a:solidFill>
              </a:rPr>
              <a:t>Публикуване-абониране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276321" y="6309360"/>
            <a:ext cx="77108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  <a:defRPr/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351A0FAB-AFC4-4972-9E16-AC67FB0A3B8B}"/>
              </a:ext>
            </a:extLst>
          </p:cNvPr>
          <p:cNvSpPr txBox="1">
            <a:spLocks/>
          </p:cNvSpPr>
          <p:nvPr/>
        </p:nvSpPr>
        <p:spPr>
          <a:xfrm>
            <a:off x="3157192" y="6091295"/>
            <a:ext cx="4747087" cy="51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>
                <a:solidFill>
                  <a:schemeClr val="bg1"/>
                </a:solidFill>
              </a:rPr>
              <a:t>Източник: </a:t>
            </a:r>
            <a:r>
              <a:rPr lang="en-US" sz="2000" b="1" i="1" dirty="0">
                <a:solidFill>
                  <a:schemeClr val="bg1"/>
                </a:solidFill>
              </a:rPr>
              <a:t>codeblog.dotsandbrackets.com</a:t>
            </a:r>
          </a:p>
        </p:txBody>
      </p:sp>
    </p:spTree>
    <p:extLst>
      <p:ext uri="{BB962C8B-B14F-4D97-AF65-F5344CB8AC3E}">
        <p14:creationId xmlns:p14="http://schemas.microsoft.com/office/powerpoint/2010/main" val="2184318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Базирана</a:t>
            </a:r>
            <a:r>
              <a:rPr lang="ru-RU" dirty="0"/>
              <a:t> на </a:t>
            </a:r>
            <a:r>
              <a:rPr lang="ru-RU" dirty="0" err="1"/>
              <a:t>съобщения</a:t>
            </a:r>
            <a:r>
              <a:rPr lang="ru-RU" dirty="0"/>
              <a:t> </a:t>
            </a:r>
            <a:r>
              <a:rPr lang="ru-RU" dirty="0" err="1"/>
              <a:t>комуникация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E8B65-5317-4269-AF11-61D34C5F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35" y="2097088"/>
            <a:ext cx="7343729" cy="3654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158FDD-DB14-4590-91D9-DFD3F14F684C}"/>
              </a:ext>
            </a:extLst>
          </p:cNvPr>
          <p:cNvSpPr txBox="1">
            <a:spLocks/>
          </p:cNvSpPr>
          <p:nvPr/>
        </p:nvSpPr>
        <p:spPr>
          <a:xfrm>
            <a:off x="4922862" y="5867400"/>
            <a:ext cx="2343100" cy="51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/>
              <a:t>Източник: </a:t>
            </a:r>
            <a:r>
              <a:rPr lang="en-US" sz="2000" b="1" i="1" dirty="0"/>
              <a:t>Smith, S. </a:t>
            </a:r>
          </a:p>
        </p:txBody>
      </p:sp>
    </p:spTree>
    <p:extLst>
      <p:ext uri="{BB962C8B-B14F-4D97-AF65-F5344CB8AC3E}">
        <p14:creationId xmlns:p14="http://schemas.microsoft.com/office/powerpoint/2010/main" val="1466943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340987" y="5879254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E591F9B4-7103-A851-29D7-2682553C18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737404"/>
              </p:ext>
            </p:extLst>
          </p:nvPr>
        </p:nvGraphicFramePr>
        <p:xfrm>
          <a:off x="914400" y="1066800"/>
          <a:ext cx="10212387" cy="5458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0" y="152400"/>
            <a:ext cx="8672400" cy="1007388"/>
          </a:xfrm>
        </p:spPr>
        <p:txBody>
          <a:bodyPr/>
          <a:lstStyle/>
          <a:p>
            <a:r>
              <a:rPr lang="bg-BG" sz="3600" dirty="0"/>
              <a:t>Съгласуваност между услугите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18518"/>
            <a:ext cx="11311022" cy="1478570"/>
          </a:xfrm>
        </p:spPr>
        <p:txBody>
          <a:bodyPr/>
          <a:lstStyle/>
          <a:p>
            <a:r>
              <a:rPr lang="ru-RU" dirty="0" err="1"/>
              <a:t>Комуникационни</a:t>
            </a:r>
            <a:r>
              <a:rPr lang="ru-RU" dirty="0"/>
              <a:t> модели за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бекенда</a:t>
            </a:r>
            <a:endParaRPr lang="en-US" sz="3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A5772F-8EAB-400F-BDE1-9930135F7B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70777" y="1683391"/>
            <a:ext cx="8541067" cy="4191000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EA22D2A-4FEC-4517-9CD8-DB1488DD23A8}"/>
              </a:ext>
            </a:extLst>
          </p:cNvPr>
          <p:cNvSpPr txBox="1">
            <a:spLocks/>
          </p:cNvSpPr>
          <p:nvPr/>
        </p:nvSpPr>
        <p:spPr>
          <a:xfrm>
            <a:off x="4922862" y="5867400"/>
            <a:ext cx="2343100" cy="51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/>
              <a:t>Източник: </a:t>
            </a:r>
            <a:r>
              <a:rPr lang="en-US" sz="2000" b="1" i="1" dirty="0"/>
              <a:t>Smith, S. </a:t>
            </a:r>
          </a:p>
        </p:txBody>
      </p:sp>
    </p:spTree>
    <p:extLst>
      <p:ext uri="{BB962C8B-B14F-4D97-AF65-F5344CB8AC3E}">
        <p14:creationId xmlns:p14="http://schemas.microsoft.com/office/powerpoint/2010/main" val="4020949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B13FF6-1630-4D07-8741-4F92D80C1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328474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3">
            <a:extLst>
              <a:ext uri="{FF2B5EF4-FFF2-40B4-BE49-F238E27FC236}">
                <a16:creationId xmlns:a16="http://schemas.microsoft.com/office/drawing/2014/main" id="{B5C7013B-EFCA-48C3-AE48-612E3855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762000"/>
            <a:ext cx="9905998" cy="1478570"/>
          </a:xfrm>
        </p:spPr>
        <p:txBody>
          <a:bodyPr>
            <a:normAutofit/>
          </a:bodyPr>
          <a:lstStyle/>
          <a:p>
            <a:r>
              <a:rPr lang="bg-BG" dirty="0"/>
              <a:t>Директна комуникация клиент-сървър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03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11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5634" y="421035"/>
            <a:ext cx="2851417" cy="95250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API Gateway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8695" y="1342941"/>
            <a:ext cx="3395631" cy="509448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1800" dirty="0" err="1">
                <a:solidFill>
                  <a:srgbClr val="FFFFFF"/>
                </a:solidFill>
              </a:rPr>
              <a:t>Предоставя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крайна</a:t>
            </a:r>
            <a:r>
              <a:rPr lang="ru-RU" sz="1800" dirty="0">
                <a:solidFill>
                  <a:srgbClr val="FFFFFF"/>
                </a:solidFill>
              </a:rPr>
              <a:t> точка за </a:t>
            </a:r>
            <a:r>
              <a:rPr lang="ru-RU" sz="1800" dirty="0" err="1">
                <a:solidFill>
                  <a:srgbClr val="FFFFFF"/>
                </a:solidFill>
              </a:rPr>
              <a:t>група</a:t>
            </a: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bg-BG" sz="1800" dirty="0">
                <a:solidFill>
                  <a:srgbClr val="FFFFFF"/>
                </a:solidFill>
              </a:rPr>
              <a:t>микроуслуги;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endParaRPr lang="en-US" sz="18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1800" dirty="0">
                <a:solidFill>
                  <a:srgbClr val="FFFFFF"/>
                </a:solidFill>
              </a:rPr>
              <a:t>Известен </a:t>
            </a:r>
            <a:r>
              <a:rPr lang="ru-RU" sz="1800" dirty="0" err="1">
                <a:solidFill>
                  <a:srgbClr val="FFFFFF"/>
                </a:solidFill>
              </a:rPr>
              <a:t>също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като</a:t>
            </a:r>
            <a:r>
              <a:rPr lang="ru-RU" sz="1800" dirty="0">
                <a:solidFill>
                  <a:srgbClr val="FFFFFF"/>
                </a:solidFill>
              </a:rPr>
              <a:t> „</a:t>
            </a:r>
            <a:r>
              <a:rPr lang="en-US" sz="1800" b="1" dirty="0">
                <a:solidFill>
                  <a:srgbClr val="FFFFFF"/>
                </a:solidFill>
              </a:rPr>
              <a:t>backend for frontend</a:t>
            </a:r>
            <a:r>
              <a:rPr lang="ru-RU" sz="1800" dirty="0">
                <a:solidFill>
                  <a:srgbClr val="FFFFFF"/>
                </a:solidFill>
              </a:rPr>
              <a:t>“;</a:t>
            </a:r>
            <a:endParaRPr lang="en-US" sz="1800" dirty="0">
              <a:solidFill>
                <a:srgbClr val="FFFFFF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1800" dirty="0" err="1">
                <a:solidFill>
                  <a:srgbClr val="FFFFFF"/>
                </a:solidFill>
              </a:rPr>
              <a:t>Изгражда</a:t>
            </a:r>
            <a:r>
              <a:rPr lang="ru-RU" sz="1800" dirty="0">
                <a:solidFill>
                  <a:srgbClr val="FFFFFF"/>
                </a:solidFill>
              </a:rPr>
              <a:t> се за </a:t>
            </a:r>
            <a:r>
              <a:rPr lang="ru-RU" sz="1800" dirty="0" err="1">
                <a:solidFill>
                  <a:srgbClr val="FFFFFF"/>
                </a:solidFill>
              </a:rPr>
              <a:t>конкретни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нужди</a:t>
            </a:r>
            <a:r>
              <a:rPr lang="ru-RU" sz="1800" dirty="0">
                <a:solidFill>
                  <a:srgbClr val="FFFFFF"/>
                </a:solidFill>
              </a:rPr>
              <a:t> на клиент;</a:t>
            </a:r>
          </a:p>
          <a:p>
            <a:pPr>
              <a:lnSpc>
                <a:spcPct val="110000"/>
              </a:lnSpc>
            </a:pPr>
            <a:r>
              <a:rPr lang="ru-RU" sz="1800" dirty="0">
                <a:solidFill>
                  <a:srgbClr val="FFFFFF"/>
                </a:solidFill>
              </a:rPr>
              <a:t>Действа </a:t>
            </a:r>
            <a:r>
              <a:rPr lang="ru-RU" sz="1800" dirty="0" err="1">
                <a:solidFill>
                  <a:srgbClr val="FFFFFF"/>
                </a:solidFill>
              </a:rPr>
              <a:t>като</a:t>
            </a:r>
            <a:r>
              <a:rPr lang="ru-RU" sz="1800" dirty="0">
                <a:solidFill>
                  <a:srgbClr val="FFFFFF"/>
                </a:solidFill>
              </a:rPr>
              <a:t> прокси между клиент и </a:t>
            </a:r>
            <a:r>
              <a:rPr lang="ru-RU" sz="1800" dirty="0" err="1">
                <a:solidFill>
                  <a:srgbClr val="FFFFFF"/>
                </a:solidFill>
              </a:rPr>
              <a:t>микроуслуги</a:t>
            </a:r>
            <a:r>
              <a:rPr lang="ru-RU" sz="1800" dirty="0">
                <a:solidFill>
                  <a:srgbClr val="FFFFFF"/>
                </a:solidFill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ru-RU" sz="1800" dirty="0" err="1">
                <a:solidFill>
                  <a:srgbClr val="FFFFFF"/>
                </a:solidFill>
              </a:rPr>
              <a:t>Може</a:t>
            </a:r>
            <a:r>
              <a:rPr lang="ru-RU" sz="1800" dirty="0">
                <a:solidFill>
                  <a:srgbClr val="FFFFFF"/>
                </a:solidFill>
              </a:rPr>
              <a:t> да </a:t>
            </a:r>
            <a:r>
              <a:rPr lang="ru-RU" sz="1800" dirty="0" err="1">
                <a:solidFill>
                  <a:srgbClr val="FFFFFF"/>
                </a:solidFill>
              </a:rPr>
              <a:t>осигури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удостоверяване</a:t>
            </a:r>
            <a:r>
              <a:rPr lang="ru-RU" sz="1800" dirty="0">
                <a:solidFill>
                  <a:srgbClr val="FFFFFF"/>
                </a:solidFill>
              </a:rPr>
              <a:t>, </a:t>
            </a:r>
            <a:r>
              <a:rPr lang="ru-RU" sz="1800" dirty="0" err="1">
                <a:solidFill>
                  <a:srgbClr val="FFFFFF"/>
                </a:solidFill>
              </a:rPr>
              <a:t>кеш</a:t>
            </a:r>
            <a:r>
              <a:rPr lang="ru-RU" sz="1800" dirty="0">
                <a:solidFill>
                  <a:srgbClr val="FFFFFF"/>
                </a:solidFill>
              </a:rPr>
              <a:t> и </a:t>
            </a:r>
            <a:r>
              <a:rPr lang="ru-RU" sz="1800" dirty="0" err="1">
                <a:solidFill>
                  <a:srgbClr val="FFFFFF"/>
                </a:solidFill>
              </a:rPr>
              <a:t>други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междусекторни</a:t>
            </a:r>
            <a:r>
              <a:rPr lang="ru-RU" sz="1800" dirty="0">
                <a:solidFill>
                  <a:srgbClr val="FFFFFF"/>
                </a:solidFill>
              </a:rPr>
              <a:t> </a:t>
            </a:r>
            <a:r>
              <a:rPr lang="ru-RU" sz="1800" dirty="0" err="1">
                <a:solidFill>
                  <a:srgbClr val="FFFFFF"/>
                </a:solidFill>
              </a:rPr>
              <a:t>проблеми</a:t>
            </a:r>
            <a:r>
              <a:rPr lang="ru-RU" sz="1800" dirty="0">
                <a:solidFill>
                  <a:srgbClr val="FFFFFF"/>
                </a:solidFill>
              </a:rPr>
              <a:t>;</a:t>
            </a:r>
            <a:endParaRPr lang="en-US" sz="1800" dirty="0">
              <a:solidFill>
                <a:srgbClr val="FFFFFF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860C1C8-D435-45B2-BA1F-03A14131D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778" y="1373535"/>
            <a:ext cx="6844045" cy="4106426"/>
          </a:xfrm>
          <a:prstGeom prst="rect">
            <a:avLst/>
          </a:prstGeom>
        </p:spPr>
      </p:pic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0784734" y="6353462"/>
            <a:ext cx="771089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58452FF4-89E3-4D1B-9927-2DBDC00E58D7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Content Placeholder 4">
            <a:extLst>
              <a:ext uri="{FF2B5EF4-FFF2-40B4-BE49-F238E27FC236}">
                <a16:creationId xmlns:a16="http://schemas.microsoft.com/office/drawing/2014/main" id="{8F9F4114-600F-42CA-9BFD-581FF7C4FFD0}"/>
              </a:ext>
            </a:extLst>
          </p:cNvPr>
          <p:cNvSpPr txBox="1">
            <a:spLocks/>
          </p:cNvSpPr>
          <p:nvPr/>
        </p:nvSpPr>
        <p:spPr>
          <a:xfrm>
            <a:off x="6105088" y="5657842"/>
            <a:ext cx="2343100" cy="51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/>
              <a:t>Източник: </a:t>
            </a:r>
            <a:r>
              <a:rPr lang="en-US" sz="2000" b="1" i="1" dirty="0"/>
              <a:t>Smith, S. </a:t>
            </a:r>
          </a:p>
        </p:txBody>
      </p:sp>
    </p:spTree>
    <p:extLst>
      <p:ext uri="{BB962C8B-B14F-4D97-AF65-F5344CB8AC3E}">
        <p14:creationId xmlns:p14="http://schemas.microsoft.com/office/powerpoint/2010/main" val="2533721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C4EF9BBC-B63C-4DA2-AE8A-E7A673F4F6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097087"/>
          <a:ext cx="8154987" cy="4427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9B86418-45AD-45EC-898F-526EDE926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Препоръки при проектиране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99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2400" y="6576727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1" y="350917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кратко изложение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648401" y="2232910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pic>
        <p:nvPicPr>
          <p:cNvPr id="1029" name="Picture 5" descr="Mobile App Video Clipart - Png Download (#5316772) - PinClipart">
            <a:extLst>
              <a:ext uri="{FF2B5EF4-FFF2-40B4-BE49-F238E27FC236}">
                <a16:creationId xmlns:a16="http://schemas.microsoft.com/office/drawing/2014/main" id="{4D091A67-FABC-4861-9378-4450A5B19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2311" y="2194974"/>
            <a:ext cx="3894137" cy="342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77E124B7-7864-4458-BEFF-DD9337DD1CCB}"/>
              </a:ext>
            </a:extLst>
          </p:cNvPr>
          <p:cNvSpPr/>
          <p:nvPr/>
        </p:nvSpPr>
        <p:spPr>
          <a:xfrm>
            <a:off x="3354779" y="3465512"/>
            <a:ext cx="1522021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9" descr="Azure API Management - Reviews, Pros &amp; Cons | Companies using Azure API  Management">
            <a:extLst>
              <a:ext uri="{FF2B5EF4-FFF2-40B4-BE49-F238E27FC236}">
                <a16:creationId xmlns:a16="http://schemas.microsoft.com/office/drawing/2014/main" id="{4C4F227F-A644-46D3-B8CE-4E5DC69CC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08" y="2495443"/>
            <a:ext cx="2437370" cy="243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Listing Of 530 Web Test Tools And Management Tools - Api Icon - Free  Transparent PNG Clipart Images Download">
            <a:extLst>
              <a:ext uri="{FF2B5EF4-FFF2-40B4-BE49-F238E27FC236}">
                <a16:creationId xmlns:a16="http://schemas.microsoft.com/office/drawing/2014/main" id="{02DD60E6-23C7-49B7-9606-040A90ACF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97" y="2090709"/>
            <a:ext cx="594668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3FAB21EB-CA2C-42B1-BF6C-79AA00AF41B8}"/>
              </a:ext>
            </a:extLst>
          </p:cNvPr>
          <p:cNvSpPr/>
          <p:nvPr/>
        </p:nvSpPr>
        <p:spPr>
          <a:xfrm>
            <a:off x="6881626" y="3449783"/>
            <a:ext cx="1656732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5047C9-B704-4F4F-BE23-1C68523BF69D}"/>
              </a:ext>
            </a:extLst>
          </p:cNvPr>
          <p:cNvSpPr/>
          <p:nvPr/>
        </p:nvSpPr>
        <p:spPr>
          <a:xfrm>
            <a:off x="4299066" y="4246546"/>
            <a:ext cx="292003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API Gateway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925F69-773B-48F3-9185-4A4944FA1030}"/>
              </a:ext>
            </a:extLst>
          </p:cNvPr>
          <p:cNvSpPr/>
          <p:nvPr/>
        </p:nvSpPr>
        <p:spPr>
          <a:xfrm>
            <a:off x="988562" y="5159526"/>
            <a:ext cx="258756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OnSite</a:t>
            </a:r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App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0D98F7-F580-4445-8E19-BFA4855D8E40}"/>
              </a:ext>
            </a:extLst>
          </p:cNvPr>
          <p:cNvSpPr/>
          <p:nvPr/>
        </p:nvSpPr>
        <p:spPr>
          <a:xfrm>
            <a:off x="9947016" y="4608068"/>
            <a:ext cx="16353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B8FD2-AAD7-42F7-BC1C-86702A5DEF23}"/>
              </a:ext>
            </a:extLst>
          </p:cNvPr>
          <p:cNvSpPr txBox="1"/>
          <p:nvPr/>
        </p:nvSpPr>
        <p:spPr>
          <a:xfrm>
            <a:off x="3354779" y="318801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/orders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47BCB7-A538-45E6-B51C-3DE712719AF2}"/>
              </a:ext>
            </a:extLst>
          </p:cNvPr>
          <p:cNvSpPr txBox="1"/>
          <p:nvPr/>
        </p:nvSpPr>
        <p:spPr>
          <a:xfrm>
            <a:off x="3469217" y="390982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REST - HTTP 1.1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F906DE-7DC1-4E34-871E-F35617C40405}"/>
              </a:ext>
            </a:extLst>
          </p:cNvPr>
          <p:cNvSpPr txBox="1"/>
          <p:nvPr/>
        </p:nvSpPr>
        <p:spPr>
          <a:xfrm>
            <a:off x="6881626" y="4001543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gRPC</a:t>
            </a:r>
            <a:r>
              <a:rPr lang="en-US" dirty="0"/>
              <a:t> - HTTP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B1C4EE-2DDF-4835-A91B-E475C43F7A21}"/>
              </a:ext>
            </a:extLst>
          </p:cNvPr>
          <p:cNvSpPr txBox="1"/>
          <p:nvPr/>
        </p:nvSpPr>
        <p:spPr>
          <a:xfrm>
            <a:off x="6881626" y="323399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 /orders</a:t>
            </a:r>
          </a:p>
        </p:txBody>
      </p:sp>
    </p:spTree>
    <p:extLst>
      <p:ext uri="{BB962C8B-B14F-4D97-AF65-F5344CB8AC3E}">
        <p14:creationId xmlns:p14="http://schemas.microsoft.com/office/powerpoint/2010/main" val="2064116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6966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82400" y="6576727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1" y="350917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кратко изложение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648401" y="2232910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77E124B7-7864-4458-BEFF-DD9337DD1CCB}"/>
              </a:ext>
            </a:extLst>
          </p:cNvPr>
          <p:cNvSpPr/>
          <p:nvPr/>
        </p:nvSpPr>
        <p:spPr>
          <a:xfrm>
            <a:off x="3354779" y="3465512"/>
            <a:ext cx="1522021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1" name="Picture 17" descr="Listing Of 530 Web Test Tools And Management Tools - Api Icon - Free  Transparent PNG Clipart Images Download">
            <a:extLst>
              <a:ext uri="{FF2B5EF4-FFF2-40B4-BE49-F238E27FC236}">
                <a16:creationId xmlns:a16="http://schemas.microsoft.com/office/drawing/2014/main" id="{02DD60E6-23C7-49B7-9606-040A90ACF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4841" y="1906043"/>
            <a:ext cx="594668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3FAB21EB-CA2C-42B1-BF6C-79AA00AF41B8}"/>
              </a:ext>
            </a:extLst>
          </p:cNvPr>
          <p:cNvSpPr/>
          <p:nvPr/>
        </p:nvSpPr>
        <p:spPr>
          <a:xfrm>
            <a:off x="6881626" y="3449783"/>
            <a:ext cx="1656732" cy="48463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5047C9-B704-4F4F-BE23-1C68523BF69D}"/>
              </a:ext>
            </a:extLst>
          </p:cNvPr>
          <p:cNvSpPr/>
          <p:nvPr/>
        </p:nvSpPr>
        <p:spPr>
          <a:xfrm>
            <a:off x="4706885" y="4302619"/>
            <a:ext cx="247343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 Bus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0D98F7-F580-4445-8E19-BFA4855D8E40}"/>
              </a:ext>
            </a:extLst>
          </p:cNvPr>
          <p:cNvSpPr/>
          <p:nvPr/>
        </p:nvSpPr>
        <p:spPr>
          <a:xfrm>
            <a:off x="2154078" y="4423402"/>
            <a:ext cx="16353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Orders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B8FD2-AAD7-42F7-BC1C-86702A5DEF23}"/>
              </a:ext>
            </a:extLst>
          </p:cNvPr>
          <p:cNvSpPr txBox="1"/>
          <p:nvPr/>
        </p:nvSpPr>
        <p:spPr>
          <a:xfrm>
            <a:off x="3354779" y="3138052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Created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47BCB7-A538-45E6-B51C-3DE712719AF2}"/>
              </a:ext>
            </a:extLst>
          </p:cNvPr>
          <p:cNvSpPr txBox="1"/>
          <p:nvPr/>
        </p:nvSpPr>
        <p:spPr>
          <a:xfrm>
            <a:off x="3605852" y="3824531"/>
            <a:ext cx="79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AMQP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B1C4EE-2DDF-4835-A91B-E475C43F7A21}"/>
              </a:ext>
            </a:extLst>
          </p:cNvPr>
          <p:cNvSpPr txBox="1"/>
          <p:nvPr/>
        </p:nvSpPr>
        <p:spPr>
          <a:xfrm>
            <a:off x="6890568" y="31266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Created</a:t>
            </a:r>
          </a:p>
        </p:txBody>
      </p:sp>
      <p:pic>
        <p:nvPicPr>
          <p:cNvPr id="18" name="Picture 17" descr="Listing Of 530 Web Test Tools And Management Tools - Api Icon - Free  Transparent PNG Clipart Images Download">
            <a:extLst>
              <a:ext uri="{FF2B5EF4-FFF2-40B4-BE49-F238E27FC236}">
                <a16:creationId xmlns:a16="http://schemas.microsoft.com/office/drawing/2014/main" id="{115146E0-752E-49A9-8BC5-DA92B6599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054" y="1982304"/>
            <a:ext cx="594668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6622698-DA87-4FCE-ABC3-1FB778D1EC31}"/>
              </a:ext>
            </a:extLst>
          </p:cNvPr>
          <p:cNvSpPr/>
          <p:nvPr/>
        </p:nvSpPr>
        <p:spPr>
          <a:xfrm>
            <a:off x="10106789" y="4495800"/>
            <a:ext cx="109356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SMS</a:t>
            </a:r>
          </a:p>
        </p:txBody>
      </p:sp>
      <p:pic>
        <p:nvPicPr>
          <p:cNvPr id="1032" name="Picture 8" descr="Key Azure Services for .NET developers | Microsoft Docs">
            <a:extLst>
              <a:ext uri="{FF2B5EF4-FFF2-40B4-BE49-F238E27FC236}">
                <a16:creationId xmlns:a16="http://schemas.microsoft.com/office/drawing/2014/main" id="{2E30B2E1-BBFD-4719-B584-A2FB2D33C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46" y="2736169"/>
            <a:ext cx="1690913" cy="169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5495EBD-4196-4AF6-B1A6-D1BC487D0698}"/>
              </a:ext>
            </a:extLst>
          </p:cNvPr>
          <p:cNvSpPr txBox="1"/>
          <p:nvPr/>
        </p:nvSpPr>
        <p:spPr>
          <a:xfrm>
            <a:off x="7199822" y="3791533"/>
            <a:ext cx="79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AMQP</a:t>
            </a:r>
          </a:p>
        </p:txBody>
      </p:sp>
    </p:spTree>
    <p:extLst>
      <p:ext uri="{BB962C8B-B14F-4D97-AF65-F5344CB8AC3E}">
        <p14:creationId xmlns:p14="http://schemas.microsoft.com/office/powerpoint/2010/main" val="154434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err="1"/>
              <a:t>Актуалност</a:t>
            </a:r>
            <a:r>
              <a:rPr lang="ru-RU" dirty="0"/>
              <a:t> на </a:t>
            </a:r>
            <a:r>
              <a:rPr lang="ru-RU" dirty="0" err="1"/>
              <a:t>изследваната</a:t>
            </a:r>
            <a:r>
              <a:rPr lang="ru-RU" dirty="0"/>
              <a:t> тема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56E1A-8107-4453-A3DF-978D3D992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4" y="2209800"/>
            <a:ext cx="11001375" cy="3105150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C148527-D3C1-43A3-895A-20F67A77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5462776"/>
            <a:ext cx="4038600" cy="9144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bg-BG" dirty="0"/>
              <a:t>Предприятия, част от консорциума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b="1" dirty="0"/>
              <a:t>Cloud Native Computing Foundation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2956C51-B3DC-4BB8-893E-12AEC2B57F94}"/>
              </a:ext>
            </a:extLst>
          </p:cNvPr>
          <p:cNvSpPr txBox="1">
            <a:spLocks/>
          </p:cNvSpPr>
          <p:nvPr/>
        </p:nvSpPr>
        <p:spPr>
          <a:xfrm>
            <a:off x="7620000" y="5427662"/>
            <a:ext cx="4038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/>
              <a:t>Източник: </a:t>
            </a:r>
            <a:r>
              <a:rPr lang="en-US" sz="2000" b="1" i="1" dirty="0"/>
              <a:t>https://www.cncf.io/</a:t>
            </a:r>
          </a:p>
        </p:txBody>
      </p:sp>
    </p:spTree>
    <p:extLst>
      <p:ext uri="{BB962C8B-B14F-4D97-AF65-F5344CB8AC3E}">
        <p14:creationId xmlns:p14="http://schemas.microsoft.com/office/powerpoint/2010/main" val="1750000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452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8400" y="28194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Благодаря ЗА ВНИМАНИЕТО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1" y="166431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Обект на изследване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B5B8F0-CE1B-4B20-8900-95801F2D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761" y="1828800"/>
            <a:ext cx="6771679" cy="43660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D8468C-AA43-4373-B6F5-CCBF7CF3D517}"/>
              </a:ext>
            </a:extLst>
          </p:cNvPr>
          <p:cNvSpPr txBox="1"/>
          <p:nvPr/>
        </p:nvSpPr>
        <p:spPr>
          <a:xfrm>
            <a:off x="2362200" y="1183336"/>
            <a:ext cx="90286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2400" dirty="0"/>
              <a:t>О</a:t>
            </a:r>
            <a:r>
              <a:rPr lang="en-US" sz="2400" dirty="0" err="1"/>
              <a:t>блачна</a:t>
            </a:r>
            <a:r>
              <a:rPr lang="en-US" sz="2400" dirty="0"/>
              <a:t> </a:t>
            </a:r>
            <a:r>
              <a:rPr lang="en-US" sz="2400" dirty="0" err="1"/>
              <a:t>информационна</a:t>
            </a:r>
            <a:r>
              <a:rPr lang="en-US" sz="2400" dirty="0"/>
              <a:t> </a:t>
            </a:r>
            <a:r>
              <a:rPr lang="en-US" sz="2400" dirty="0" err="1"/>
              <a:t>система</a:t>
            </a:r>
            <a:r>
              <a:rPr lang="en-US" sz="2400" dirty="0"/>
              <a:t> 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управление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поръчки</a:t>
            </a:r>
            <a:endParaRPr lang="en-US" sz="24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C6B7A830-8FA8-415D-84C6-D8D62334B607}"/>
              </a:ext>
            </a:extLst>
          </p:cNvPr>
          <p:cNvSpPr txBox="1">
            <a:spLocks/>
          </p:cNvSpPr>
          <p:nvPr/>
        </p:nvSpPr>
        <p:spPr>
          <a:xfrm>
            <a:off x="5172050" y="6264280"/>
            <a:ext cx="23431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/>
              <a:t>Източник: </a:t>
            </a:r>
            <a:r>
              <a:rPr lang="en-US" sz="2000" b="1" i="1" dirty="0"/>
              <a:t>Smith, S. </a:t>
            </a:r>
          </a:p>
        </p:txBody>
      </p:sp>
    </p:spTree>
    <p:extLst>
      <p:ext uri="{BB962C8B-B14F-4D97-AF65-F5344CB8AC3E}">
        <p14:creationId xmlns:p14="http://schemas.microsoft.com/office/powerpoint/2010/main" val="61598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14144-D449-49FB-9FF0-027AA0B2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099" y="1390552"/>
            <a:ext cx="2971800" cy="190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HTTP/HTTPS</a:t>
            </a:r>
          </a:p>
          <a:p>
            <a:pPr>
              <a:lnSpc>
                <a:spcPct val="100000"/>
              </a:lnSpc>
            </a:pPr>
            <a:r>
              <a:rPr lang="bg-BG" dirty="0"/>
              <a:t>Клиент-сървър</a:t>
            </a:r>
          </a:p>
          <a:p>
            <a:pPr>
              <a:lnSpc>
                <a:spcPct val="100000"/>
              </a:lnSpc>
            </a:pPr>
            <a:r>
              <a:rPr lang="bg-BG" dirty="0"/>
              <a:t>Заявка-отговор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9ECF3-193C-4D96-A2C1-332F3EC0A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6" y="3295552"/>
            <a:ext cx="8963025" cy="256222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6B1AA152-5C6B-492C-854C-267E6F46C1C6}"/>
              </a:ext>
            </a:extLst>
          </p:cNvPr>
          <p:cNvSpPr txBox="1">
            <a:spLocks/>
          </p:cNvSpPr>
          <p:nvPr/>
        </p:nvSpPr>
        <p:spPr>
          <a:xfrm>
            <a:off x="1066800" y="421217"/>
            <a:ext cx="10515600" cy="90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bg-BG" dirty="0"/>
              <a:t>Синхронна комуникация</a:t>
            </a:r>
            <a:r>
              <a:rPr lang="en-US" dirty="0"/>
              <a:t> </a:t>
            </a:r>
            <a:r>
              <a:rPr lang="bg-BG" dirty="0"/>
              <a:t>м/у Подсистемите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BD7C153-65E9-4769-9431-C0FB56787D35}"/>
              </a:ext>
            </a:extLst>
          </p:cNvPr>
          <p:cNvSpPr txBox="1">
            <a:spLocks/>
          </p:cNvSpPr>
          <p:nvPr/>
        </p:nvSpPr>
        <p:spPr>
          <a:xfrm>
            <a:off x="4876800" y="5942202"/>
            <a:ext cx="23431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/>
              <a:t>Източник: </a:t>
            </a:r>
            <a:r>
              <a:rPr lang="en-US" sz="2000" b="1" i="1" dirty="0"/>
              <a:t>Smith, S. </a:t>
            </a:r>
          </a:p>
        </p:txBody>
      </p:sp>
    </p:spTree>
    <p:extLst>
      <p:ext uri="{BB962C8B-B14F-4D97-AF65-F5344CB8AC3E}">
        <p14:creationId xmlns:p14="http://schemas.microsoft.com/office/powerpoint/2010/main" val="148057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0" y="1828800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Representational State Transfer</a:t>
            </a:r>
          </a:p>
          <a:p>
            <a:pPr>
              <a:lnSpc>
                <a:spcPct val="100000"/>
              </a:lnSpc>
            </a:pPr>
            <a:r>
              <a:rPr lang="ru-RU" dirty="0"/>
              <a:t>Най-</a:t>
            </a:r>
            <a:r>
              <a:rPr lang="ru-RU" dirty="0" err="1"/>
              <a:t>използваният</a:t>
            </a:r>
            <a:r>
              <a:rPr lang="ru-RU" dirty="0"/>
              <a:t> </a:t>
            </a:r>
            <a:r>
              <a:rPr lang="bg-BG" dirty="0"/>
              <a:t>шаблон</a:t>
            </a:r>
            <a:r>
              <a:rPr lang="ru-RU" dirty="0"/>
              <a:t> в </a:t>
            </a:r>
            <a:r>
              <a:rPr lang="ru-RU" dirty="0" err="1"/>
              <a:t>днешно</a:t>
            </a:r>
            <a:r>
              <a:rPr lang="ru-RU" dirty="0"/>
              <a:t> </a:t>
            </a:r>
            <a:r>
              <a:rPr lang="ru-RU" dirty="0" err="1"/>
              <a:t>време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Използва </a:t>
            </a:r>
            <a:r>
              <a:rPr lang="en-US" dirty="0"/>
              <a:t>HTTP </a:t>
            </a:r>
            <a:r>
              <a:rPr lang="bg-BG" dirty="0"/>
              <a:t>методи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GET, POST, PUT, DELETE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На един и същ </a:t>
            </a:r>
            <a:r>
              <a:rPr lang="en-US" dirty="0"/>
              <a:t>URL</a:t>
            </a:r>
          </a:p>
          <a:p>
            <a:pPr>
              <a:lnSpc>
                <a:spcPct val="100000"/>
              </a:lnSpc>
            </a:pPr>
            <a:r>
              <a:rPr lang="ru-RU" dirty="0" err="1"/>
              <a:t>Комуникационни</a:t>
            </a:r>
            <a:r>
              <a:rPr lang="ru-RU" dirty="0"/>
              <a:t> сценарии</a:t>
            </a:r>
            <a:r>
              <a:rPr lang="bg-BG" dirty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 err="1"/>
              <a:t>Браузър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уеб </a:t>
            </a:r>
            <a:r>
              <a:rPr lang="ru-RU" dirty="0" err="1"/>
              <a:t>сървър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ru-RU" dirty="0" err="1"/>
              <a:t>Мобилно</a:t>
            </a:r>
            <a:r>
              <a:rPr lang="ru-RU" dirty="0"/>
              <a:t> приложение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сървър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bg-BG" dirty="0"/>
              <a:t>Сървър към сървър</a:t>
            </a: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2551" y="609600"/>
            <a:ext cx="9905998" cy="1478570"/>
          </a:xfrm>
        </p:spPr>
        <p:txBody>
          <a:bodyPr/>
          <a:lstStyle/>
          <a:p>
            <a:r>
              <a:rPr lang="en-US" sz="3600" dirty="0"/>
              <a:t>REST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8B666F8-E6AF-46C7-A3FC-008E67BBC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723" y="2905186"/>
            <a:ext cx="6236277" cy="3305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275418F-20AB-4390-A564-42FD63FFECD3}"/>
              </a:ext>
            </a:extLst>
          </p:cNvPr>
          <p:cNvSpPr txBox="1">
            <a:spLocks/>
          </p:cNvSpPr>
          <p:nvPr/>
        </p:nvSpPr>
        <p:spPr>
          <a:xfrm>
            <a:off x="7239000" y="6210615"/>
            <a:ext cx="23431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/>
              <a:t>Източник: </a:t>
            </a:r>
            <a:r>
              <a:rPr lang="en-US" sz="2000" b="1" i="1" dirty="0" err="1"/>
              <a:t>Kenov</a:t>
            </a:r>
            <a:r>
              <a:rPr lang="en-US" sz="2000" b="1" i="1" dirty="0"/>
              <a:t>, I. </a:t>
            </a:r>
          </a:p>
        </p:txBody>
      </p:sp>
    </p:spTree>
    <p:extLst>
      <p:ext uri="{BB962C8B-B14F-4D97-AF65-F5344CB8AC3E}">
        <p14:creationId xmlns:p14="http://schemas.microsoft.com/office/powerpoint/2010/main" val="1897613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1" y="76200"/>
            <a:ext cx="9905998" cy="1478570"/>
          </a:xfrm>
        </p:spPr>
        <p:txBody>
          <a:bodyPr/>
          <a:lstStyle/>
          <a:p>
            <a:r>
              <a:rPr lang="en-US" sz="3600" dirty="0"/>
              <a:t>GRPC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EF4AD-0D35-427F-ABEF-3C49F863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581400"/>
            <a:ext cx="8178863" cy="24731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FC2999-E75F-44A7-9220-786CC9AA49D4}"/>
              </a:ext>
            </a:extLst>
          </p:cNvPr>
          <p:cNvSpPr txBox="1"/>
          <p:nvPr/>
        </p:nvSpPr>
        <p:spPr>
          <a:xfrm>
            <a:off x="992188" y="1134082"/>
            <a:ext cx="98298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 err="1"/>
              <a:t>Не</a:t>
            </a:r>
            <a:r>
              <a:rPr lang="en-US" sz="2400" dirty="0"/>
              <a:t> </a:t>
            </a:r>
            <a:r>
              <a:rPr lang="en-US" sz="2400" dirty="0" err="1"/>
              <a:t>използва</a:t>
            </a:r>
            <a:r>
              <a:rPr lang="en-US" sz="2400" dirty="0"/>
              <a:t> </a:t>
            </a:r>
            <a:r>
              <a:rPr lang="en-US" sz="2400" dirty="0" err="1"/>
              <a:t>текстов</a:t>
            </a:r>
            <a:r>
              <a:rPr lang="en-US" sz="2400" dirty="0"/>
              <a:t>, а </a:t>
            </a:r>
            <a:r>
              <a:rPr lang="en-US" sz="2400" dirty="0" err="1"/>
              <a:t>двоичен</a:t>
            </a:r>
            <a:r>
              <a:rPr lang="en-US" sz="2400" dirty="0"/>
              <a:t> </a:t>
            </a:r>
            <a:r>
              <a:rPr lang="bg-BG" sz="2400" dirty="0"/>
              <a:t>формат на данните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Създава</a:t>
            </a:r>
            <a:r>
              <a:rPr lang="en-US" sz="2400" dirty="0"/>
              <a:t> </a:t>
            </a:r>
            <a:r>
              <a:rPr lang="en-US" sz="2400" dirty="0" err="1"/>
              <a:t>се</a:t>
            </a:r>
            <a:r>
              <a:rPr lang="en-US" sz="2400" dirty="0"/>
              <a:t> ".proto" </a:t>
            </a:r>
            <a:r>
              <a:rPr lang="en-US" sz="2400" dirty="0" err="1"/>
              <a:t>като</a:t>
            </a:r>
            <a:r>
              <a:rPr lang="en-US" sz="2400" dirty="0"/>
              <a:t> </a:t>
            </a:r>
            <a:r>
              <a:rPr lang="en-US" sz="2400" dirty="0" err="1"/>
              <a:t>дефиниция</a:t>
            </a:r>
            <a:r>
              <a:rPr lang="en-US" sz="2400" dirty="0"/>
              <a:t>, </a:t>
            </a:r>
            <a:r>
              <a:rPr lang="en-US" sz="2400" dirty="0" err="1"/>
              <a:t>чрез</a:t>
            </a:r>
            <a:r>
              <a:rPr lang="en-US" sz="2400" dirty="0"/>
              <a:t> </a:t>
            </a:r>
            <a:r>
              <a:rPr lang="en-US" sz="2400" dirty="0" err="1"/>
              <a:t>която</a:t>
            </a:r>
            <a:r>
              <a:rPr lang="en-US" sz="2400" dirty="0"/>
              <a:t> </a:t>
            </a:r>
            <a:r>
              <a:rPr lang="en-US" sz="2400" dirty="0" err="1"/>
              <a:t>данните</a:t>
            </a:r>
            <a:r>
              <a:rPr lang="en-US" sz="2400" dirty="0"/>
              <a:t> </a:t>
            </a:r>
            <a:r>
              <a:rPr lang="en-US" sz="2400" dirty="0" err="1"/>
              <a:t>се</a:t>
            </a:r>
            <a:r>
              <a:rPr lang="en-US" sz="2400" dirty="0"/>
              <a:t> </a:t>
            </a:r>
            <a:r>
              <a:rPr lang="en-US" sz="2400" dirty="0" err="1"/>
              <a:t>кодират</a:t>
            </a:r>
            <a:r>
              <a:rPr lang="en-US" sz="2400" dirty="0"/>
              <a:t> и </a:t>
            </a:r>
            <a:r>
              <a:rPr lang="en-US" sz="2400" dirty="0" err="1"/>
              <a:t>декодират</a:t>
            </a:r>
            <a:r>
              <a:rPr lang="en-US" sz="2400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sz="2400" dirty="0" err="1"/>
              <a:t>Увеличава</a:t>
            </a:r>
            <a:r>
              <a:rPr lang="en-US" sz="2400" dirty="0"/>
              <a:t> </a:t>
            </a:r>
            <a:r>
              <a:rPr lang="en-US" sz="2400" dirty="0" err="1"/>
              <a:t>производителността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Поддържа</a:t>
            </a:r>
            <a:r>
              <a:rPr lang="en-US" sz="2400" dirty="0"/>
              <a:t> </a:t>
            </a:r>
            <a:r>
              <a:rPr lang="en-US" sz="2400" dirty="0" err="1"/>
              <a:t>двупосочни</a:t>
            </a:r>
            <a:r>
              <a:rPr lang="en-US" sz="2400" dirty="0"/>
              <a:t> и </a:t>
            </a:r>
            <a:r>
              <a:rPr lang="en-US" sz="2400" dirty="0" err="1"/>
              <a:t>асинхронни</a:t>
            </a:r>
            <a:r>
              <a:rPr lang="en-US" sz="2400" dirty="0"/>
              <a:t> </a:t>
            </a:r>
            <a:r>
              <a:rPr lang="en-US" sz="2400" dirty="0" err="1"/>
              <a:t>съобщения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 err="1"/>
              <a:t>Oснова</a:t>
            </a:r>
            <a:r>
              <a:rPr lang="bg-BG" sz="2400" dirty="0"/>
              <a:t>ва се</a:t>
            </a:r>
            <a:r>
              <a:rPr lang="en-US" sz="2400" dirty="0"/>
              <a:t> </a:t>
            </a:r>
            <a:r>
              <a:rPr lang="en-US" sz="2400" dirty="0" err="1"/>
              <a:t>на</a:t>
            </a:r>
            <a:r>
              <a:rPr lang="en-US" sz="2400" dirty="0"/>
              <a:t> </a:t>
            </a:r>
            <a:r>
              <a:rPr lang="en-US" sz="2400" dirty="0" err="1"/>
              <a:t>протокола</a:t>
            </a:r>
            <a:r>
              <a:rPr lang="en-US" sz="2400" dirty="0"/>
              <a:t> HTTP 2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7BF0596-78FA-45F6-92DC-C2766C157924}"/>
              </a:ext>
            </a:extLst>
          </p:cNvPr>
          <p:cNvSpPr txBox="1">
            <a:spLocks/>
          </p:cNvSpPr>
          <p:nvPr/>
        </p:nvSpPr>
        <p:spPr>
          <a:xfrm>
            <a:off x="6042081" y="6112376"/>
            <a:ext cx="2343100" cy="510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/>
              <a:t>Източник: </a:t>
            </a:r>
            <a:r>
              <a:rPr lang="en-US" sz="2000" b="1" i="1" dirty="0" err="1"/>
              <a:t>Kenov</a:t>
            </a:r>
            <a:r>
              <a:rPr lang="en-US" sz="2000" b="1" i="1" dirty="0"/>
              <a:t>, I. </a:t>
            </a:r>
          </a:p>
        </p:txBody>
      </p:sp>
    </p:spTree>
    <p:extLst>
      <p:ext uri="{BB962C8B-B14F-4D97-AF65-F5344CB8AC3E}">
        <p14:creationId xmlns:p14="http://schemas.microsoft.com/office/powerpoint/2010/main" val="773738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E72D4-C030-4A90-9111-1F06EAE16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10" y="1066800"/>
            <a:ext cx="9547377" cy="4960098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FEB73D3-6DF6-4C81-A304-5D9BFF81BCF0}"/>
              </a:ext>
            </a:extLst>
          </p:cNvPr>
          <p:cNvSpPr txBox="1">
            <a:spLocks/>
          </p:cNvSpPr>
          <p:nvPr/>
        </p:nvSpPr>
        <p:spPr>
          <a:xfrm>
            <a:off x="5001443" y="6013866"/>
            <a:ext cx="2343100" cy="51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Bef>
                <a:spcPts val="700"/>
              </a:spcBef>
              <a:buFont typeface="Arial" panose="020B0604020202020204" pitchFamily="34" charset="0"/>
              <a:buNone/>
            </a:pPr>
            <a:r>
              <a:rPr lang="bg-BG" sz="2000" b="1" i="1" dirty="0"/>
              <a:t>Източник: </a:t>
            </a:r>
            <a:r>
              <a:rPr lang="en-US" sz="2000" b="1" i="1" dirty="0"/>
              <a:t>Smith, S. 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BFA8B162-0DA6-4024-946B-1918EDE3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311474"/>
            <a:ext cx="6097587" cy="755326"/>
          </a:xfrm>
        </p:spPr>
        <p:txBody>
          <a:bodyPr/>
          <a:lstStyle/>
          <a:p>
            <a:r>
              <a:rPr lang="bg-BG" dirty="0"/>
              <a:t>Сравнение на Двата стила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8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0059987" cy="39989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000" dirty="0"/>
              <a:t>Плюсове</a:t>
            </a:r>
            <a:r>
              <a:rPr lang="en-US" sz="2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Разделени клиент и сървър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bg-BG" sz="1800" dirty="0"/>
              <a:t>Внедрен</a:t>
            </a:r>
            <a:r>
              <a:rPr lang="ru-RU" sz="1800" dirty="0"/>
              <a:t> в </a:t>
            </a:r>
            <a:r>
              <a:rPr lang="ru-RU" sz="1800" dirty="0" err="1"/>
              <a:t>повечето</a:t>
            </a:r>
            <a:r>
              <a:rPr lang="ru-RU" sz="1800" dirty="0"/>
              <a:t> работни рамки </a:t>
            </a:r>
            <a:r>
              <a:rPr lang="en-US" sz="1800" dirty="0"/>
              <a:t>(ASP, Node, Spring, Laravel)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Поддръжка на множество формати</a:t>
            </a:r>
            <a:r>
              <a:rPr lang="en-US" sz="1800" dirty="0"/>
              <a:t> </a:t>
            </a:r>
            <a:endParaRPr lang="bg-BG" sz="1800" dirty="0"/>
          </a:p>
          <a:p>
            <a:pPr>
              <a:lnSpc>
                <a:spcPct val="100000"/>
              </a:lnSpc>
            </a:pPr>
            <a:r>
              <a:rPr lang="en-US" sz="2000" dirty="0"/>
              <a:t>M</a:t>
            </a:r>
            <a:r>
              <a:rPr lang="bg-BG" sz="2000" dirty="0" err="1"/>
              <a:t>инуси</a:t>
            </a:r>
            <a:r>
              <a:rPr lang="en-US" sz="2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Няма единична </a:t>
            </a:r>
            <a:r>
              <a:rPr lang="en-US" sz="1800" dirty="0"/>
              <a:t>REST </a:t>
            </a:r>
            <a:r>
              <a:rPr lang="bg-BG" sz="1800" dirty="0"/>
              <a:t>структура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ru-RU" sz="1800" dirty="0" err="1"/>
              <a:t>Проблеми</a:t>
            </a:r>
            <a:r>
              <a:rPr lang="ru-RU" sz="1800" dirty="0"/>
              <a:t> с </a:t>
            </a:r>
            <a:r>
              <a:rPr lang="ru-RU" sz="1800" dirty="0" err="1"/>
              <a:t>прекомерно</a:t>
            </a:r>
            <a:r>
              <a:rPr lang="ru-RU" sz="1800" dirty="0"/>
              <a:t> и</a:t>
            </a:r>
            <a:r>
              <a:rPr lang="bg-BG" sz="1800" dirty="0"/>
              <a:t>ли</a:t>
            </a:r>
            <a:r>
              <a:rPr lang="ru-RU" sz="1800" dirty="0"/>
              <a:t> </a:t>
            </a:r>
            <a:r>
              <a:rPr lang="ru-RU" sz="1800" dirty="0" err="1"/>
              <a:t>недостатъчно</a:t>
            </a:r>
            <a:r>
              <a:rPr lang="ru-RU" sz="1800" dirty="0"/>
              <a:t> </a:t>
            </a:r>
            <a:r>
              <a:rPr lang="ru-RU" sz="1800" dirty="0" err="1"/>
              <a:t>извличане</a:t>
            </a:r>
            <a:r>
              <a:rPr lang="ru-RU" sz="1800" dirty="0"/>
              <a:t> на </a:t>
            </a:r>
            <a:r>
              <a:rPr lang="ru-RU" sz="1800" dirty="0" err="1"/>
              <a:t>данни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bg-BG" sz="2000" dirty="0"/>
              <a:t>Случаи на употреба</a:t>
            </a:r>
            <a:r>
              <a:rPr lang="en-US" sz="2000" dirty="0"/>
              <a:t>: 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Приложения, управлявани от ресурси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50520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000" dirty="0"/>
              <a:t>Плюсове</a:t>
            </a:r>
            <a:r>
              <a:rPr lang="en-US" sz="2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Ясен процес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Висока производителност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bg-BG" sz="1800" dirty="0"/>
              <a:t>Лесен за добавяне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000" dirty="0"/>
              <a:t>M</a:t>
            </a:r>
            <a:r>
              <a:rPr lang="bg-BG" sz="2000" dirty="0" err="1"/>
              <a:t>инуси</a:t>
            </a:r>
            <a:r>
              <a:rPr lang="en-US" sz="2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Силна връзка към основната система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Поддържа се</a:t>
            </a:r>
            <a:r>
              <a:rPr lang="en-US" sz="1800" dirty="0"/>
              <a:t> </a:t>
            </a:r>
            <a:r>
              <a:rPr lang="bg-BG" sz="1800" dirty="0"/>
              <a:t>главно с </a:t>
            </a:r>
            <a:r>
              <a:rPr lang="en-US" sz="1800" dirty="0"/>
              <a:t>HTTP/2</a:t>
            </a:r>
          </a:p>
          <a:p>
            <a:pPr>
              <a:lnSpc>
                <a:spcPct val="100000"/>
              </a:lnSpc>
            </a:pPr>
            <a:r>
              <a:rPr lang="bg-BG" sz="2000" dirty="0"/>
              <a:t>Случаи на употреба</a:t>
            </a:r>
            <a:r>
              <a:rPr lang="en-US" sz="2000" dirty="0"/>
              <a:t>: </a:t>
            </a:r>
          </a:p>
          <a:p>
            <a:pPr lvl="1">
              <a:lnSpc>
                <a:spcPct val="100000"/>
              </a:lnSpc>
            </a:pPr>
            <a:r>
              <a:rPr lang="ru-RU" sz="1800" dirty="0" err="1"/>
              <a:t>Специфични</a:t>
            </a:r>
            <a:r>
              <a:rPr lang="ru-RU" sz="1800" dirty="0"/>
              <a:t> API за </a:t>
            </a:r>
            <a:r>
              <a:rPr lang="ru-RU" sz="1800" dirty="0" err="1"/>
              <a:t>вътрешни</a:t>
            </a:r>
            <a:r>
              <a:rPr lang="ru-RU" sz="1800" dirty="0"/>
              <a:t> </a:t>
            </a:r>
            <a:r>
              <a:rPr lang="ru-RU" sz="1800" dirty="0" err="1"/>
              <a:t>микроуслуги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3691207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27644</TotalTime>
  <Words>610</Words>
  <Application>Microsoft Office PowerPoint</Application>
  <PresentationFormat>Widescreen</PresentationFormat>
  <Paragraphs>124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Tw Cen MT</vt:lpstr>
      <vt:lpstr>Circuit</vt:lpstr>
      <vt:lpstr>Облачни комуникационни модели в разпределена система за управление на поръчки </vt:lpstr>
      <vt:lpstr>Актуалност на изследваната тема </vt:lpstr>
      <vt:lpstr>Обект на изследване</vt:lpstr>
      <vt:lpstr>PowerPoint Presentation</vt:lpstr>
      <vt:lpstr>REST</vt:lpstr>
      <vt:lpstr>GRPC</vt:lpstr>
      <vt:lpstr>Сравнение на Двата стила</vt:lpstr>
      <vt:lpstr>REST</vt:lpstr>
      <vt:lpstr>RPC</vt:lpstr>
      <vt:lpstr>Асинхронна комуникация м/у Подсистемите</vt:lpstr>
      <vt:lpstr>Базирана на съобщения комуникация </vt:lpstr>
      <vt:lpstr>Съгласуваност между услугите</vt:lpstr>
      <vt:lpstr>Комуникационни модели за достъп до бекенда</vt:lpstr>
      <vt:lpstr>Директна комуникация клиент-сървър</vt:lpstr>
      <vt:lpstr>API Gateway</vt:lpstr>
      <vt:lpstr>Препоръки при проектиране</vt:lpstr>
      <vt:lpstr>кратко изложение</vt:lpstr>
      <vt:lpstr>PowerPoint Presentation</vt:lpstr>
      <vt:lpstr>кратко изложение</vt:lpstr>
      <vt:lpstr>PowerPoint Presentation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Yordanov, Yordan (Varna) BGR</cp:lastModifiedBy>
  <cp:revision>2462</cp:revision>
  <dcterms:created xsi:type="dcterms:W3CDTF">2017-03-28T09:08:48Z</dcterms:created>
  <dcterms:modified xsi:type="dcterms:W3CDTF">2022-04-26T09:03:22Z</dcterms:modified>
</cp:coreProperties>
</file>