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56" r:id="rId4"/>
    <p:sldId id="270" r:id="rId5"/>
    <p:sldId id="273" r:id="rId6"/>
    <p:sldId id="259" r:id="rId7"/>
    <p:sldId id="260" r:id="rId8"/>
    <p:sldId id="261" r:id="rId9"/>
    <p:sldId id="269" r:id="rId10"/>
    <p:sldId id="262" r:id="rId11"/>
    <p:sldId id="267" r:id="rId12"/>
    <p:sldId id="263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3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0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0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6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5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5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7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35E24-1D81-43C6-A33F-0FC55214D91A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9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45412" y="2528966"/>
            <a:ext cx="861995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 Domain-Driven Design (DDD) is an approach to software development that focuses on the application domain, its concepts, and their relationships as primary drivers for architecture design.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338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66"/>
            <a:ext cx="12192000" cy="68745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68407" y="2625226"/>
            <a:ext cx="8619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Functional Programming</a:t>
            </a:r>
          </a:p>
        </p:txBody>
      </p:sp>
      <p:pic>
        <p:nvPicPr>
          <p:cNvPr id="6" name="Picture 5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134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377026" y="3560476"/>
            <a:ext cx="2100263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rgbClr val="000000"/>
                </a:solidFill>
              </a:rPr>
              <a:t>Why?</a:t>
            </a:r>
            <a:endParaRPr lang="en-US" sz="20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Purity</a:t>
            </a:r>
          </a:p>
        </p:txBody>
      </p:sp>
      <p:pic>
        <p:nvPicPr>
          <p:cNvPr id="7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4040" y="3168313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0107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6851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237122" y="423758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Expressiveness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81997" y="4242374"/>
            <a:ext cx="1633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Type – safety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873" y="4842460"/>
            <a:ext cx="5561779" cy="174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9615714" y="4247164"/>
            <a:ext cx="2416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Ubiquitous language</a:t>
            </a:r>
          </a:p>
        </p:txBody>
      </p:sp>
    </p:spTree>
    <p:extLst>
      <p:ext uri="{BB962C8B-B14F-4D97-AF65-F5344CB8AC3E}">
        <p14:creationId xmlns:p14="http://schemas.microsoft.com/office/powerpoint/2010/main" val="183176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020"/>
            <a:ext cx="12192000" cy="68745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86021" y="2712817"/>
            <a:ext cx="8619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Thin Controllers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64" y="3830053"/>
            <a:ext cx="7761872" cy="2629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65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05544" y="376363"/>
            <a:ext cx="10042071" cy="7720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Hypermedia as the Engine of Application State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869544" y="1148414"/>
            <a:ext cx="9140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Provides</a:t>
            </a:r>
            <a:r>
              <a:rPr lang="bg-BG" dirty="0"/>
              <a:t> </a:t>
            </a:r>
            <a:r>
              <a:rPr lang="en-US" dirty="0"/>
              <a:t>hypermedia links in the response contents so that the client can dynamically navigate to the appropriate resource by traversing the hypermedia links.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51" y="2154354"/>
            <a:ext cx="8124825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038" y="2154354"/>
            <a:ext cx="46005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3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74964" y="554218"/>
            <a:ext cx="10042071" cy="77205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sv-SE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Stylecop &amp; Swagger UI 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54" y="1519050"/>
            <a:ext cx="9932691" cy="53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7831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390918" y="2830274"/>
            <a:ext cx="7237927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you!</a:t>
            </a:r>
          </a:p>
          <a:p>
            <a:pPr algn="ctr"/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Time for questions!</a:t>
            </a:r>
            <a:endParaRPr 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099" name="Picture 3" descr="D:\Code\mystar\frontend\mvc.client\YngStrs.Mvc.Client\wwwroot\images\test\bo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795" y="2623909"/>
            <a:ext cx="191452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39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74FD8A-7791-4F59-B4AE-CCF8FFBC1084}"/>
              </a:ext>
            </a:extLst>
          </p:cNvPr>
          <p:cNvSpPr txBox="1"/>
          <p:nvPr/>
        </p:nvSpPr>
        <p:spPr>
          <a:xfrm>
            <a:off x="4628467" y="101575"/>
            <a:ext cx="2935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https://demo.realworld.io/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4866A-FC6E-4F83-A7E7-D15D87E1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345"/>
            <a:ext cx="5905850" cy="5934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7FFC60-CAE7-45A2-80A3-5F03F66B8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681" y="1205344"/>
            <a:ext cx="7623291" cy="56526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3158A7-8EA0-40CF-A131-E716FD61A3B4}"/>
              </a:ext>
            </a:extLst>
          </p:cNvPr>
          <p:cNvSpPr txBox="1"/>
          <p:nvPr/>
        </p:nvSpPr>
        <p:spPr>
          <a:xfrm>
            <a:off x="2053205" y="645071"/>
            <a:ext cx="9288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/>
              <a:t> И</a:t>
            </a:r>
            <a:r>
              <a:rPr lang="en-US" dirty="0" err="1"/>
              <a:t>зграден</a:t>
            </a:r>
            <a:r>
              <a:rPr lang="en-US" dirty="0"/>
              <a:t> с </a:t>
            </a:r>
            <a:r>
              <a:rPr lang="en-US" dirty="0" err="1"/>
              <a:t>помощта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различни</a:t>
            </a:r>
            <a:r>
              <a:rPr lang="en-US" dirty="0"/>
              <a:t> </a:t>
            </a:r>
            <a:r>
              <a:rPr lang="bg-BG" dirty="0"/>
              <a:t>технологии, които да </a:t>
            </a:r>
            <a:r>
              <a:rPr lang="ru-RU" dirty="0" err="1"/>
              <a:t>могат</a:t>
            </a:r>
            <a:r>
              <a:rPr lang="ru-RU" dirty="0"/>
              <a:t> да се </a:t>
            </a:r>
            <a:r>
              <a:rPr lang="ru-RU" dirty="0" err="1"/>
              <a:t>смесват</a:t>
            </a:r>
            <a:r>
              <a:rPr lang="ru-RU" dirty="0"/>
              <a:t> и </a:t>
            </a:r>
            <a:r>
              <a:rPr lang="ru-RU" dirty="0" err="1"/>
              <a:t>съпоставят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9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8E15EA5-ECC4-449C-A5E5-044F0AA39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1" y="0"/>
            <a:ext cx="12107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7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997963-3C92-4CCE-9D84-6075C6F7E520}"/>
              </a:ext>
            </a:extLst>
          </p:cNvPr>
          <p:cNvSpPr/>
          <p:nvPr/>
        </p:nvSpPr>
        <p:spPr>
          <a:xfrm>
            <a:off x="1945412" y="2528966"/>
            <a:ext cx="86199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the main goal of DDD ideas is to address the complexity of business logic. </a:t>
            </a:r>
          </a:p>
        </p:txBody>
      </p:sp>
    </p:spTree>
    <p:extLst>
      <p:ext uri="{BB962C8B-B14F-4D97-AF65-F5344CB8AC3E}">
        <p14:creationId xmlns:p14="http://schemas.microsoft.com/office/powerpoint/2010/main" val="362362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62190" y="2998750"/>
            <a:ext cx="86199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Ubiquitous language, bounded context, and core domain are the strategic elements and the most important parts of DDD.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893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436" y="4627109"/>
            <a:ext cx="8115300" cy="17621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86021" y="2656896"/>
            <a:ext cx="86199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Command and Query Responsibility Segregation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12229" y="4182836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by</a:t>
            </a:r>
          </a:p>
        </p:txBody>
      </p:sp>
    </p:spTree>
    <p:extLst>
      <p:ext uri="{BB962C8B-B14F-4D97-AF65-F5344CB8AC3E}">
        <p14:creationId xmlns:p14="http://schemas.microsoft.com/office/powerpoint/2010/main" val="162610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499" y="592622"/>
            <a:ext cx="5248275" cy="4800600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3946357" y="513349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4195009" y="1574802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4724398" y="2138950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4724398" y="2658582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3996908" y="3425930"/>
            <a:ext cx="389760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48216" y="531883"/>
            <a:ext cx="294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Personality Tests Web Service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8216" y="1334473"/>
            <a:ext cx="375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Bounded Context </a:t>
            </a:r>
            <a:r>
              <a:rPr lang="en-US" dirty="0"/>
              <a:t>is central pattern in</a:t>
            </a:r>
          </a:p>
          <a:p>
            <a:pPr algn="ctr"/>
            <a:r>
              <a:rPr lang="en-US" dirty="0"/>
              <a:t> the Domain-Driven Design</a:t>
            </a:r>
          </a:p>
        </p:txBody>
      </p:sp>
      <p:sp>
        <p:nvSpPr>
          <p:cNvPr id="16" name="Left Arrow 15"/>
          <p:cNvSpPr/>
          <p:nvPr/>
        </p:nvSpPr>
        <p:spPr>
          <a:xfrm>
            <a:off x="4724398" y="4247054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6251" y="2110081"/>
            <a:ext cx="6443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command handler </a:t>
            </a:r>
            <a:r>
              <a:rPr lang="en-US" dirty="0"/>
              <a:t>receives a command and </a:t>
            </a:r>
          </a:p>
          <a:p>
            <a:r>
              <a:rPr lang="en-US" dirty="0"/>
              <a:t>brokers a result. The result is either a successful or an exception.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1956" y="26861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>
                <a:solidFill>
                  <a:srgbClr val="24292E"/>
                </a:solidFill>
                <a:effectLst/>
              </a:rPr>
              <a:t>Commands</a:t>
            </a:r>
            <a:r>
              <a:rPr lang="en-US" b="0" i="0" dirty="0">
                <a:solidFill>
                  <a:srgbClr val="24292E"/>
                </a:solidFill>
                <a:effectLst/>
              </a:rPr>
              <a:t> are responsible for </a:t>
            </a:r>
            <a:r>
              <a:rPr lang="en-US" b="1" i="0" dirty="0">
                <a:solidFill>
                  <a:srgbClr val="24292E"/>
                </a:solidFill>
                <a:effectLst/>
              </a:rPr>
              <a:t>changing</a:t>
            </a:r>
            <a:r>
              <a:rPr lang="en-US" b="0" i="0" dirty="0">
                <a:solidFill>
                  <a:srgbClr val="24292E"/>
                </a:solidFill>
                <a:effectLst/>
              </a:rPr>
              <a:t> the 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</a:rPr>
              <a:t>application state, i.e. creating, updating and deleting entities.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13453" y="34666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>
                <a:solidFill>
                  <a:srgbClr val="24292E"/>
                </a:solidFill>
                <a:effectLst/>
              </a:rPr>
              <a:t>Queries</a:t>
            </a:r>
            <a:r>
              <a:rPr lang="en-US" b="0" i="0" dirty="0">
                <a:solidFill>
                  <a:srgbClr val="24292E"/>
                </a:solidFill>
                <a:effectLst/>
              </a:rPr>
              <a:t> are responsible for </a:t>
            </a:r>
            <a:r>
              <a:rPr lang="en-US" b="1" i="0" dirty="0">
                <a:solidFill>
                  <a:srgbClr val="24292E"/>
                </a:solidFill>
                <a:effectLst/>
              </a:rPr>
              <a:t>reading</a:t>
            </a:r>
            <a:r>
              <a:rPr lang="en-US" b="0" i="0" dirty="0">
                <a:solidFill>
                  <a:srgbClr val="24292E"/>
                </a:solidFill>
                <a:effectLst/>
              </a:rPr>
              <a:t> the 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</a:rPr>
              <a:t>application state, e.g. to display information to the user.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98315" y="4247054"/>
            <a:ext cx="48250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query handler </a:t>
            </a:r>
            <a:r>
              <a:rPr lang="en-US" dirty="0"/>
              <a:t>implements </a:t>
            </a:r>
            <a:br>
              <a:rPr lang="en-US" dirty="0"/>
            </a:br>
            <a:r>
              <a:rPr lang="en-US" dirty="0"/>
              <a:t>the logic for the current query.</a:t>
            </a:r>
          </a:p>
        </p:txBody>
      </p:sp>
      <p:pic>
        <p:nvPicPr>
          <p:cNvPr id="22" name="Picture 21" descr="Резултат с изображение за MEDIAT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575" y="4998028"/>
            <a:ext cx="1057898" cy="105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593075" y="553270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Implemented with the               </a:t>
            </a:r>
            <a:r>
              <a:rPr lang="en-US" sz="28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ediatR</a:t>
            </a:r>
            <a:r>
              <a:rPr lang="en-US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10427407" y="2438400"/>
            <a:ext cx="1577392" cy="751690"/>
          </a:xfrm>
          <a:prstGeom prst="cloudCallout">
            <a:avLst>
              <a:gd name="adj1" fmla="val -42103"/>
              <a:gd name="adj2" fmla="val 6578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Fluent Command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20874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92"/>
            <a:ext cx="12192000" cy="68580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50894" y="474334"/>
            <a:ext cx="3781353" cy="7720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Event Sourcing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968" y="3700756"/>
            <a:ext cx="7375775" cy="1599914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942193" y="1150007"/>
            <a:ext cx="6565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dirty="0"/>
              <a:t>Implementing an event-driven architecture and makes it possible to reliably publish events</a:t>
            </a:r>
          </a:p>
          <a:p>
            <a:pPr marL="342900" indent="-342900">
              <a:buAutoNum type="arabicPeriod"/>
            </a:pPr>
            <a:r>
              <a:rPr lang="en-US" dirty="0"/>
              <a:t>Provides a 100% reliable audit log of the changes made to a business entity (</a:t>
            </a:r>
            <a:r>
              <a:rPr lang="en-US" b="1" dirty="0"/>
              <a:t>Very</a:t>
            </a:r>
            <a:r>
              <a:rPr lang="en-US" dirty="0"/>
              <a:t> </a:t>
            </a:r>
            <a:r>
              <a:rPr lang="en-US" b="1" dirty="0"/>
              <a:t>useful</a:t>
            </a:r>
            <a:r>
              <a:rPr lang="en-US" dirty="0"/>
              <a:t> for reports)</a:t>
            </a:r>
          </a:p>
          <a:p>
            <a:pPr marL="342900" indent="-342900">
              <a:buAutoNum type="arabicPeriod"/>
            </a:pPr>
            <a:r>
              <a:rPr lang="en-US" dirty="0"/>
              <a:t>Implementation via </a:t>
            </a:r>
          </a:p>
        </p:txBody>
      </p:sp>
      <p:pic>
        <p:nvPicPr>
          <p:cNvPr id="8" name="Picture 7" descr="Резултат с изображение за marten dot n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894" y="2307183"/>
            <a:ext cx="3463925" cy="11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4"/>
          <p:cNvSpPr txBox="1"/>
          <p:nvPr/>
        </p:nvSpPr>
        <p:spPr>
          <a:xfrm>
            <a:off x="5235157" y="3254328"/>
            <a:ext cx="767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Polyglot Persistence using PostgreSQL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3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26" y="463639"/>
            <a:ext cx="8764747" cy="4992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1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291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HeidelbergCement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84</cp:revision>
  <dcterms:created xsi:type="dcterms:W3CDTF">2019-11-27T09:22:56Z</dcterms:created>
  <dcterms:modified xsi:type="dcterms:W3CDTF">2023-07-07T08:23:37Z</dcterms:modified>
</cp:coreProperties>
</file>