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0"/>
  </p:notesMasterIdLst>
  <p:sldIdLst>
    <p:sldId id="257" r:id="rId2"/>
    <p:sldId id="315" r:id="rId3"/>
    <p:sldId id="387" r:id="rId4"/>
    <p:sldId id="459" r:id="rId5"/>
    <p:sldId id="501" r:id="rId6"/>
    <p:sldId id="502" r:id="rId7"/>
    <p:sldId id="503" r:id="rId8"/>
    <p:sldId id="504" r:id="rId9"/>
    <p:sldId id="505" r:id="rId10"/>
    <p:sldId id="508" r:id="rId11"/>
    <p:sldId id="506" r:id="rId12"/>
    <p:sldId id="390" r:id="rId13"/>
    <p:sldId id="391" r:id="rId14"/>
    <p:sldId id="392" r:id="rId15"/>
    <p:sldId id="393" r:id="rId16"/>
    <p:sldId id="458" r:id="rId17"/>
    <p:sldId id="509" r:id="rId18"/>
    <p:sldId id="507" r:id="rId19"/>
    <p:sldId id="510" r:id="rId20"/>
    <p:sldId id="511" r:id="rId21"/>
    <p:sldId id="512" r:id="rId22"/>
    <p:sldId id="513" r:id="rId23"/>
    <p:sldId id="515" r:id="rId24"/>
    <p:sldId id="516" r:id="rId25"/>
    <p:sldId id="517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1" r:id="rId38"/>
    <p:sldId id="532" r:id="rId39"/>
    <p:sldId id="533" r:id="rId40"/>
    <p:sldId id="534" r:id="rId41"/>
    <p:sldId id="536" r:id="rId42"/>
    <p:sldId id="537" r:id="rId43"/>
    <p:sldId id="538" r:id="rId44"/>
    <p:sldId id="541" r:id="rId45"/>
    <p:sldId id="540" r:id="rId46"/>
    <p:sldId id="539" r:id="rId47"/>
    <p:sldId id="542" r:id="rId48"/>
    <p:sldId id="543" r:id="rId49"/>
    <p:sldId id="544" r:id="rId50"/>
    <p:sldId id="545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4" r:id="rId59"/>
    <p:sldId id="555" r:id="rId60"/>
    <p:sldId id="556" r:id="rId61"/>
    <p:sldId id="558" r:id="rId62"/>
    <p:sldId id="559" r:id="rId63"/>
    <p:sldId id="560" r:id="rId64"/>
    <p:sldId id="561" r:id="rId65"/>
    <p:sldId id="563" r:id="rId66"/>
    <p:sldId id="562" r:id="rId67"/>
    <p:sldId id="564" r:id="rId68"/>
    <p:sldId id="451" r:id="rId69"/>
    <p:sldId id="452" r:id="rId70"/>
    <p:sldId id="464" r:id="rId71"/>
    <p:sldId id="565" r:id="rId72"/>
    <p:sldId id="566" r:id="rId73"/>
    <p:sldId id="567" r:id="rId74"/>
    <p:sldId id="569" r:id="rId75"/>
    <p:sldId id="572" r:id="rId76"/>
    <p:sldId id="570" r:id="rId77"/>
    <p:sldId id="571" r:id="rId78"/>
    <p:sldId id="38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oinbigdata.com/docker-run-vs-cmd-vs-entrypoint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kompos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40850" y="2449703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Docker - From ABC To XYZ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346893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Package with all the dependencies and information needed</a:t>
            </a:r>
            <a:br>
              <a:rPr lang="en-US" dirty="0"/>
            </a:br>
            <a:r>
              <a:rPr lang="en-US" dirty="0"/>
              <a:t>to create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all dependencies + deployment and execution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immutable once they are created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Dockerfile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text file, which contains instructions for how to build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Build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of building an image based on the </a:t>
            </a:r>
            <a:r>
              <a:rPr lang="en-US" b="1" dirty="0" err="1"/>
              <a:t>Dockerfile</a:t>
            </a:r>
            <a:r>
              <a:rPr lang="en-US" dirty="0"/>
              <a:t>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/>
              <a:t>docker build</a:t>
            </a:r>
            <a:r>
              <a:rPr lang="en-US" dirty="0"/>
              <a:t> command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84480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An instance of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the execution of a single application, process, or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writable file system, allowing containers to persist state</a:t>
            </a:r>
          </a:p>
          <a:p>
            <a:pPr>
              <a:lnSpc>
                <a:spcPct val="100000"/>
              </a:lnSpc>
            </a:pP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related </a:t>
            </a:r>
            <a:r>
              <a:rPr lang="en-US" b="1" dirty="0"/>
              <a:t>Docker</a:t>
            </a:r>
            <a:r>
              <a:rPr lang="en-US" dirty="0"/>
              <a:t>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service, which provides repositories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Default is </a:t>
            </a:r>
            <a:r>
              <a:rPr lang="en-US" b="1" dirty="0"/>
              <a:t>Docker Hub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25881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for defining multi-container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</a:t>
            </a:r>
            <a:r>
              <a:rPr lang="en-US" b="1" dirty="0"/>
              <a:t>YAML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</a:t>
            </a:r>
            <a:r>
              <a:rPr lang="en-US" b="1" dirty="0"/>
              <a:t>Docker</a:t>
            </a:r>
            <a:r>
              <a:rPr lang="en-US" dirty="0"/>
              <a:t>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Exposed as single </a:t>
            </a:r>
            <a:r>
              <a:rPr lang="en-US" b="1" dirty="0"/>
              <a:t>Docker</a:t>
            </a:r>
            <a:r>
              <a:rPr lang="en-US" dirty="0"/>
              <a:t>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scalability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Orchestrator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which simplifies management of clusters and </a:t>
            </a:r>
            <a:r>
              <a:rPr lang="en-US" b="1" dirty="0"/>
              <a:t>Docker</a:t>
            </a:r>
            <a:r>
              <a:rPr lang="en-US" dirty="0"/>
              <a:t>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running, distributing, and scaling workloads across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61283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Developers create an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is packaged with its dependencies as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The image is instantiated to create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are initially tested on the development machine’s </a:t>
            </a:r>
            <a:r>
              <a:rPr lang="en-US" b="1" dirty="0"/>
              <a:t>Docker</a:t>
            </a:r>
            <a:r>
              <a:rPr lang="en-US" dirty="0"/>
              <a:t> host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store images in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These images are used by the production orchestrators 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94022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38B4-440F-4BE2-9DBB-305961F3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6" y="2097088"/>
            <a:ext cx="8422987" cy="4008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24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CLI</a:t>
            </a:r>
          </a:p>
        </p:txBody>
      </p:sp>
    </p:spTree>
    <p:extLst>
      <p:ext uri="{BB962C8B-B14F-4D97-AF65-F5344CB8AC3E}">
        <p14:creationId xmlns:p14="http://schemas.microsoft.com/office/powerpoint/2010/main" val="130513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</a:t>
            </a:r>
            <a:r>
              <a:rPr lang="en-US" b="1" dirty="0"/>
              <a:t>CLI </a:t>
            </a:r>
            <a:r>
              <a:rPr lang="en-US" dirty="0"/>
              <a:t>allow you to work with the </a:t>
            </a:r>
            <a:r>
              <a:rPr lang="en-US" b="1" dirty="0"/>
              <a:t>Docker Engine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Build and manage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 and manage containers</a:t>
            </a:r>
          </a:p>
          <a:p>
            <a:pPr>
              <a:lnSpc>
                <a:spcPct val="100000"/>
              </a:lnSpc>
            </a:pPr>
            <a:r>
              <a:rPr lang="en-GB" dirty="0"/>
              <a:t>Example commands: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3538670"/>
            <a:ext cx="950399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[image]</a:t>
            </a:r>
          </a:p>
          <a:p>
            <a:r>
              <a:rPr lang="en-GB" sz="1800" dirty="0"/>
              <a:t>docker run [image]</a:t>
            </a:r>
          </a:p>
          <a:p>
            <a:r>
              <a:rPr lang="en-GB" sz="1800" dirty="0"/>
              <a:t>docker images</a:t>
            </a:r>
          </a:p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endParaRPr lang="en-GB" sz="1800" dirty="0"/>
          </a:p>
          <a:p>
            <a:r>
              <a:rPr lang="en-GB" sz="1800" dirty="0"/>
              <a:t>docker logs [container]</a:t>
            </a:r>
          </a:p>
        </p:txBody>
      </p:sp>
    </p:spTree>
    <p:extLst>
      <p:ext uri="{BB962C8B-B14F-4D97-AF65-F5344CB8AC3E}">
        <p14:creationId xmlns:p14="http://schemas.microsoft.com/office/powerpoint/2010/main" val="69115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go to </a:t>
            </a:r>
            <a:r>
              <a:rPr lang="en-US" b="1" dirty="0"/>
              <a:t>Docker Hub </a:t>
            </a:r>
            <a:r>
              <a:rPr lang="en-US" dirty="0"/>
              <a:t>and find the </a:t>
            </a:r>
            <a:r>
              <a:rPr lang="en-US" b="1" dirty="0"/>
              <a:t>hello-world </a:t>
            </a:r>
            <a:r>
              <a:rPr lang="en-US" dirty="0"/>
              <a:t>image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Open a terminal and use the </a:t>
            </a:r>
            <a:r>
              <a:rPr lang="en-US" b="1" dirty="0"/>
              <a:t>pull</a:t>
            </a:r>
            <a:r>
              <a:rPr lang="en-US" dirty="0"/>
              <a:t> command: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may check locally available images: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the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to stop a running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26960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hello-world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24DB43F-0515-43BD-B5E5-23FE85FE923E}"/>
              </a:ext>
            </a:extLst>
          </p:cNvPr>
          <p:cNvSpPr>
            <a:spLocks noGrp="1"/>
          </p:cNvSpPr>
          <p:nvPr/>
        </p:nvSpPr>
        <p:spPr>
          <a:xfrm>
            <a:off x="1342417" y="3666882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images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373ADB-F788-4F8F-9F8D-3B609CBD0DCA}"/>
              </a:ext>
            </a:extLst>
          </p:cNvPr>
          <p:cNvSpPr>
            <a:spLocks noGrp="1"/>
          </p:cNvSpPr>
          <p:nvPr/>
        </p:nvSpPr>
        <p:spPr>
          <a:xfrm>
            <a:off x="1342417" y="4637753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hello-world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FF3E76-B943-4981-9676-A8F243C3328E}"/>
              </a:ext>
            </a:extLst>
          </p:cNvPr>
          <p:cNvSpPr>
            <a:spLocks noGrp="1"/>
          </p:cNvSpPr>
          <p:nvPr/>
        </p:nvSpPr>
        <p:spPr>
          <a:xfrm>
            <a:off x="1342417" y="5656698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stop hello-world</a:t>
            </a:r>
          </a:p>
        </p:txBody>
      </p:sp>
    </p:spTree>
    <p:extLst>
      <p:ext uri="{BB962C8B-B14F-4D97-AF65-F5344CB8AC3E}">
        <p14:creationId xmlns:p14="http://schemas.microsoft.com/office/powerpoint/2010/main" val="362524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docker?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see all running containers you need the </a:t>
            </a:r>
            <a:r>
              <a:rPr lang="en-US" b="1" dirty="0" err="1"/>
              <a:t>ps</a:t>
            </a:r>
            <a:r>
              <a:rPr lang="en-US" b="1" dirty="0"/>
              <a:t> </a:t>
            </a:r>
            <a:r>
              <a:rPr lang="en-US" dirty="0"/>
              <a:t>command: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show all ran containers: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the container, because it is not super impressive: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the image too: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22306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24DB43F-0515-43BD-B5E5-23FE85FE923E}"/>
              </a:ext>
            </a:extLst>
          </p:cNvPr>
          <p:cNvSpPr>
            <a:spLocks noGrp="1"/>
          </p:cNvSpPr>
          <p:nvPr/>
        </p:nvSpPr>
        <p:spPr>
          <a:xfrm>
            <a:off x="1342417" y="3181446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r>
              <a:rPr lang="en-GB" sz="1800" dirty="0"/>
              <a:t> -a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373ADB-F788-4F8F-9F8D-3B609CBD0DCA}"/>
              </a:ext>
            </a:extLst>
          </p:cNvPr>
          <p:cNvSpPr>
            <a:spLocks noGrp="1"/>
          </p:cNvSpPr>
          <p:nvPr/>
        </p:nvSpPr>
        <p:spPr>
          <a:xfrm>
            <a:off x="1342417" y="4183436"/>
            <a:ext cx="950399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rm [container id]</a:t>
            </a:r>
          </a:p>
          <a:p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the id does not need to be full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24F70A5-3C30-42B2-A87B-FA24FF3E5979}"/>
              </a:ext>
            </a:extLst>
          </p:cNvPr>
          <p:cNvSpPr>
            <a:spLocks noGrp="1"/>
          </p:cNvSpPr>
          <p:nvPr/>
        </p:nvSpPr>
        <p:spPr>
          <a:xfrm>
            <a:off x="1342417" y="5616313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rmi</a:t>
            </a:r>
            <a:r>
              <a:rPr lang="en-GB" sz="1800" dirty="0"/>
              <a:t> [image id]</a:t>
            </a:r>
          </a:p>
        </p:txBody>
      </p:sp>
    </p:spTree>
    <p:extLst>
      <p:ext uri="{BB962C8B-B14F-4D97-AF65-F5344CB8AC3E}">
        <p14:creationId xmlns:p14="http://schemas.microsoft.com/office/powerpoint/2010/main" val="42460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Let’s download a sample </a:t>
            </a:r>
            <a:r>
              <a:rPr lang="en-GB" b="1" dirty="0"/>
              <a:t>NGINX</a:t>
            </a:r>
            <a:r>
              <a:rPr lang="en-GB" dirty="0"/>
              <a:t> server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run it, we need to expose ports from the container: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and see the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run in detached mode with a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 with clean-up after stopping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22306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</a:t>
            </a:r>
            <a:r>
              <a:rPr lang="en-GB" sz="1800" dirty="0" err="1"/>
              <a:t>nginxdemos</a:t>
            </a:r>
            <a:r>
              <a:rPr lang="en-GB" sz="1800" dirty="0"/>
              <a:t>/hello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0B7679-701A-4CFD-ABAB-75B98FCD9D85}"/>
              </a:ext>
            </a:extLst>
          </p:cNvPr>
          <p:cNvSpPr>
            <a:spLocks noGrp="1"/>
          </p:cNvSpPr>
          <p:nvPr/>
        </p:nvSpPr>
        <p:spPr>
          <a:xfrm>
            <a:off x="1342417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472C249-9F4D-4372-9F6F-504E74159332}"/>
              </a:ext>
            </a:extLst>
          </p:cNvPr>
          <p:cNvSpPr>
            <a:spLocks noGrp="1"/>
          </p:cNvSpPr>
          <p:nvPr/>
        </p:nvSpPr>
        <p:spPr>
          <a:xfrm>
            <a:off x="1342417" y="465034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–d --name </a:t>
            </a:r>
            <a:r>
              <a:rPr lang="en-GB" sz="1800" dirty="0" err="1"/>
              <a:t>code_it_up</a:t>
            </a:r>
            <a:r>
              <a:rPr lang="en-GB" sz="1800" dirty="0"/>
              <a:t>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E2F0B85-F692-4D28-B44D-0987228F6754}"/>
              </a:ext>
            </a:extLst>
          </p:cNvPr>
          <p:cNvSpPr>
            <a:spLocks noGrp="1"/>
          </p:cNvSpPr>
          <p:nvPr/>
        </p:nvSpPr>
        <p:spPr>
          <a:xfrm>
            <a:off x="1342417" y="562413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–d </a:t>
            </a:r>
            <a:r>
              <a:rPr lang="bg-BG" sz="1800" dirty="0"/>
              <a:t>--</a:t>
            </a:r>
            <a:r>
              <a:rPr lang="en-GB" sz="1800" dirty="0"/>
              <a:t>rm</a:t>
            </a:r>
            <a:r>
              <a:rPr lang="bg-BG" sz="1800" dirty="0"/>
              <a:t>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</p:spTree>
    <p:extLst>
      <p:ext uri="{BB962C8B-B14F-4D97-AF65-F5344CB8AC3E}">
        <p14:creationId xmlns:p14="http://schemas.microsoft.com/office/powerpoint/2010/main" val="140514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Source code in containers</a:t>
            </a:r>
          </a:p>
        </p:txBody>
      </p:sp>
    </p:spTree>
    <p:extLst>
      <p:ext uri="{BB962C8B-B14F-4D97-AF65-F5344CB8AC3E}">
        <p14:creationId xmlns:p14="http://schemas.microsoft.com/office/powerpoint/2010/main" val="135228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To add your source code into a container there are two options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Using a container volume that points to the source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Add your source code into a custom image</a:t>
            </a:r>
          </a:p>
          <a:p>
            <a:pPr>
              <a:lnSpc>
                <a:spcPct val="100000"/>
              </a:lnSpc>
            </a:pPr>
            <a:r>
              <a:rPr lang="en-US" dirty="0"/>
              <a:t>Building custom images is the preferred approach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let’s start with the easier option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Hooking your Code into containers</a:t>
            </a:r>
          </a:p>
        </p:txBody>
      </p:sp>
    </p:spTree>
    <p:extLst>
      <p:ext uri="{BB962C8B-B14F-4D97-AF65-F5344CB8AC3E}">
        <p14:creationId xmlns:p14="http://schemas.microsoft.com/office/powerpoint/2010/main" val="775916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0E95A-1732-47FD-8728-071C16DB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53" y="2485401"/>
            <a:ext cx="6663294" cy="3754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3CCA4B3-43CC-4986-BD1B-F973B61C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Each image has file system layers, which are read-only and isolated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0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3CCA4B3-43CC-4986-BD1B-F973B61C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Containers share image layers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Therefore they load faster once you have them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AE6D4-D4DB-45E0-BDA4-02774324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13" y="2715491"/>
            <a:ext cx="6054174" cy="38095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9163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By default the writable file system of the container is deleted</a:t>
            </a:r>
            <a:br>
              <a:rPr lang="en-GB" dirty="0"/>
            </a:br>
            <a:r>
              <a:rPr lang="en-GB" dirty="0"/>
              <a:t>after you run the stop command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Which is not very suitable for persistence operations</a:t>
            </a:r>
          </a:p>
          <a:p>
            <a:pPr>
              <a:lnSpc>
                <a:spcPct val="100000"/>
              </a:lnSpc>
            </a:pPr>
            <a:r>
              <a:rPr lang="en-GB" dirty="0"/>
              <a:t>Volumes to the rescue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Special type of directory in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Mapped to the real file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shared and reused among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Updates to the image won’t affect volumes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Persisted even after the container is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full control over them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2013049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Install </a:t>
            </a:r>
            <a:r>
              <a:rPr lang="en-GB" b="1" dirty="0"/>
              <a:t>express</a:t>
            </a:r>
            <a:r>
              <a:rPr lang="en-GB" dirty="0"/>
              <a:t> and </a:t>
            </a:r>
            <a:r>
              <a:rPr lang="en-GB" b="1" dirty="0"/>
              <a:t>express-generator </a:t>
            </a:r>
            <a:r>
              <a:rPr lang="en-GB" dirty="0"/>
              <a:t>(you need </a:t>
            </a:r>
            <a:r>
              <a:rPr lang="en-GB" b="1" dirty="0">
                <a:hlinkClick r:id="rId2"/>
              </a:rPr>
              <a:t>Node.js</a:t>
            </a:r>
            <a:r>
              <a:rPr lang="en-GB" dirty="0"/>
              <a:t>):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your working directory: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Create a sample web application: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Then run it and go to </a:t>
            </a:r>
            <a:r>
              <a:rPr lang="en-GB" b="1" dirty="0"/>
              <a:t>localhost:3000 </a:t>
            </a:r>
            <a:r>
              <a:rPr lang="en-GB" dirty="0"/>
              <a:t>to validate the application: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Node.js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npm</a:t>
            </a:r>
            <a:r>
              <a:rPr lang="en-GB" sz="1800" dirty="0"/>
              <a:t> install express express-generator -g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15276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C:\Data\Temp\Source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9E2210A-C71D-40C2-89CA-0FCD5CF3ECD4}"/>
              </a:ext>
            </a:extLst>
          </p:cNvPr>
          <p:cNvSpPr>
            <a:spLocks noGrp="1"/>
          </p:cNvSpPr>
          <p:nvPr/>
        </p:nvSpPr>
        <p:spPr>
          <a:xfrm>
            <a:off x="1361848" y="41388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express node-website --</a:t>
            </a:r>
            <a:r>
              <a:rPr lang="en-GB" sz="1800" dirty="0" err="1"/>
              <a:t>hbs</a:t>
            </a:r>
            <a:endParaRPr lang="en-GB" sz="1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5BCAFD-7D72-4393-9746-F64DDC97C0E1}"/>
              </a:ext>
            </a:extLst>
          </p:cNvPr>
          <p:cNvSpPr>
            <a:spLocks noGrp="1"/>
          </p:cNvSpPr>
          <p:nvPr/>
        </p:nvSpPr>
        <p:spPr>
          <a:xfrm>
            <a:off x="1361848" y="5093330"/>
            <a:ext cx="907521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node-website</a:t>
            </a:r>
          </a:p>
          <a:p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 err="1"/>
              <a:t>npm</a:t>
            </a:r>
            <a:r>
              <a:rPr lang="en-GB" sz="18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68500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Pull the latest </a:t>
            </a:r>
            <a:r>
              <a:rPr lang="en-GB" b="1" dirty="0"/>
              <a:t>Node.js</a:t>
            </a:r>
            <a:r>
              <a:rPr lang="en-GB" dirty="0"/>
              <a:t> image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 run out source code we need the following: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 </a:t>
            </a:r>
            <a:r>
              <a:rPr lang="en-GB" dirty="0"/>
              <a:t>to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node.js source code to a volume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96917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node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239040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run `</a:t>
            </a:r>
          </a:p>
          <a:p>
            <a:r>
              <a:rPr lang="en-US" sz="1800" dirty="0"/>
              <a:t>  -d -p 5000:3000 `</a:t>
            </a:r>
          </a:p>
          <a:p>
            <a:r>
              <a:rPr lang="en-US" sz="1800" dirty="0"/>
              <a:t>  -v ${PWD}:/www `</a:t>
            </a:r>
          </a:p>
          <a:p>
            <a:r>
              <a:rPr lang="en-US" sz="1800" dirty="0"/>
              <a:t>  -w "/www" `</a:t>
            </a:r>
          </a:p>
          <a:p>
            <a:r>
              <a:rPr lang="en-US" sz="1800" dirty="0"/>
              <a:t>  node </a:t>
            </a:r>
            <a:r>
              <a:rPr lang="en-US" sz="1800" dirty="0" err="1"/>
              <a:t>npm</a:t>
            </a:r>
            <a:r>
              <a:rPr lang="en-US" sz="1800" dirty="0"/>
              <a:t> start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6060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previous command will add an anonymous volume to our app</a:t>
            </a:r>
          </a:p>
          <a:p>
            <a:pPr>
              <a:lnSpc>
                <a:spcPct val="100000"/>
              </a:lnSpc>
            </a:pPr>
            <a:r>
              <a:rPr lang="en-GB" dirty="0"/>
              <a:t>You can see all available volumes with the </a:t>
            </a:r>
            <a:r>
              <a:rPr lang="en-GB" b="1" dirty="0"/>
              <a:t>volume</a:t>
            </a:r>
            <a:r>
              <a:rPr lang="en-GB" dirty="0"/>
              <a:t> command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delete a container with a volume like so: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 delete multiple objects, you can use the </a:t>
            </a:r>
            <a:r>
              <a:rPr lang="en-GB" b="1" dirty="0"/>
              <a:t>prune</a:t>
            </a:r>
            <a:r>
              <a:rPr lang="en-GB" dirty="0"/>
              <a:t> command: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node.js source code to a volume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12863" y="268793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volume ls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anonymous volumes need inspect [container]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E86C7B-2B86-43E4-ADBB-C044E92B3714}"/>
              </a:ext>
            </a:extLst>
          </p:cNvPr>
          <p:cNvSpPr>
            <a:spLocks noGrp="1"/>
          </p:cNvSpPr>
          <p:nvPr/>
        </p:nvSpPr>
        <p:spPr>
          <a:xfrm>
            <a:off x="1312863" y="367495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rm –v [container id]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2CD9A3E-3776-42C1-9CC3-D2297399D78C}"/>
              </a:ext>
            </a:extLst>
          </p:cNvPr>
          <p:cNvSpPr>
            <a:spLocks noGrp="1"/>
          </p:cNvSpPr>
          <p:nvPr/>
        </p:nvSpPr>
        <p:spPr>
          <a:xfrm>
            <a:off x="1312863" y="4731985"/>
            <a:ext cx="907521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image prune –a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-f will delete without confirmation</a:t>
            </a:r>
          </a:p>
          <a:p>
            <a:r>
              <a:rPr lang="en-GB" sz="1800" dirty="0"/>
              <a:t>docker container prune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deletes all stopped containers</a:t>
            </a:r>
          </a:p>
          <a:p>
            <a:r>
              <a:rPr lang="en-GB" sz="1800" dirty="0"/>
              <a:t>docker volume prune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deletes all unused volumes</a:t>
            </a:r>
          </a:p>
        </p:txBody>
      </p:sp>
    </p:spTree>
    <p:extLst>
      <p:ext uri="{BB962C8B-B14F-4D97-AF65-F5344CB8AC3E}">
        <p14:creationId xmlns:p14="http://schemas.microsoft.com/office/powerpoint/2010/main" val="383925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Create a new </a:t>
            </a:r>
            <a:r>
              <a:rPr lang="en-GB" b="1" dirty="0"/>
              <a:t>ASP.NET Core MVC </a:t>
            </a:r>
            <a:r>
              <a:rPr lang="en-GB" dirty="0"/>
              <a:t>application (you need </a:t>
            </a:r>
            <a:r>
              <a:rPr lang="en-GB" b="1" dirty="0">
                <a:hlinkClick r:id="rId2"/>
              </a:rPr>
              <a:t>.NET SDK</a:t>
            </a:r>
            <a:r>
              <a:rPr lang="en-GB" dirty="0"/>
              <a:t>):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Navigate to the application folder: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asp.net core application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dotnet new </a:t>
            </a:r>
            <a:r>
              <a:rPr lang="en-GB" sz="1800" dirty="0" err="1"/>
              <a:t>mvc</a:t>
            </a:r>
            <a:r>
              <a:rPr lang="en-GB" sz="1800" dirty="0"/>
              <a:t> -n </a:t>
            </a:r>
            <a:r>
              <a:rPr lang="en-GB" sz="1800" dirty="0" err="1"/>
              <a:t>MyWebSite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15276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</a:t>
            </a:r>
            <a:r>
              <a:rPr lang="en-GB" sz="1800" dirty="0" err="1"/>
              <a:t>MyWebSite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81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Pull the </a:t>
            </a:r>
            <a:r>
              <a:rPr lang="en-GB" b="1" dirty="0"/>
              <a:t>ASP.NET Core 3.1 </a:t>
            </a:r>
            <a:r>
              <a:rPr lang="en-GB" dirty="0"/>
              <a:t>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Set the application’s default port in </a:t>
            </a:r>
            <a:r>
              <a:rPr lang="en-GB" b="1" dirty="0" err="1"/>
              <a:t>launchSettings.json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asp.net core application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mcr.microsoft.com/dotnet/core/sdk:3.1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199493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"</a:t>
            </a:r>
            <a:r>
              <a:rPr lang="en-GB" sz="1800" dirty="0" err="1"/>
              <a:t>MyWebSite</a:t>
            </a:r>
            <a:r>
              <a:rPr lang="en-GB" sz="1800" dirty="0"/>
              <a:t>": {</a:t>
            </a:r>
          </a:p>
          <a:p>
            <a:r>
              <a:rPr lang="en-GB" sz="1800" dirty="0"/>
              <a:t>  "</a:t>
            </a:r>
            <a:r>
              <a:rPr lang="en-GB" sz="1800" dirty="0" err="1"/>
              <a:t>commandName</a:t>
            </a:r>
            <a:r>
              <a:rPr lang="en-GB" sz="1800" dirty="0"/>
              <a:t>": "Project",</a:t>
            </a:r>
          </a:p>
          <a:p>
            <a:r>
              <a:rPr lang="en-GB" sz="1800" dirty="0"/>
              <a:t>  "</a:t>
            </a:r>
            <a:r>
              <a:rPr lang="en-GB" sz="1800" dirty="0" err="1"/>
              <a:t>environmentVariables</a:t>
            </a:r>
            <a:r>
              <a:rPr lang="en-GB" sz="1800" dirty="0"/>
              <a:t>": {</a:t>
            </a:r>
          </a:p>
          <a:p>
            <a:r>
              <a:rPr lang="en-GB" sz="1800" dirty="0"/>
              <a:t>    "ASPNETCORE_ENVIRONMENT": "Development",</a:t>
            </a:r>
          </a:p>
          <a:p>
            <a:r>
              <a:rPr lang="en-GB" sz="1800" dirty="0"/>
              <a:t>    "ASPNETCORE_URLS": "http://+:80"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0723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Run the application locally first and go to </a:t>
            </a:r>
            <a:r>
              <a:rPr lang="en-GB" b="1" dirty="0"/>
              <a:t>https://localhost:80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We are going to use the container’s terminal this time: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Inside the inner terminal enter </a:t>
            </a:r>
            <a:r>
              <a:rPr lang="en-GB" b="1" dirty="0"/>
              <a:t>dotnet run </a:t>
            </a:r>
            <a:r>
              <a:rPr lang="en-GB" dirty="0"/>
              <a:t>(make sure the project targets 3.1)</a:t>
            </a:r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 </a:t>
            </a:r>
            <a:r>
              <a:rPr lang="en-GB" dirty="0"/>
              <a:t>to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asp.net core application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dotnet run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204512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-it `</a:t>
            </a:r>
          </a:p>
          <a:p>
            <a:r>
              <a:rPr lang="en-GB" sz="1800" dirty="0"/>
              <a:t>  -p 5000:80 `</a:t>
            </a:r>
          </a:p>
          <a:p>
            <a:r>
              <a:rPr lang="en-GB" sz="1800" dirty="0"/>
              <a:t>  -v ${PWD}:/app `</a:t>
            </a:r>
          </a:p>
          <a:p>
            <a:r>
              <a:rPr lang="en-GB" sz="1800" dirty="0"/>
              <a:t>  -w /app `</a:t>
            </a:r>
          </a:p>
          <a:p>
            <a:r>
              <a:rPr lang="en-GB" sz="1800" dirty="0"/>
              <a:t>  mcr.microsoft.com/dotnet/core/sdk:3.1 /bin/bash</a:t>
            </a:r>
          </a:p>
        </p:txBody>
      </p:sp>
    </p:spTree>
    <p:extLst>
      <p:ext uri="{BB962C8B-B14F-4D97-AF65-F5344CB8AC3E}">
        <p14:creationId xmlns:p14="http://schemas.microsoft.com/office/powerpoint/2010/main" val="146061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Building a custom image</a:t>
            </a:r>
          </a:p>
        </p:txBody>
      </p:sp>
    </p:spTree>
    <p:extLst>
      <p:ext uri="{BB962C8B-B14F-4D97-AF65-F5344CB8AC3E}">
        <p14:creationId xmlns:p14="http://schemas.microsoft.com/office/powerpoint/2010/main" val="1202968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 err="1"/>
              <a:t>Dockerfile</a:t>
            </a:r>
            <a:r>
              <a:rPr lang="en-GB" b="1" dirty="0"/>
              <a:t> </a:t>
            </a:r>
            <a:r>
              <a:rPr lang="en-GB" dirty="0"/>
              <a:t>is the way to create custom image</a:t>
            </a:r>
            <a:r>
              <a:rPr lang="en-US" dirty="0"/>
              <a:t>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Contains build instructions</a:t>
            </a:r>
          </a:p>
          <a:p>
            <a:pPr>
              <a:lnSpc>
                <a:spcPct val="100000"/>
              </a:lnSpc>
            </a:pPr>
            <a:r>
              <a:rPr lang="en-GB" dirty="0"/>
              <a:t>These instructions create an intermediate image that can be cached </a:t>
            </a:r>
            <a:br>
              <a:rPr lang="en-GB" dirty="0"/>
            </a:br>
            <a:r>
              <a:rPr lang="en-GB" dirty="0"/>
              <a:t>to increase future builds</a:t>
            </a:r>
          </a:p>
          <a:p>
            <a:pPr>
              <a:lnSpc>
                <a:spcPct val="100000"/>
              </a:lnSpc>
            </a:pPr>
            <a:r>
              <a:rPr lang="en-GB" dirty="0"/>
              <a:t>Used with the </a:t>
            </a:r>
            <a:r>
              <a:rPr lang="en-GB" b="1" dirty="0"/>
              <a:t>docker build</a:t>
            </a:r>
            <a:r>
              <a:rPr lang="en-GB" dirty="0"/>
              <a:t> command</a:t>
            </a:r>
          </a:p>
          <a:p>
            <a:pPr>
              <a:lnSpc>
                <a:spcPct val="100000"/>
              </a:lnSpc>
            </a:pPr>
            <a:r>
              <a:rPr lang="en-GB" dirty="0"/>
              <a:t>It is like compiling a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0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</a:t>
            </a:r>
            <a:r>
              <a:rPr lang="en-GB" dirty="0"/>
              <a:t> instructions for getting started: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FROM</a:t>
            </a:r>
            <a:r>
              <a:rPr lang="en-GB" dirty="0"/>
              <a:t> – create an image from another image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LABEL</a:t>
            </a:r>
            <a:r>
              <a:rPr lang="en-GB" dirty="0"/>
              <a:t> – adds metadata in a key-value pair fashion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RUN</a:t>
            </a:r>
            <a:r>
              <a:rPr lang="en-GB" dirty="0">
                <a:sym typeface="Wingdings" panose="05000000000000000000" pitchFamily="2" charset="2"/>
              </a:rPr>
              <a:t> – execute different command, like </a:t>
            </a:r>
            <a:r>
              <a:rPr lang="en-GB" b="1" dirty="0" err="1">
                <a:sym typeface="Wingdings" panose="05000000000000000000" pitchFamily="2" charset="2"/>
              </a:rPr>
              <a:t>npm</a:t>
            </a:r>
            <a:r>
              <a:rPr lang="en-GB" b="1" dirty="0">
                <a:sym typeface="Wingdings" panose="05000000000000000000" pitchFamily="2" charset="2"/>
              </a:rPr>
              <a:t> install</a:t>
            </a:r>
            <a:r>
              <a:rPr lang="en-GB" dirty="0">
                <a:sym typeface="Wingdings" panose="05000000000000000000" pitchFamily="2" charset="2"/>
              </a:rPr>
              <a:t>, for example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COPY</a:t>
            </a:r>
            <a:r>
              <a:rPr lang="en-GB" dirty="0">
                <a:sym typeface="Wingdings" panose="05000000000000000000" pitchFamily="2" charset="2"/>
              </a:rPr>
              <a:t> – copy different files in the image, like your source code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ENTRYPOINT</a:t>
            </a:r>
            <a:r>
              <a:rPr lang="en-GB" dirty="0">
                <a:sym typeface="Wingdings" panose="05000000000000000000" pitchFamily="2" charset="2"/>
              </a:rPr>
              <a:t> – defining which command starts the container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WORKDIR</a:t>
            </a:r>
            <a:r>
              <a:rPr lang="en-GB" dirty="0">
                <a:sym typeface="Wingdings" panose="05000000000000000000" pitchFamily="2" charset="2"/>
              </a:rPr>
              <a:t> – the working directory of the image, where are your files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EXPOSE</a:t>
            </a:r>
            <a:r>
              <a:rPr lang="en-GB" dirty="0">
                <a:sym typeface="Wingdings" panose="05000000000000000000" pitchFamily="2" charset="2"/>
              </a:rPr>
              <a:t> – to expose a port externally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ENV</a:t>
            </a:r>
            <a:r>
              <a:rPr lang="en-GB" dirty="0">
                <a:sym typeface="Wingdings" panose="05000000000000000000" pitchFamily="2" charset="2"/>
              </a:rPr>
              <a:t> – defining environment variables, like database connection strings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VOLUME</a:t>
            </a:r>
            <a:r>
              <a:rPr lang="en-GB" dirty="0">
                <a:sym typeface="Wingdings" panose="05000000000000000000" pitchFamily="2" charset="2"/>
              </a:rPr>
              <a:t> – defining a volume for the container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CMD </a:t>
            </a:r>
            <a:r>
              <a:rPr lang="en-GB" dirty="0">
                <a:sym typeface="Wingdings" panose="05000000000000000000" pitchFamily="2" charset="2"/>
              </a:rPr>
              <a:t>– execute a command-line operation </a:t>
            </a:r>
          </a:p>
          <a:p>
            <a:pPr lvl="1"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2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DD26404-27EE-4DBE-9CA9-B3A1D5F1F2C5}"/>
              </a:ext>
            </a:extLst>
          </p:cNvPr>
          <p:cNvSpPr>
            <a:spLocks noGrp="1"/>
          </p:cNvSpPr>
          <p:nvPr/>
        </p:nvSpPr>
        <p:spPr>
          <a:xfrm>
            <a:off x="1206727" y="1922719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FROM node</a:t>
            </a:r>
          </a:p>
          <a:p>
            <a:r>
              <a:rPr lang="en-US" sz="1800" dirty="0"/>
              <a:t>LABEL maintainer="Code It Up"</a:t>
            </a:r>
          </a:p>
          <a:p>
            <a:r>
              <a:rPr lang="en-GB" sz="1800" dirty="0"/>
              <a:t>COPY . /app</a:t>
            </a:r>
          </a:p>
          <a:p>
            <a:r>
              <a:rPr lang="en-GB" sz="1800" dirty="0"/>
              <a:t>WORKDIR /app</a:t>
            </a:r>
          </a:p>
          <a:p>
            <a:r>
              <a:rPr lang="en-GB" sz="1800" dirty="0"/>
              <a:t>RUN </a:t>
            </a:r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/>
              <a:t>EXPOSE 8080</a:t>
            </a:r>
          </a:p>
          <a:p>
            <a:r>
              <a:rPr lang="en-GB" sz="1800" dirty="0"/>
              <a:t>ENTRYPOINT ["node", "server.js"]</a:t>
            </a:r>
          </a:p>
        </p:txBody>
      </p:sp>
    </p:spTree>
    <p:extLst>
      <p:ext uri="{BB962C8B-B14F-4D97-AF65-F5344CB8AC3E}">
        <p14:creationId xmlns:p14="http://schemas.microsoft.com/office/powerpoint/2010/main" val="1084114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Go to the </a:t>
            </a:r>
            <a:r>
              <a:rPr lang="en-GB" b="1" dirty="0"/>
              <a:t>Node.js </a:t>
            </a:r>
            <a:r>
              <a:rPr lang="en-GB" dirty="0"/>
              <a:t>source code folder and create a </a:t>
            </a:r>
            <a:r>
              <a:rPr lang="en-GB" b="1" dirty="0" err="1"/>
              <a:t>Dockerfile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/>
              <a:t>.</a:t>
            </a:r>
            <a:r>
              <a:rPr lang="en-GB" b="1" dirty="0" err="1"/>
              <a:t>dockerignore</a:t>
            </a:r>
            <a:r>
              <a:rPr lang="en-GB" dirty="0"/>
              <a:t> file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node.js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223055" y="2319671"/>
            <a:ext cx="907521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FROM </a:t>
            </a:r>
            <a:r>
              <a:rPr lang="en-GB" sz="1800" dirty="0" err="1"/>
              <a:t>node:latest</a:t>
            </a:r>
            <a:endParaRPr lang="en-GB" sz="1800" dirty="0"/>
          </a:p>
          <a:p>
            <a:r>
              <a:rPr lang="en-GB" sz="1800" dirty="0"/>
              <a:t>LABEL maintainer="Code It Up"</a:t>
            </a:r>
          </a:p>
          <a:p>
            <a:r>
              <a:rPr lang="en-GB" sz="1800" dirty="0"/>
              <a:t>ENV NODE_ENV=production</a:t>
            </a:r>
          </a:p>
          <a:p>
            <a:r>
              <a:rPr lang="en-GB" sz="1800" dirty="0"/>
              <a:t>ENV PORT=3000</a:t>
            </a:r>
          </a:p>
          <a:p>
            <a:r>
              <a:rPr lang="en-GB" sz="1800" dirty="0"/>
              <a:t>COPY . /app</a:t>
            </a:r>
          </a:p>
          <a:p>
            <a:r>
              <a:rPr lang="en-GB" sz="1800" dirty="0"/>
              <a:t>WORKDIR /app</a:t>
            </a:r>
          </a:p>
          <a:p>
            <a:r>
              <a:rPr lang="en-GB" sz="1800" dirty="0"/>
              <a:t>RUN </a:t>
            </a:r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/>
              <a:t>EXPOSE $PORT</a:t>
            </a:r>
          </a:p>
          <a:p>
            <a:r>
              <a:rPr lang="en-GB" sz="1800" dirty="0"/>
              <a:t>ENTRYPOINT [ "</a:t>
            </a:r>
            <a:r>
              <a:rPr lang="en-GB" sz="1800" dirty="0" err="1"/>
              <a:t>npm</a:t>
            </a:r>
            <a:r>
              <a:rPr lang="en-GB" sz="1800" dirty="0"/>
              <a:t>", "start" ]</a:t>
            </a:r>
          </a:p>
        </p:txBody>
      </p:sp>
    </p:spTree>
    <p:extLst>
      <p:ext uri="{BB962C8B-B14F-4D97-AF65-F5344CB8AC3E}">
        <p14:creationId xmlns:p14="http://schemas.microsoft.com/office/powerpoint/2010/main" val="3512026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the image now from the current directory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Check the new image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Run your image in a container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localhost:3000 </a:t>
            </a:r>
            <a:r>
              <a:rPr lang="en-GB" dirty="0"/>
              <a:t>and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node.js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141413" y="218087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. -t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node-app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#-f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for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different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dockerfile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name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E221C-F985-4C0F-BB4D-47C3ADC3D947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images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00E3E70-6CAF-41B9-BA34-CADB3B0020E9}"/>
              </a:ext>
            </a:extLst>
          </p:cNvPr>
          <p:cNvSpPr>
            <a:spLocks noGrp="1"/>
          </p:cNvSpPr>
          <p:nvPr/>
        </p:nvSpPr>
        <p:spPr>
          <a:xfrm>
            <a:off x="1141413" y="417553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-p 3000:3000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node-app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87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Multi-stage builds have multiple FROM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Each step starts a clean image but has access to the previous one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6A33A00-0148-456B-9BF1-14A07D6E9932}"/>
              </a:ext>
            </a:extLst>
          </p:cNvPr>
          <p:cNvSpPr>
            <a:spLocks noGrp="1"/>
          </p:cNvSpPr>
          <p:nvPr/>
        </p:nvSpPr>
        <p:spPr>
          <a:xfrm>
            <a:off x="1206728" y="2874842"/>
            <a:ext cx="9075212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Copies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in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our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code and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runs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npm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install</a:t>
            </a:r>
            <a:endParaRPr lang="de-DE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de-DE" sz="1800" dirty="0"/>
              <a:t>FROM </a:t>
            </a:r>
            <a:r>
              <a:rPr lang="de-DE" sz="1800" dirty="0" err="1"/>
              <a:t>node:latest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builder</a:t>
            </a:r>
            <a:endParaRPr lang="de-DE" sz="1800" dirty="0"/>
          </a:p>
          <a:p>
            <a:r>
              <a:rPr lang="de-DE" sz="1800" dirty="0"/>
              <a:t>WORKDIR /</a:t>
            </a:r>
            <a:r>
              <a:rPr lang="de-DE" sz="1800" dirty="0" err="1"/>
              <a:t>usr</a:t>
            </a:r>
            <a:r>
              <a:rPr lang="de-DE" sz="1800" dirty="0"/>
              <a:t>/</a:t>
            </a:r>
            <a:r>
              <a:rPr lang="de-DE" sz="1800" dirty="0" err="1"/>
              <a:t>src</a:t>
            </a:r>
            <a:r>
              <a:rPr lang="de-DE" sz="1800" dirty="0"/>
              <a:t>/</a:t>
            </a:r>
            <a:r>
              <a:rPr lang="de-DE" sz="1800" dirty="0" err="1"/>
              <a:t>app</a:t>
            </a:r>
            <a:endParaRPr lang="de-DE" sz="1800" dirty="0"/>
          </a:p>
          <a:p>
            <a:r>
              <a:rPr lang="de-DE" sz="1800" dirty="0"/>
              <a:t>COPY </a:t>
            </a:r>
            <a:r>
              <a:rPr lang="de-DE" sz="1800" dirty="0" err="1"/>
              <a:t>package</a:t>
            </a:r>
            <a:r>
              <a:rPr lang="de-DE" sz="1800" dirty="0"/>
              <a:t>* ./</a:t>
            </a:r>
          </a:p>
          <a:p>
            <a:r>
              <a:rPr lang="de-DE" sz="1800" dirty="0"/>
              <a:t>COPY </a:t>
            </a:r>
            <a:r>
              <a:rPr lang="de-DE" sz="1800" dirty="0" err="1"/>
              <a:t>src</a:t>
            </a:r>
            <a:r>
              <a:rPr lang="de-DE" sz="1800" dirty="0"/>
              <a:t>/ </a:t>
            </a:r>
            <a:r>
              <a:rPr lang="de-DE" sz="1800" dirty="0" err="1"/>
              <a:t>src</a:t>
            </a:r>
            <a:r>
              <a:rPr lang="de-DE" sz="1800" dirty="0"/>
              <a:t>/</a:t>
            </a:r>
          </a:p>
          <a:p>
            <a:r>
              <a:rPr lang="de-DE" sz="1800" dirty="0"/>
              <a:t>RUN ["</a:t>
            </a:r>
            <a:r>
              <a:rPr lang="de-DE" sz="1800" dirty="0" err="1"/>
              <a:t>npm</a:t>
            </a:r>
            <a:r>
              <a:rPr lang="de-DE" sz="1800" dirty="0"/>
              <a:t>”, "</a:t>
            </a:r>
            <a:r>
              <a:rPr lang="de-DE" sz="1800" dirty="0" err="1"/>
              <a:t>install</a:t>
            </a:r>
            <a:r>
              <a:rPr lang="de-DE" sz="1800" dirty="0"/>
              <a:t>”]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0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6A33A00-0148-456B-9BF1-14A07D6E9932}"/>
              </a:ext>
            </a:extLst>
          </p:cNvPr>
          <p:cNvSpPr>
            <a:spLocks noGrp="1"/>
          </p:cNvSpPr>
          <p:nvPr/>
        </p:nvSpPr>
        <p:spPr>
          <a:xfrm>
            <a:off x="1141413" y="1623133"/>
            <a:ext cx="907521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# Runs Unit Tests</a:t>
            </a:r>
          </a:p>
          <a:p>
            <a:r>
              <a:rPr lang="en-US" sz="1800" dirty="0"/>
              <a:t>FROM </a:t>
            </a:r>
            <a:r>
              <a:rPr lang="en-US" sz="1800" dirty="0" err="1"/>
              <a:t>node:latest</a:t>
            </a:r>
            <a:r>
              <a:rPr lang="en-US" sz="1800" dirty="0"/>
              <a:t> as unit-tests</a:t>
            </a:r>
          </a:p>
          <a:p>
            <a:r>
              <a:rPr lang="en-US" sz="1800" dirty="0"/>
              <a:t>WORKDIR /</a:t>
            </a:r>
            <a:r>
              <a:rPr lang="en-US" sz="1800" dirty="0" err="1"/>
              <a:t>usr</a:t>
            </a:r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/app</a:t>
            </a:r>
          </a:p>
          <a:p>
            <a:r>
              <a:rPr lang="en-US" sz="1800" dirty="0"/>
              <a:t>COPY --from=builder /</a:t>
            </a:r>
            <a:r>
              <a:rPr lang="en-US" sz="1800" dirty="0" err="1"/>
              <a:t>usr</a:t>
            </a:r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/app/ .</a:t>
            </a:r>
          </a:p>
          <a:p>
            <a:r>
              <a:rPr lang="en-US" sz="1800" dirty="0"/>
              <a:t>RUN ["</a:t>
            </a:r>
            <a:r>
              <a:rPr lang="en-US" sz="1800" dirty="0" err="1"/>
              <a:t>npm</a:t>
            </a:r>
            <a:r>
              <a:rPr lang="en-US" sz="1800" dirty="0"/>
              <a:t>", "test"]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Starts and Serves Web Page</a:t>
            </a:r>
          </a:p>
          <a:p>
            <a:r>
              <a:rPr lang="en-GB" sz="1800" dirty="0"/>
              <a:t>FROM </a:t>
            </a:r>
            <a:r>
              <a:rPr lang="en-GB" sz="1800" dirty="0" err="1"/>
              <a:t>node:latest</a:t>
            </a:r>
            <a:r>
              <a:rPr lang="en-GB" sz="1800" dirty="0"/>
              <a:t> as serve</a:t>
            </a:r>
          </a:p>
          <a:p>
            <a:r>
              <a:rPr lang="en-GB" sz="1800" dirty="0"/>
              <a:t>WORKDIR /</a:t>
            </a:r>
            <a:r>
              <a:rPr lang="en-GB" sz="1800" dirty="0" err="1"/>
              <a:t>usr</a:t>
            </a:r>
            <a:r>
              <a:rPr lang="en-GB" sz="1800" dirty="0"/>
              <a:t>/</a:t>
            </a:r>
            <a:r>
              <a:rPr lang="en-GB" sz="1800" dirty="0" err="1"/>
              <a:t>src</a:t>
            </a:r>
            <a:r>
              <a:rPr lang="en-GB" sz="1800" dirty="0"/>
              <a:t>/app</a:t>
            </a:r>
          </a:p>
          <a:p>
            <a:r>
              <a:rPr lang="en-GB" sz="1800" dirty="0"/>
              <a:t>COPY --from=builder /</a:t>
            </a:r>
            <a:r>
              <a:rPr lang="en-GB" sz="1800" dirty="0" err="1"/>
              <a:t>usr</a:t>
            </a:r>
            <a:r>
              <a:rPr lang="en-GB" sz="1800" dirty="0"/>
              <a:t>/</a:t>
            </a:r>
            <a:r>
              <a:rPr lang="en-GB" sz="1800" dirty="0" err="1"/>
              <a:t>src</a:t>
            </a:r>
            <a:r>
              <a:rPr lang="en-GB" sz="1800" dirty="0"/>
              <a:t>/app/</a:t>
            </a:r>
            <a:r>
              <a:rPr lang="en-GB" sz="1800" dirty="0" err="1"/>
              <a:t>dest</a:t>
            </a:r>
            <a:r>
              <a:rPr lang="en-GB" sz="1800" dirty="0"/>
              <a:t> ./</a:t>
            </a:r>
          </a:p>
          <a:p>
            <a:r>
              <a:rPr lang="en-GB" sz="1800" dirty="0"/>
              <a:t>COPY --from=builder /</a:t>
            </a:r>
            <a:r>
              <a:rPr lang="en-GB" sz="1800" dirty="0" err="1"/>
              <a:t>usr</a:t>
            </a:r>
            <a:r>
              <a:rPr lang="en-GB" sz="1800" dirty="0"/>
              <a:t>/</a:t>
            </a:r>
            <a:r>
              <a:rPr lang="en-GB" sz="1800" dirty="0" err="1"/>
              <a:t>src</a:t>
            </a:r>
            <a:r>
              <a:rPr lang="en-GB" sz="1800" dirty="0"/>
              <a:t>/app/package* ./</a:t>
            </a:r>
          </a:p>
          <a:p>
            <a:r>
              <a:rPr lang="en-GB" sz="1800" dirty="0"/>
              <a:t>RUN ["</a:t>
            </a:r>
            <a:r>
              <a:rPr lang="en-GB" sz="1800" dirty="0" err="1"/>
              <a:t>npm</a:t>
            </a:r>
            <a:r>
              <a:rPr lang="en-GB" sz="1800" dirty="0"/>
              <a:t>", "start"]</a:t>
            </a:r>
          </a:p>
        </p:txBody>
      </p:sp>
    </p:spTree>
    <p:extLst>
      <p:ext uri="{BB962C8B-B14F-4D97-AF65-F5344CB8AC3E}">
        <p14:creationId xmlns:p14="http://schemas.microsoft.com/office/powerpoint/2010/main" val="3043131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Install the </a:t>
            </a:r>
            <a:r>
              <a:rPr lang="en-US" b="1" dirty="0"/>
              <a:t>C#</a:t>
            </a:r>
            <a:r>
              <a:rPr lang="en-US" dirty="0"/>
              <a:t> extension for </a:t>
            </a:r>
            <a:r>
              <a:rPr lang="en-US" b="1" dirty="0"/>
              <a:t>Visual Studio Code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the </a:t>
            </a:r>
            <a:r>
              <a:rPr lang="en-US" b="1" dirty="0"/>
              <a:t>Docker </a:t>
            </a:r>
            <a:r>
              <a:rPr lang="en-US" dirty="0"/>
              <a:t>extension for </a:t>
            </a:r>
            <a:r>
              <a:rPr lang="en-US" b="1" dirty="0"/>
              <a:t>Visual Studio Code</a:t>
            </a:r>
          </a:p>
          <a:p>
            <a:pPr>
              <a:lnSpc>
                <a:spcPct val="100000"/>
              </a:lnSpc>
            </a:pPr>
            <a:r>
              <a:rPr lang="en-US" dirty="0"/>
              <a:t>Hit </a:t>
            </a:r>
            <a:r>
              <a:rPr lang="en-US" b="1" dirty="0" err="1"/>
              <a:t>Ctrl+Shift+P</a:t>
            </a:r>
            <a:r>
              <a:rPr lang="en-US" b="1" dirty="0"/>
              <a:t> </a:t>
            </a:r>
            <a:r>
              <a:rPr lang="en-US" dirty="0"/>
              <a:t>(or </a:t>
            </a:r>
            <a:r>
              <a:rPr lang="en-US" b="1" dirty="0" err="1"/>
              <a:t>Ctrl+Cmd+P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Run the </a:t>
            </a:r>
            <a:r>
              <a:rPr lang="en-US" b="1" dirty="0"/>
              <a:t>Docker: Add Docker Files to Workspace…</a:t>
            </a:r>
            <a:r>
              <a:rPr lang="en-US" dirty="0"/>
              <a:t> command</a:t>
            </a:r>
          </a:p>
          <a:p>
            <a:pPr>
              <a:lnSpc>
                <a:spcPct val="100000"/>
              </a:lnSpc>
            </a:pPr>
            <a:r>
              <a:rPr lang="en-US" dirty="0"/>
              <a:t>Choose your options and run the container with: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the container with: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one to the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28A5B-EFC8-4126-B769-9B8022DD4748}"/>
              </a:ext>
            </a:extLst>
          </p:cNvPr>
          <p:cNvSpPr>
            <a:spLocks noGrp="1"/>
          </p:cNvSpPr>
          <p:nvPr/>
        </p:nvSpPr>
        <p:spPr>
          <a:xfrm>
            <a:off x="1141413" y="516066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-p 5000:80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419071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. -t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51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 a new file named </a:t>
            </a:r>
            <a:r>
              <a:rPr lang="en-US" b="1" dirty="0" err="1"/>
              <a:t>Dev.Dockerfile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development container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250148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FROM mcr.microsoft.com/</a:t>
            </a:r>
            <a:r>
              <a:rPr lang="de-DE" sz="1800" dirty="0" err="1"/>
              <a:t>dotnet</a:t>
            </a:r>
            <a:r>
              <a:rPr lang="de-DE" sz="1800" dirty="0"/>
              <a:t>/</a:t>
            </a:r>
            <a:r>
              <a:rPr lang="de-DE" sz="1800" dirty="0" err="1"/>
              <a:t>core</a:t>
            </a:r>
            <a:r>
              <a:rPr lang="de-DE" sz="1800" dirty="0"/>
              <a:t>/sdk:3.1</a:t>
            </a:r>
          </a:p>
          <a:p>
            <a:endParaRPr lang="de-DE" sz="1800" dirty="0"/>
          </a:p>
          <a:p>
            <a:r>
              <a:rPr lang="de-DE" sz="1800" dirty="0"/>
              <a:t>WORKDIR /</a:t>
            </a:r>
            <a:r>
              <a:rPr lang="de-DE" sz="1800" dirty="0" err="1"/>
              <a:t>app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EXPOSE 80</a:t>
            </a:r>
          </a:p>
          <a:p>
            <a:endParaRPr lang="de-DE" sz="1800" dirty="0"/>
          </a:p>
          <a:p>
            <a:r>
              <a:rPr lang="de-DE" sz="1800" dirty="0"/>
              <a:t>CMD</a:t>
            </a:r>
            <a:r>
              <a:rPr lang="en-US" sz="1800" dirty="0"/>
              <a:t> dotnet restore &amp;&amp; dotnet watch run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97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the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run it: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</a:t>
            </a:r>
            <a:r>
              <a:rPr lang="en-GB" dirty="0"/>
              <a:t> and validate your application</a:t>
            </a:r>
          </a:p>
          <a:p>
            <a:pPr>
              <a:lnSpc>
                <a:spcPct val="100000"/>
              </a:lnSpc>
            </a:pPr>
            <a:r>
              <a:rPr lang="en-GB" dirty="0"/>
              <a:t>Change a file to see the watcher updating the content automatically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development container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19299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-f </a:t>
            </a:r>
            <a:r>
              <a:rPr lang="de-DE" sz="1800" dirty="0" err="1"/>
              <a:t>Dev.Dockerfile</a:t>
            </a:r>
            <a:r>
              <a:rPr lang="de-DE" sz="1800" dirty="0"/>
              <a:t> -t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r>
              <a:rPr lang="de-DE" sz="1800" dirty="0"/>
              <a:t> .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8C370-9F51-471C-AFE6-40015CDA26AB}"/>
              </a:ext>
            </a:extLst>
          </p:cNvPr>
          <p:cNvSpPr>
            <a:spLocks noGrp="1"/>
          </p:cNvSpPr>
          <p:nvPr/>
        </p:nvSpPr>
        <p:spPr>
          <a:xfrm>
            <a:off x="1141413" y="317367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-p 5000:80 -v ${PWD}:/</a:t>
            </a:r>
            <a:r>
              <a:rPr lang="de-DE" sz="1800" dirty="0" err="1"/>
              <a:t>app</a:t>
            </a:r>
            <a:r>
              <a:rPr lang="de-DE" sz="1800" dirty="0"/>
              <a:t>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74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RUN</a:t>
            </a:r>
            <a:r>
              <a:rPr lang="en-US" dirty="0"/>
              <a:t> executes command in a new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installing packages,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 b="1" dirty="0"/>
              <a:t>RUN</a:t>
            </a:r>
            <a:r>
              <a:rPr lang="en-US" dirty="0"/>
              <a:t> commands are acceptable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CMD </a:t>
            </a:r>
            <a:r>
              <a:rPr lang="en-US" dirty="0"/>
              <a:t>sets a default command to execute when the container runs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overridden from the terminal</a:t>
            </a:r>
          </a:p>
          <a:p>
            <a:pPr>
              <a:lnSpc>
                <a:spcPct val="100000"/>
              </a:lnSpc>
            </a:pPr>
            <a:r>
              <a:rPr lang="en-GB" b="1" dirty="0"/>
              <a:t>ENTRYPOINT</a:t>
            </a:r>
            <a:r>
              <a:rPr lang="en-GB" dirty="0"/>
              <a:t> configures a container that will run as an executable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is not meant to be overridden from the terminal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information is available here: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https://goinbigdata.com/docker-run-vs-cmd-vs-entrypoint/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VS CMD VS </a:t>
            </a:r>
            <a:r>
              <a:rPr lang="en-US" dirty="0" err="1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47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Publishing to docker hub</a:t>
            </a:r>
          </a:p>
        </p:txBody>
      </p:sp>
    </p:spTree>
    <p:extLst>
      <p:ext uri="{BB962C8B-B14F-4D97-AF65-F5344CB8AC3E}">
        <p14:creationId xmlns:p14="http://schemas.microsoft.com/office/powerpoint/2010/main" val="1090738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you need to login: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build the image with the correct namespace (your username):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>Then push the 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Once done, your team members can pull it: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to docker hub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19299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login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8C370-9F51-471C-AFE6-40015CDA26AB}"/>
              </a:ext>
            </a:extLst>
          </p:cNvPr>
          <p:cNvSpPr>
            <a:spLocks noGrp="1"/>
          </p:cNvSpPr>
          <p:nvPr/>
        </p:nvSpPr>
        <p:spPr>
          <a:xfrm>
            <a:off x="1141413" y="317367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-f </a:t>
            </a:r>
            <a:r>
              <a:rPr lang="de-DE" sz="1800" dirty="0" err="1"/>
              <a:t>Dev.Dockerfile</a:t>
            </a:r>
            <a:r>
              <a:rPr lang="de-DE" sz="1800" dirty="0"/>
              <a:t> -t </a:t>
            </a:r>
            <a:r>
              <a:rPr lang="de-DE" sz="1800" dirty="0" err="1"/>
              <a:t>ivaylokenov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r>
              <a:rPr lang="de-DE" sz="1800" dirty="0"/>
              <a:t> .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491D9DC-2530-4551-A966-CD7F91DFFF42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push </a:t>
            </a:r>
            <a:r>
              <a:rPr lang="de-DE" sz="1800" dirty="0" err="1"/>
              <a:t>ivaylokenov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0C28177-5BA2-4407-8E7A-A7DCC1187961}"/>
              </a:ext>
            </a:extLst>
          </p:cNvPr>
          <p:cNvSpPr>
            <a:spLocks noGrp="1"/>
          </p:cNvSpPr>
          <p:nvPr/>
        </p:nvSpPr>
        <p:spPr>
          <a:xfrm>
            <a:off x="1141413" y="515967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pull </a:t>
            </a:r>
            <a:r>
              <a:rPr lang="de-DE" sz="1800" dirty="0" err="1"/>
              <a:t>ivaylokenov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0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Linking containers in networks</a:t>
            </a:r>
          </a:p>
        </p:txBody>
      </p:sp>
    </p:spTree>
    <p:extLst>
      <p:ext uri="{BB962C8B-B14F-4D97-AF65-F5344CB8AC3E}">
        <p14:creationId xmlns:p14="http://schemas.microsoft.com/office/powerpoint/2010/main" val="1085957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Pull a </a:t>
            </a:r>
            <a:r>
              <a:rPr lang="en-US" b="1" dirty="0"/>
              <a:t>SQL Server 2019 </a:t>
            </a:r>
            <a:r>
              <a:rPr lang="en-US" dirty="0"/>
              <a:t>image: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it with the following command: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connect to it through </a:t>
            </a:r>
            <a:r>
              <a:rPr lang="en-GB" b="1" dirty="0"/>
              <a:t>127.0.0.1, 1433</a:t>
            </a:r>
          </a:p>
          <a:p>
            <a:pPr>
              <a:lnSpc>
                <a:spcPct val="100000"/>
              </a:lnSpc>
            </a:pPr>
            <a:r>
              <a:rPr lang="en-GB" dirty="0"/>
              <a:t>Note: disable host’s SQL Server instances</a:t>
            </a:r>
            <a:r>
              <a:rPr lang="bg-BG" dirty="0"/>
              <a:t>!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database container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168505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pull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3241328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-e ACCEPT_EULA=Y `</a:t>
            </a:r>
          </a:p>
          <a:p>
            <a:r>
              <a:rPr lang="de-DE" sz="1800" dirty="0"/>
              <a:t>  -e SA_PASSWORD=yourStrongPassword12#$ `</a:t>
            </a:r>
          </a:p>
          <a:p>
            <a:r>
              <a:rPr lang="de-DE" sz="1800" dirty="0"/>
              <a:t>  -p 1433:1433 `</a:t>
            </a:r>
          </a:p>
          <a:p>
            <a:r>
              <a:rPr lang="de-DE" sz="1800" dirty="0"/>
              <a:t>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 the data is not persisted after stopping the container: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We need to create a volume: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then easily backup/restore the data from the volume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database container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2743306"/>
            <a:ext cx="9075212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-e ACCEPT_EULA=Y `</a:t>
            </a:r>
          </a:p>
          <a:p>
            <a:r>
              <a:rPr lang="de-DE" sz="1800" dirty="0"/>
              <a:t>  -e SA_PASSWORD=yourStrongPassword12#$ `</a:t>
            </a:r>
          </a:p>
          <a:p>
            <a:r>
              <a:rPr lang="de-DE" sz="1800" dirty="0"/>
              <a:t>  -p 1433:1433 `</a:t>
            </a:r>
          </a:p>
          <a:p>
            <a:r>
              <a:rPr lang="de-DE" sz="1800" dirty="0"/>
              <a:t>  -v </a:t>
            </a:r>
            <a:r>
              <a:rPr lang="de-DE" sz="1800" dirty="0" err="1"/>
              <a:t>sqldata</a:t>
            </a:r>
            <a:r>
              <a:rPr lang="de-DE" sz="1800" dirty="0"/>
              <a:t>:/</a:t>
            </a:r>
            <a:r>
              <a:rPr lang="de-DE" sz="1800" dirty="0" err="1"/>
              <a:t>var</a:t>
            </a:r>
            <a:r>
              <a:rPr lang="de-DE" sz="1800" dirty="0"/>
              <a:t>/</a:t>
            </a:r>
            <a:r>
              <a:rPr lang="de-DE" sz="1800" dirty="0" err="1"/>
              <a:t>opt</a:t>
            </a:r>
            <a:r>
              <a:rPr lang="de-DE" sz="1800" dirty="0"/>
              <a:t>/</a:t>
            </a:r>
            <a:r>
              <a:rPr lang="de-DE" sz="1800" dirty="0" err="1"/>
              <a:t>mssql</a:t>
            </a:r>
            <a:r>
              <a:rPr lang="de-DE" sz="1800" dirty="0"/>
              <a:t> `</a:t>
            </a:r>
          </a:p>
          <a:p>
            <a:r>
              <a:rPr lang="de-DE" sz="1800" dirty="0"/>
              <a:t>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link containers, we need to create a network first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in our run command we need to provide the network and a container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you can inspect your network: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218813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create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3B00E0-1C5A-450D-B461-B91F27569550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run --network</a:t>
            </a:r>
            <a:r>
              <a:rPr lang="bg-BG" sz="1800" dirty="0"/>
              <a:t> </a:t>
            </a:r>
            <a:r>
              <a:rPr lang="en-US" sz="1800" dirty="0" err="1"/>
              <a:t>my_network</a:t>
            </a:r>
            <a:r>
              <a:rPr lang="en-US" sz="1800" dirty="0"/>
              <a:t> --name </a:t>
            </a:r>
            <a:r>
              <a:rPr lang="en-US" sz="1800" dirty="0" err="1"/>
              <a:t>mycontainer</a:t>
            </a:r>
            <a:r>
              <a:rPr lang="bg-BG" sz="1800" dirty="0"/>
              <a:t> </a:t>
            </a:r>
            <a:r>
              <a:rPr lang="en-US" sz="1800" dirty="0"/>
              <a:t>[container name]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267A2-62B8-48BD-AB2E-B089122D028D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inspect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76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add the </a:t>
            </a:r>
            <a:r>
              <a:rPr lang="en-US" b="1" dirty="0"/>
              <a:t>SQL Server</a:t>
            </a:r>
            <a:r>
              <a:rPr lang="en-US" dirty="0"/>
              <a:t> container to our network: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Inspect the network: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SQL Server To our network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2318761"/>
            <a:ext cx="962728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 -e ACCEPT_EULA=Y `</a:t>
            </a:r>
          </a:p>
          <a:p>
            <a:r>
              <a:rPr lang="de-DE" sz="1800" dirty="0"/>
              <a:t>   -e SA_PASSWORD=yourStrongPassword12#$ `</a:t>
            </a:r>
          </a:p>
          <a:p>
            <a:r>
              <a:rPr lang="de-DE" sz="1800" dirty="0"/>
              <a:t>   -p 1433:1433 `</a:t>
            </a:r>
          </a:p>
          <a:p>
            <a:r>
              <a:rPr lang="de-DE" sz="1800" dirty="0"/>
              <a:t>   -v </a:t>
            </a:r>
            <a:r>
              <a:rPr lang="de-DE" sz="1800" dirty="0" err="1"/>
              <a:t>sqldata</a:t>
            </a:r>
            <a:r>
              <a:rPr lang="de-DE" sz="1800" dirty="0"/>
              <a:t>:/</a:t>
            </a:r>
            <a:r>
              <a:rPr lang="de-DE" sz="1800" dirty="0" err="1"/>
              <a:t>var</a:t>
            </a:r>
            <a:r>
              <a:rPr lang="de-DE" sz="1800" dirty="0"/>
              <a:t>/</a:t>
            </a:r>
            <a:r>
              <a:rPr lang="de-DE" sz="1800" dirty="0" err="1"/>
              <a:t>opt</a:t>
            </a:r>
            <a:r>
              <a:rPr lang="de-DE" sz="1800" dirty="0"/>
              <a:t>/</a:t>
            </a:r>
            <a:r>
              <a:rPr lang="de-DE" sz="1800" dirty="0" err="1"/>
              <a:t>mssql</a:t>
            </a:r>
            <a:r>
              <a:rPr lang="de-DE" sz="1800" dirty="0"/>
              <a:t> --</a:t>
            </a:r>
            <a:r>
              <a:rPr lang="de-DE" sz="1800" dirty="0" err="1"/>
              <a:t>rm</a:t>
            </a:r>
            <a:r>
              <a:rPr lang="de-DE" sz="1800" dirty="0"/>
              <a:t> --network </a:t>
            </a:r>
            <a:r>
              <a:rPr lang="de-DE" sz="1800" dirty="0" err="1"/>
              <a:t>my_network</a:t>
            </a:r>
            <a:r>
              <a:rPr lang="de-DE" sz="1800" dirty="0"/>
              <a:t> --name </a:t>
            </a:r>
            <a:r>
              <a:rPr lang="de-DE" sz="1800" dirty="0" err="1"/>
              <a:t>sqlserver</a:t>
            </a:r>
            <a:r>
              <a:rPr lang="de-DE" sz="1800" dirty="0"/>
              <a:t> `</a:t>
            </a:r>
          </a:p>
          <a:p>
            <a:r>
              <a:rPr lang="de-DE" sz="1800" dirty="0"/>
              <a:t> 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27EEAA5-85C8-4354-8298-834E75AAAFD0}"/>
              </a:ext>
            </a:extLst>
          </p:cNvPr>
          <p:cNvSpPr>
            <a:spLocks noGrp="1"/>
          </p:cNvSpPr>
          <p:nvPr/>
        </p:nvSpPr>
        <p:spPr>
          <a:xfrm>
            <a:off x="1141413" y="568415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inspect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98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web application, which uses a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the Visual Studio ASP.NET Core MVC template with authentication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use database migrations: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Update the application’s connection string: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Web Application To our network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280772" y="3147959"/>
            <a:ext cx="962728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using var scope = </a:t>
            </a:r>
            <a:r>
              <a:rPr lang="en-GB" sz="1800" dirty="0" err="1"/>
              <a:t>app.ApplicationServices.CreateScope</a:t>
            </a:r>
            <a:r>
              <a:rPr lang="en-GB" sz="1800" dirty="0"/>
              <a:t>();</a:t>
            </a:r>
          </a:p>
          <a:p>
            <a:r>
              <a:rPr lang="en-GB" sz="1800" dirty="0" err="1"/>
              <a:t>scope.ServiceProvider.GetService</a:t>
            </a:r>
            <a:r>
              <a:rPr lang="en-GB" sz="1800" dirty="0"/>
              <a:t>&lt;</a:t>
            </a:r>
            <a:r>
              <a:rPr lang="en-GB" sz="1800" dirty="0" err="1"/>
              <a:t>ApplicationDbContext</a:t>
            </a:r>
            <a:r>
              <a:rPr lang="en-GB" sz="1800" dirty="0"/>
              <a:t>&gt;()</a:t>
            </a:r>
          </a:p>
          <a:p>
            <a:r>
              <a:rPr lang="en-GB" sz="1800" dirty="0"/>
              <a:t>    .</a:t>
            </a:r>
            <a:r>
              <a:rPr lang="en-GB" sz="1800" dirty="0" err="1"/>
              <a:t>Database.Migrate</a:t>
            </a:r>
            <a:r>
              <a:rPr lang="en-GB" sz="1800" dirty="0"/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806036E-718E-46E7-8C6A-CD7E56E68DA1}"/>
              </a:ext>
            </a:extLst>
          </p:cNvPr>
          <p:cNvSpPr>
            <a:spLocks noGrp="1"/>
          </p:cNvSpPr>
          <p:nvPr/>
        </p:nvSpPr>
        <p:spPr>
          <a:xfrm>
            <a:off x="1280772" y="5065689"/>
            <a:ext cx="962728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Server=</a:t>
            </a:r>
            <a:r>
              <a:rPr lang="en-GB" sz="1800" dirty="0" err="1"/>
              <a:t>sqlserver;Database</a:t>
            </a:r>
            <a:r>
              <a:rPr lang="en-GB" sz="1800" dirty="0"/>
              <a:t>=</a:t>
            </a:r>
            <a:r>
              <a:rPr lang="en-GB" sz="1800" dirty="0" err="1"/>
              <a:t>MyDatabase;User</a:t>
            </a:r>
            <a:r>
              <a:rPr lang="en-GB" sz="1800" dirty="0"/>
              <a:t> Id=</a:t>
            </a:r>
            <a:r>
              <a:rPr lang="en-GB" sz="1800" dirty="0" err="1"/>
              <a:t>sa</a:t>
            </a:r>
            <a:r>
              <a:rPr lang="en-GB" sz="1800" dirty="0"/>
              <a:t>; Password=yourStrongPassword12#$;</a:t>
            </a:r>
            <a:r>
              <a:rPr lang="en-GB" sz="1800" dirty="0" err="1"/>
              <a:t>MultipleActiveResultSets</a:t>
            </a:r>
            <a:r>
              <a:rPr lang="en-GB" sz="1800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1112147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a </a:t>
            </a:r>
            <a:r>
              <a:rPr lang="en-GB" b="1" dirty="0" err="1"/>
              <a:t>Dockerfile</a:t>
            </a:r>
            <a:r>
              <a:rPr lang="en-GB" dirty="0"/>
              <a:t> and build the 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Run the image in a container and attach it to our network: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to validate the application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Web Application To our network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B9C87C6-A222-4110-AD2B-ED76586D4C5B}"/>
              </a:ext>
            </a:extLst>
          </p:cNvPr>
          <p:cNvSpPr>
            <a:spLocks noGrp="1"/>
          </p:cNvSpPr>
          <p:nvPr/>
        </p:nvSpPr>
        <p:spPr>
          <a:xfrm>
            <a:off x="1141413" y="3332321"/>
            <a:ext cx="962728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`</a:t>
            </a:r>
          </a:p>
          <a:p>
            <a:r>
              <a:rPr lang="en-GB" sz="1800" dirty="0"/>
              <a:t>  -p 5000:80 --rm `</a:t>
            </a:r>
          </a:p>
          <a:p>
            <a:r>
              <a:rPr lang="en-GB" sz="1800" dirty="0"/>
              <a:t>  --name </a:t>
            </a:r>
            <a:r>
              <a:rPr lang="en-GB" sz="1800" dirty="0" err="1"/>
              <a:t>web_app</a:t>
            </a:r>
            <a:r>
              <a:rPr lang="en-GB" sz="1800" dirty="0"/>
              <a:t> `</a:t>
            </a:r>
          </a:p>
          <a:p>
            <a:r>
              <a:rPr lang="en-GB" sz="1800" dirty="0"/>
              <a:t>  --network </a:t>
            </a:r>
            <a:r>
              <a:rPr lang="en-GB" sz="1800" dirty="0" err="1"/>
              <a:t>my_network</a:t>
            </a:r>
            <a:r>
              <a:rPr lang="en-GB" sz="1800" dirty="0"/>
              <a:t> `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codeitup</a:t>
            </a:r>
            <a:r>
              <a:rPr lang="en-GB" sz="1800" dirty="0"/>
              <a:t>/asp-data-app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398013B-8661-4FE4-ABB6-8255E70D2D99}"/>
              </a:ext>
            </a:extLst>
          </p:cNvPr>
          <p:cNvSpPr>
            <a:spLocks noGrp="1"/>
          </p:cNvSpPr>
          <p:nvPr/>
        </p:nvSpPr>
        <p:spPr>
          <a:xfrm>
            <a:off x="1141413" y="2206964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build -f "./</a:t>
            </a:r>
            <a:r>
              <a:rPr lang="en-GB" sz="1800" dirty="0" err="1"/>
              <a:t>MyDataSite</a:t>
            </a:r>
            <a:r>
              <a:rPr lang="en-GB" sz="1800" dirty="0"/>
              <a:t>/</a:t>
            </a:r>
            <a:r>
              <a:rPr lang="en-GB" sz="1800" dirty="0" err="1"/>
              <a:t>Dockerfile</a:t>
            </a:r>
            <a:r>
              <a:rPr lang="en-GB" sz="1800" dirty="0"/>
              <a:t>" -t </a:t>
            </a:r>
            <a:r>
              <a:rPr lang="en-GB" sz="1800" dirty="0" err="1"/>
              <a:t>codeitup</a:t>
            </a:r>
            <a:r>
              <a:rPr lang="en-GB" sz="1800" dirty="0"/>
              <a:t>/asp-data-app .</a:t>
            </a:r>
          </a:p>
        </p:txBody>
      </p:sp>
    </p:spTree>
    <p:extLst>
      <p:ext uri="{BB962C8B-B14F-4D97-AF65-F5344CB8AC3E}">
        <p14:creationId xmlns:p14="http://schemas.microsoft.com/office/powerpoint/2010/main" val="15780599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101137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Managing containers with compose</a:t>
            </a:r>
          </a:p>
        </p:txBody>
      </p:sp>
    </p:spTree>
    <p:extLst>
      <p:ext uri="{BB962C8B-B14F-4D97-AF65-F5344CB8AC3E}">
        <p14:creationId xmlns:p14="http://schemas.microsoft.com/office/powerpoint/2010/main" val="763402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Manages the whole application lifecycle</a:t>
            </a:r>
          </a:p>
          <a:p>
            <a:pPr>
              <a:lnSpc>
                <a:spcPct val="100000"/>
              </a:lnSpc>
            </a:pPr>
            <a:r>
              <a:rPr lang="en-GB" dirty="0"/>
              <a:t>Consider a service to be a container you manage</a:t>
            </a:r>
          </a:p>
          <a:p>
            <a:pPr>
              <a:lnSpc>
                <a:spcPct val="100000"/>
              </a:lnSpc>
            </a:pPr>
            <a:r>
              <a:rPr lang="en-GB" dirty="0"/>
              <a:t>Start, stop and rebuild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View the status of running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Stream the log output of running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Run one command to run your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605306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FDF2-9965-4063-B623-4EB6358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65" y="2198688"/>
            <a:ext cx="8478693" cy="35409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43387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Define a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</a:t>
            </a:r>
          </a:p>
          <a:p>
            <a:pPr>
              <a:lnSpc>
                <a:spcPct val="100000"/>
              </a:lnSpc>
            </a:pPr>
            <a:r>
              <a:rPr lang="en-GB" dirty="0"/>
              <a:t>Describe your services you are going to use</a:t>
            </a:r>
          </a:p>
          <a:p>
            <a:pPr>
              <a:lnSpc>
                <a:spcPct val="100000"/>
              </a:lnSpc>
            </a:pPr>
            <a:r>
              <a:rPr lang="en-GB" dirty="0"/>
              <a:t>Define the networking rules</a:t>
            </a:r>
          </a:p>
          <a:p>
            <a:pPr>
              <a:lnSpc>
                <a:spcPct val="100000"/>
              </a:lnSpc>
            </a:pPr>
            <a:r>
              <a:rPr lang="en-GB" dirty="0"/>
              <a:t>Build your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Start up your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Manage your services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workflow</a:t>
            </a:r>
          </a:p>
        </p:txBody>
      </p:sp>
    </p:spTree>
    <p:extLst>
      <p:ext uri="{BB962C8B-B14F-4D97-AF65-F5344CB8AC3E}">
        <p14:creationId xmlns:p14="http://schemas.microsoft.com/office/powerpoint/2010/main" val="335909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Just add a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 in your solution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 first line defines the version of the file: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Then normally you define services with various options: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build </a:t>
            </a:r>
            <a:r>
              <a:rPr lang="en-GB" dirty="0"/>
              <a:t>– allows you to build an image from a </a:t>
            </a:r>
            <a:r>
              <a:rPr lang="en-GB" b="1" dirty="0" err="1"/>
              <a:t>Dockerfile</a:t>
            </a:r>
            <a:endParaRPr lang="en-GB" b="1" dirty="0"/>
          </a:p>
          <a:p>
            <a:pPr lvl="1">
              <a:lnSpc>
                <a:spcPct val="100000"/>
              </a:lnSpc>
            </a:pPr>
            <a:r>
              <a:rPr lang="en-GB" b="1" dirty="0"/>
              <a:t>environment </a:t>
            </a:r>
            <a:r>
              <a:rPr lang="en-GB" dirty="0"/>
              <a:t>– gives you the ability to set environment variables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image </a:t>
            </a:r>
            <a:r>
              <a:rPr lang="en-GB" dirty="0"/>
              <a:t>– set a ready to be used image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network </a:t>
            </a:r>
            <a:r>
              <a:rPr lang="en-GB" dirty="0"/>
              <a:t>– associate a service with a network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ports </a:t>
            </a:r>
            <a:r>
              <a:rPr lang="en-GB" dirty="0"/>
              <a:t>– options to expose ports</a:t>
            </a:r>
            <a:endParaRPr lang="en-GB" b="1" dirty="0"/>
          </a:p>
          <a:p>
            <a:pPr lvl="1">
              <a:lnSpc>
                <a:spcPct val="100000"/>
              </a:lnSpc>
            </a:pPr>
            <a:r>
              <a:rPr lang="en-GB" b="1" dirty="0"/>
              <a:t>volumes </a:t>
            </a:r>
            <a:r>
              <a:rPr lang="en-GB" dirty="0"/>
              <a:t>– associate a volume with a service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6960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version: "3.8"</a:t>
            </a:r>
          </a:p>
        </p:txBody>
      </p:sp>
    </p:spTree>
    <p:extLst>
      <p:ext uri="{BB962C8B-B14F-4D97-AF65-F5344CB8AC3E}">
        <p14:creationId xmlns:p14="http://schemas.microsoft.com/office/powerpoint/2010/main" val="782891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1696150"/>
            <a:ext cx="9627280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version: "3.8"</a:t>
            </a:r>
          </a:p>
          <a:p>
            <a:r>
              <a:rPr lang="en-GB" sz="1400" dirty="0"/>
              <a:t>services:</a:t>
            </a:r>
          </a:p>
          <a:p>
            <a:r>
              <a:rPr lang="en-GB" sz="1400" dirty="0"/>
              <a:t>  web:</a:t>
            </a:r>
          </a:p>
          <a:p>
            <a:r>
              <a:rPr lang="en-GB" sz="1400" dirty="0"/>
              <a:t>    build: .</a:t>
            </a:r>
          </a:p>
          <a:p>
            <a:r>
              <a:rPr lang="en-GB" sz="1400" dirty="0"/>
              <a:t>    ports:</a:t>
            </a:r>
          </a:p>
          <a:p>
            <a:r>
              <a:rPr lang="en-GB" sz="1400" dirty="0"/>
              <a:t>      - "3000:3000"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depends_on</a:t>
            </a:r>
            <a:r>
              <a:rPr lang="en-GB" sz="1400" dirty="0"/>
              <a:t>:</a:t>
            </a:r>
          </a:p>
          <a:p>
            <a:r>
              <a:rPr lang="en-GB" sz="1400" dirty="0"/>
              <a:t>      - </a:t>
            </a:r>
            <a:r>
              <a:rPr lang="en-GB" sz="1400" dirty="0" err="1"/>
              <a:t>postgres</a:t>
            </a:r>
            <a:endParaRPr lang="en-GB" sz="1400" dirty="0"/>
          </a:p>
          <a:p>
            <a:r>
              <a:rPr lang="en-GB" sz="1400" dirty="0"/>
              <a:t>  </a:t>
            </a:r>
            <a:r>
              <a:rPr lang="en-GB" sz="1400" dirty="0" err="1"/>
              <a:t>postgres</a:t>
            </a:r>
            <a:r>
              <a:rPr lang="en-GB" sz="1400" dirty="0"/>
              <a:t>:</a:t>
            </a:r>
          </a:p>
          <a:p>
            <a:r>
              <a:rPr lang="en-GB" sz="1400" dirty="0"/>
              <a:t>    image: postgres:9.6.2-alpine</a:t>
            </a:r>
          </a:p>
          <a:p>
            <a:r>
              <a:rPr lang="en-GB" sz="1400" dirty="0"/>
              <a:t>    environment:</a:t>
            </a:r>
          </a:p>
          <a:p>
            <a:r>
              <a:rPr lang="en-GB" sz="1400" dirty="0"/>
              <a:t>      POSTGRES_USER: </a:t>
            </a:r>
            <a:r>
              <a:rPr lang="en-GB" sz="1400" dirty="0" err="1"/>
              <a:t>myuser</a:t>
            </a:r>
            <a:endParaRPr lang="en-GB" sz="1400" dirty="0"/>
          </a:p>
          <a:p>
            <a:r>
              <a:rPr lang="en-GB" sz="1400" dirty="0"/>
              <a:t>      POSTGRES_DB: </a:t>
            </a:r>
            <a:r>
              <a:rPr lang="en-GB" sz="1400" dirty="0" err="1"/>
              <a:t>mydb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251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Commonly used commands: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build </a:t>
            </a:r>
            <a:r>
              <a:rPr lang="en-US" dirty="0"/>
              <a:t>– builds all images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up </a:t>
            </a:r>
            <a:r>
              <a:rPr lang="en-US" dirty="0"/>
              <a:t>– runs all services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down </a:t>
            </a:r>
            <a:r>
              <a:rPr lang="en-US" dirty="0"/>
              <a:t>– stops all services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logs </a:t>
            </a:r>
            <a:r>
              <a:rPr lang="en-US" dirty="0"/>
              <a:t>– show service logs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stop </a:t>
            </a:r>
            <a:r>
              <a:rPr lang="en-US" dirty="0"/>
              <a:t>– stop a service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start </a:t>
            </a:r>
            <a:r>
              <a:rPr lang="en-US" dirty="0"/>
              <a:t>– start a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more…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commands</a:t>
            </a:r>
          </a:p>
        </p:txBody>
      </p:sp>
    </p:spTree>
    <p:extLst>
      <p:ext uri="{BB962C8B-B14F-4D97-AF65-F5344CB8AC3E}">
        <p14:creationId xmlns:p14="http://schemas.microsoft.com/office/powerpoint/2010/main" val="1636735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a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 in your solution: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Create a </a:t>
            </a:r>
            <a:r>
              <a:rPr lang="en-GB" b="1" dirty="0" err="1"/>
              <a:t>development.env</a:t>
            </a:r>
            <a:r>
              <a:rPr lang="en-GB" b="1" dirty="0"/>
              <a:t> </a:t>
            </a:r>
            <a:r>
              <a:rPr lang="en-GB" dirty="0"/>
              <a:t>file too: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Define the volumes and the network: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version: "3.8"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0794EB7-CB81-4078-9E6A-8B9ED4480C7B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ACCEPT_EULA=Y</a:t>
            </a:r>
          </a:p>
          <a:p>
            <a:r>
              <a:rPr lang="en-GB" sz="1800" dirty="0"/>
              <a:t>SA_PASSWORD=yourStrongPassword12#$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84D4747-B6CE-4421-AE58-1CC15A5842A7}"/>
              </a:ext>
            </a:extLst>
          </p:cNvPr>
          <p:cNvSpPr>
            <a:spLocks noGrp="1"/>
          </p:cNvSpPr>
          <p:nvPr/>
        </p:nvSpPr>
        <p:spPr>
          <a:xfrm>
            <a:off x="1141413" y="4738474"/>
            <a:ext cx="9627280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volumes: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sqldata</a:t>
            </a:r>
            <a:r>
              <a:rPr lang="en-GB" sz="1800" dirty="0"/>
              <a:t>:</a:t>
            </a:r>
          </a:p>
          <a:p>
            <a:r>
              <a:rPr lang="en-GB" sz="1800" dirty="0"/>
              <a:t>networks: </a:t>
            </a:r>
          </a:p>
          <a:p>
            <a:r>
              <a:rPr lang="en-GB" sz="1800" dirty="0"/>
              <a:t>    my-network:</a:t>
            </a:r>
          </a:p>
        </p:txBody>
      </p:sp>
    </p:spTree>
    <p:extLst>
      <p:ext uri="{BB962C8B-B14F-4D97-AF65-F5344CB8AC3E}">
        <p14:creationId xmlns:p14="http://schemas.microsoft.com/office/powerpoint/2010/main" val="2274761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the </a:t>
            </a:r>
            <a:r>
              <a:rPr lang="en-GB" b="1" dirty="0"/>
              <a:t>SQL Server</a:t>
            </a:r>
            <a:r>
              <a:rPr lang="en-GB" dirty="0"/>
              <a:t> container configuration in the </a:t>
            </a:r>
            <a:r>
              <a:rPr lang="en-GB" b="1" dirty="0"/>
              <a:t>services </a:t>
            </a:r>
            <a:r>
              <a:rPr lang="en-GB" dirty="0"/>
              <a:t>section: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 </a:t>
            </a:r>
            <a:r>
              <a:rPr lang="en-GB" sz="1600" dirty="0" err="1"/>
              <a:t>sqlserver</a:t>
            </a:r>
            <a:r>
              <a:rPr lang="en-GB" sz="1600" dirty="0"/>
              <a:t>: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container_name</a:t>
            </a:r>
            <a:r>
              <a:rPr lang="en-GB" sz="1600" dirty="0"/>
              <a:t>: </a:t>
            </a:r>
            <a:r>
              <a:rPr lang="en-GB" sz="1600" dirty="0" err="1"/>
              <a:t>sqlserver</a:t>
            </a:r>
            <a:endParaRPr lang="en-GB" sz="1600" dirty="0"/>
          </a:p>
          <a:p>
            <a:r>
              <a:rPr lang="en-GB" sz="1600" dirty="0"/>
              <a:t>        image: mcr.microsoft.com/</a:t>
            </a:r>
            <a:r>
              <a:rPr lang="en-GB" sz="1600" dirty="0" err="1"/>
              <a:t>mssql</a:t>
            </a:r>
            <a:r>
              <a:rPr lang="en-GB" sz="1600" dirty="0"/>
              <a:t>/server:2019-latest</a:t>
            </a:r>
          </a:p>
          <a:p>
            <a:r>
              <a:rPr lang="en-GB" sz="1600" dirty="0"/>
              <a:t>        ports: </a:t>
            </a:r>
          </a:p>
          <a:p>
            <a:r>
              <a:rPr lang="en-GB" sz="1600" dirty="0"/>
              <a:t>            - "1433:1433"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env_file</a:t>
            </a:r>
            <a:r>
              <a:rPr lang="en-GB" sz="1600" dirty="0"/>
              <a:t>: </a:t>
            </a:r>
            <a:r>
              <a:rPr lang="en-GB" sz="1600" dirty="0" err="1"/>
              <a:t>development.env</a:t>
            </a:r>
            <a:endParaRPr lang="en-GB" sz="1600" dirty="0"/>
          </a:p>
          <a:p>
            <a:r>
              <a:rPr lang="en-GB" sz="1600" dirty="0"/>
              <a:t>        volumes: </a:t>
            </a:r>
          </a:p>
          <a:p>
            <a:r>
              <a:rPr lang="en-GB" sz="1600" dirty="0"/>
              <a:t>            - </a:t>
            </a:r>
            <a:r>
              <a:rPr lang="en-GB" sz="1600" dirty="0" err="1"/>
              <a:t>sqldata</a:t>
            </a:r>
            <a:r>
              <a:rPr lang="en-GB" sz="1600" dirty="0"/>
              <a:t>:/var/opt/</a:t>
            </a:r>
            <a:r>
              <a:rPr lang="en-GB" sz="1600" dirty="0" err="1"/>
              <a:t>mssql</a:t>
            </a:r>
            <a:r>
              <a:rPr lang="en-GB" sz="1600" dirty="0"/>
              <a:t> </a:t>
            </a:r>
          </a:p>
          <a:p>
            <a:r>
              <a:rPr lang="en-GB" sz="1600" dirty="0"/>
              <a:t>        networks: </a:t>
            </a:r>
          </a:p>
          <a:p>
            <a:r>
              <a:rPr lang="en-GB" sz="1600" dirty="0"/>
              <a:t>            - my-network</a:t>
            </a:r>
          </a:p>
        </p:txBody>
      </p:sp>
    </p:spTree>
    <p:extLst>
      <p:ext uri="{BB962C8B-B14F-4D97-AF65-F5344CB8AC3E}">
        <p14:creationId xmlns:p14="http://schemas.microsoft.com/office/powerpoint/2010/main" val="6573533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the web application container configuration in the </a:t>
            </a:r>
            <a:r>
              <a:rPr lang="en-GB" b="1" dirty="0"/>
              <a:t>services </a:t>
            </a:r>
            <a:r>
              <a:rPr lang="en-GB" dirty="0"/>
              <a:t>section: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/>
              <a:t>web_app</a:t>
            </a:r>
            <a:r>
              <a:rPr lang="en-GB" sz="1400" dirty="0"/>
              <a:t>: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container_name</a:t>
            </a:r>
            <a:r>
              <a:rPr lang="en-GB" sz="1400" dirty="0"/>
              <a:t>: </a:t>
            </a:r>
            <a:r>
              <a:rPr lang="en-GB" sz="1400" dirty="0" err="1"/>
              <a:t>web_app</a:t>
            </a:r>
            <a:endParaRPr lang="en-GB" sz="1400" dirty="0"/>
          </a:p>
          <a:p>
            <a:r>
              <a:rPr lang="en-GB" sz="1400" dirty="0"/>
              <a:t>        build: </a:t>
            </a:r>
          </a:p>
          <a:p>
            <a:r>
              <a:rPr lang="en-GB" sz="1400" dirty="0"/>
              <a:t>            context: .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dockerfile</a:t>
            </a:r>
            <a:r>
              <a:rPr lang="en-GB" sz="1400" dirty="0"/>
              <a:t>: ./</a:t>
            </a:r>
            <a:r>
              <a:rPr lang="en-GB" sz="1400" dirty="0" err="1"/>
              <a:t>MyDataSite</a:t>
            </a:r>
            <a:r>
              <a:rPr lang="en-GB" sz="1400" dirty="0"/>
              <a:t>/</a:t>
            </a:r>
            <a:r>
              <a:rPr lang="en-GB" sz="1400" dirty="0" err="1"/>
              <a:t>Dockerfile</a:t>
            </a:r>
            <a:endParaRPr lang="en-GB" sz="1400" dirty="0"/>
          </a:p>
          <a:p>
            <a:r>
              <a:rPr lang="en-GB" sz="1400" dirty="0"/>
              <a:t>        ports: </a:t>
            </a:r>
          </a:p>
          <a:p>
            <a:r>
              <a:rPr lang="en-GB" sz="1400" dirty="0"/>
              <a:t>            - "5000:80"</a:t>
            </a:r>
          </a:p>
          <a:p>
            <a:r>
              <a:rPr lang="en-GB" sz="1400" dirty="0"/>
              <a:t>        restart: on-failure</a:t>
            </a:r>
          </a:p>
          <a:p>
            <a:r>
              <a:rPr lang="en-GB" sz="1400" dirty="0"/>
              <a:t>        networks: </a:t>
            </a:r>
          </a:p>
          <a:p>
            <a:r>
              <a:rPr lang="en-GB" sz="1400" dirty="0"/>
              <a:t>            - my-network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depends_on</a:t>
            </a:r>
            <a:r>
              <a:rPr lang="en-GB" sz="1400" dirty="0"/>
              <a:t>: </a:t>
            </a:r>
          </a:p>
          <a:p>
            <a:r>
              <a:rPr lang="en-GB" sz="1400" dirty="0"/>
              <a:t>            - </a:t>
            </a:r>
            <a:r>
              <a:rPr lang="en-GB" sz="1400" dirty="0" err="1"/>
              <a:t>sqlserver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549485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Build the images:</a:t>
            </a:r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Run the containers: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Or in “silent” mode: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Check whether the services are up and running: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build</a:t>
            </a:r>
            <a:endParaRPr lang="en-GB" sz="24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</a:t>
            </a:r>
            <a:endParaRPr lang="en-GB" sz="24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F9BBB18-B866-4F3D-B646-264E20F51AB3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 -d</a:t>
            </a:r>
            <a:endParaRPr lang="en-GB" sz="24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3708F43-1232-4FB2-A1A0-6076007B0328}"/>
              </a:ext>
            </a:extLst>
          </p:cNvPr>
          <p:cNvSpPr>
            <a:spLocks noGrp="1"/>
          </p:cNvSpPr>
          <p:nvPr/>
        </p:nvSpPr>
        <p:spPr>
          <a:xfrm>
            <a:off x="1141413" y="509617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</a:t>
            </a:r>
            <a:r>
              <a:rPr lang="en-GB" sz="1800" dirty="0" err="1"/>
              <a:t>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19831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Remove everything: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Compose with multiple files: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Redeploy a single service: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commands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1792594-3F18-4C9E-BF73-1EEB6E8D10E2}"/>
              </a:ext>
            </a:extLst>
          </p:cNvPr>
          <p:cNvSpPr>
            <a:spLocks noGrp="1"/>
          </p:cNvSpPr>
          <p:nvPr/>
        </p:nvSpPr>
        <p:spPr>
          <a:xfrm>
            <a:off x="1141413" y="2168455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down –-</a:t>
            </a:r>
            <a:r>
              <a:rPr lang="en-US" sz="1800" dirty="0" err="1"/>
              <a:t>rmi</a:t>
            </a:r>
            <a:r>
              <a:rPr lang="en-US" sz="1800" dirty="0"/>
              <a:t> all --volumes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A4A191-D968-4888-BD2F-F4010A2158F2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-f docker-</a:t>
            </a:r>
            <a:r>
              <a:rPr lang="en-US" sz="1800" dirty="0" err="1"/>
              <a:t>compose.yml</a:t>
            </a:r>
            <a:r>
              <a:rPr lang="en-US" sz="1800" dirty="0"/>
              <a:t> -f </a:t>
            </a:r>
            <a:r>
              <a:rPr lang="en-US" sz="1800" dirty="0" err="1"/>
              <a:t>production.yml</a:t>
            </a:r>
            <a:r>
              <a:rPr lang="en-US" sz="1800" dirty="0"/>
              <a:t> up -d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709EF0-1617-40CB-9817-6BD280AC97AB}"/>
              </a:ext>
            </a:extLst>
          </p:cNvPr>
          <p:cNvSpPr>
            <a:spLocks noGrp="1"/>
          </p:cNvSpPr>
          <p:nvPr/>
        </p:nvSpPr>
        <p:spPr>
          <a:xfrm>
            <a:off x="1141413" y="4169894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build web</a:t>
            </a:r>
          </a:p>
          <a:p>
            <a:r>
              <a:rPr lang="en-US" sz="1800" dirty="0"/>
              <a:t>docker-compose up --no-deps -d web</a:t>
            </a:r>
          </a:p>
        </p:txBody>
      </p:sp>
    </p:spTree>
    <p:extLst>
      <p:ext uri="{BB962C8B-B14F-4D97-AF65-F5344CB8AC3E}">
        <p14:creationId xmlns:p14="http://schemas.microsoft.com/office/powerpoint/2010/main" val="3380134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Moving to </a:t>
            </a:r>
            <a:r>
              <a:rPr lang="en-US" dirty="0" err="1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00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Docker Compose </a:t>
            </a:r>
            <a:r>
              <a:rPr lang="en-US" dirty="0"/>
              <a:t>is great but it is more useful for development environments</a:t>
            </a:r>
          </a:p>
          <a:p>
            <a:pPr>
              <a:lnSpc>
                <a:spcPct val="100000"/>
              </a:lnSpc>
            </a:pPr>
            <a:r>
              <a:rPr lang="en-GB" dirty="0"/>
              <a:t>We need a tool to helps us with: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Managing our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Eliminating single points of failure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Self-healing containers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Scaling and load balancing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Updating containers without bringing down the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Having a robust networking and persistent storage options</a:t>
            </a:r>
          </a:p>
          <a:p>
            <a:pPr>
              <a:lnSpc>
                <a:spcPct val="100000"/>
              </a:lnSpc>
            </a:pPr>
            <a:r>
              <a:rPr lang="en-GB" dirty="0"/>
              <a:t>And it should be also supported by the major cloud 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154639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Docker</a:t>
            </a:r>
            <a:r>
              <a:rPr lang="en-US" dirty="0"/>
              <a:t> container is a unit of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/>
              <a:t>Docker</a:t>
            </a:r>
            <a:r>
              <a:rPr lang="en-US" dirty="0"/>
              <a:t> host can handle multiple containers, but is not suitable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Load-balancing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Scaling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Startup and Shut-down</a:t>
            </a:r>
          </a:p>
          <a:p>
            <a:pPr>
              <a:lnSpc>
                <a:spcPct val="100000"/>
              </a:lnSpc>
            </a:pPr>
            <a:r>
              <a:rPr lang="en-US" dirty="0"/>
              <a:t>For large application with many microservices – we need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orchestration!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available on public clouds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is an open-source product, solving the issue!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018140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Contains a cluster of </a:t>
            </a:r>
            <a:r>
              <a:rPr lang="en-US" b="1" dirty="0"/>
              <a:t>Docker</a:t>
            </a:r>
            <a:r>
              <a:rPr lang="en-US" dirty="0"/>
              <a:t> hosts but exposes them as a single instance</a:t>
            </a:r>
          </a:p>
          <a:p>
            <a:pPr>
              <a:lnSpc>
                <a:spcPct val="100000"/>
              </a:lnSpc>
            </a:pPr>
            <a:r>
              <a:rPr lang="en-US" dirty="0"/>
              <a:t>You deploy everything at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The cluster handles: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Health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more! </a:t>
            </a:r>
          </a:p>
          <a:p>
            <a:pPr>
              <a:lnSpc>
                <a:spcPct val="100000"/>
              </a:lnSpc>
            </a:pPr>
            <a:r>
              <a:rPr lang="en-US" dirty="0"/>
              <a:t>The cluster has a master node to “orchestrate”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nodes, which allow containers to be deployed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install a local cluster and deploy with a single command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60909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Master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Basically the connection to all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Ensures the requirements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Node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computer running </a:t>
            </a:r>
            <a:r>
              <a:rPr lang="en-US" b="1" dirty="0" err="1"/>
              <a:t>Kubelet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Runs pods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1 or more containers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Handles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load balancer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847369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going to cover </a:t>
            </a:r>
            <a:r>
              <a:rPr lang="en-US" b="1" dirty="0"/>
              <a:t>Kubernetes </a:t>
            </a:r>
            <a:r>
              <a:rPr lang="en-US" dirty="0"/>
              <a:t>“gently” since it is a huge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Click </a:t>
            </a:r>
            <a:r>
              <a:rPr lang="en-US" b="1" dirty="0"/>
              <a:t>Settings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</a:t>
            </a:r>
            <a:r>
              <a:rPr lang="en-US" b="1" dirty="0"/>
              <a:t>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</a:t>
            </a:r>
            <a:r>
              <a:rPr lang="en-US" b="1" dirty="0"/>
              <a:t>Enable 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</a:t>
            </a:r>
            <a:r>
              <a:rPr lang="en-US" b="1" dirty="0"/>
              <a:t>Deploy Docker Stacks to Kubernetes by default</a:t>
            </a:r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KUBERNETES</a:t>
            </a:r>
          </a:p>
        </p:txBody>
      </p:sp>
    </p:spTree>
    <p:extLst>
      <p:ext uri="{BB962C8B-B14F-4D97-AF65-F5344CB8AC3E}">
        <p14:creationId xmlns:p14="http://schemas.microsoft.com/office/powerpoint/2010/main" val="34293050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Deployment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Describe desired states in a </a:t>
            </a:r>
            <a:r>
              <a:rPr lang="en-US" b="1" dirty="0"/>
              <a:t>YAML</a:t>
            </a:r>
            <a:r>
              <a:rPr lang="en-US" dirty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to replicate 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 rolling updates and rollbacks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Pods live and die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Services abstract IP addresses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balancing between 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key concepts</a:t>
            </a:r>
          </a:p>
        </p:txBody>
      </p:sp>
    </p:spTree>
    <p:extLst>
      <p:ext uri="{BB962C8B-B14F-4D97-AF65-F5344CB8AC3E}">
        <p14:creationId xmlns:p14="http://schemas.microsoft.com/office/powerpoint/2010/main" val="1267798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you will write your YAML files by hand, but this is a demo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Install </a:t>
            </a:r>
            <a:r>
              <a:rPr lang="en-US" b="1" dirty="0" err="1"/>
              <a:t>Kompose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https://github.com/kubernetes/kompose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On windows you need to download an CMD executable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add it to the PATH environment variable</a:t>
            </a:r>
          </a:p>
          <a:p>
            <a:pPr>
              <a:lnSpc>
                <a:spcPct val="100000"/>
              </a:lnSpc>
            </a:pPr>
            <a:r>
              <a:rPr lang="en-GB" dirty="0"/>
              <a:t>Change the version of our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 to “</a:t>
            </a:r>
            <a:r>
              <a:rPr lang="en-GB" b="1" dirty="0"/>
              <a:t>3</a:t>
            </a:r>
            <a:r>
              <a:rPr lang="en-GB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validate it still works!</a:t>
            </a:r>
          </a:p>
          <a:p>
            <a:pPr>
              <a:lnSpc>
                <a:spcPct val="100000"/>
              </a:lnSpc>
            </a:pPr>
            <a:r>
              <a:rPr lang="en-GB" dirty="0"/>
              <a:t>Go to the folder of your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b="1" dirty="0"/>
              <a:t> </a:t>
            </a:r>
            <a:r>
              <a:rPr lang="en-GB" dirty="0"/>
              <a:t>file and run: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Multiple YAML files should be generated</a:t>
            </a:r>
          </a:p>
          <a:p>
            <a:pPr>
              <a:lnSpc>
                <a:spcPct val="100000"/>
              </a:lnSpc>
            </a:pPr>
            <a:r>
              <a:rPr lang="en-GB" dirty="0"/>
              <a:t>Move them to a </a:t>
            </a:r>
            <a:r>
              <a:rPr lang="en-GB" b="1" dirty="0"/>
              <a:t>.k8s </a:t>
            </a:r>
            <a:r>
              <a:rPr lang="en-GB" dirty="0"/>
              <a:t>folder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br>
              <a:rPr lang="en-GB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docker compose to k8s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796072-A10E-489B-B4B3-9F36D7A193C5}"/>
              </a:ext>
            </a:extLst>
          </p:cNvPr>
          <p:cNvSpPr>
            <a:spLocks noGrp="1"/>
          </p:cNvSpPr>
          <p:nvPr/>
        </p:nvSpPr>
        <p:spPr>
          <a:xfrm>
            <a:off x="1141413" y="4760913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kompose</a:t>
            </a:r>
            <a:r>
              <a:rPr lang="en-US" sz="1800" dirty="0"/>
              <a:t> convert</a:t>
            </a:r>
          </a:p>
        </p:txBody>
      </p:sp>
    </p:spTree>
    <p:extLst>
      <p:ext uri="{BB962C8B-B14F-4D97-AF65-F5344CB8AC3E}">
        <p14:creationId xmlns:p14="http://schemas.microsoft.com/office/powerpoint/2010/main" val="9401151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 err="1"/>
              <a:t>sqlserver-deployment.yaml</a:t>
            </a:r>
            <a:r>
              <a:rPr lang="en-US" dirty="0"/>
              <a:t> and change the </a:t>
            </a:r>
            <a:r>
              <a:rPr lang="en-US" b="1" dirty="0" err="1"/>
              <a:t>apiVersion</a:t>
            </a:r>
            <a:r>
              <a:rPr lang="en-US" dirty="0"/>
              <a:t>: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Add a </a:t>
            </a:r>
            <a:r>
              <a:rPr lang="en-GB" b="1" dirty="0"/>
              <a:t>selector</a:t>
            </a:r>
            <a:r>
              <a:rPr lang="en-GB" dirty="0"/>
              <a:t> below </a:t>
            </a:r>
            <a:r>
              <a:rPr lang="en-GB" b="1" dirty="0"/>
              <a:t>spec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Also the password for our </a:t>
            </a:r>
            <a:r>
              <a:rPr lang="en-GB" b="1" dirty="0"/>
              <a:t>SQL Server </a:t>
            </a:r>
            <a:r>
              <a:rPr lang="en-GB" dirty="0"/>
              <a:t>is wrong because why not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ym typeface="Wingdings" panose="05000000000000000000" pitchFamily="2" charset="2"/>
              </a:rPr>
              <a:t>In the </a:t>
            </a:r>
            <a:r>
              <a:rPr lang="en-GB" b="1" dirty="0" err="1">
                <a:sym typeface="Wingdings" panose="05000000000000000000" pitchFamily="2" charset="2"/>
              </a:rPr>
              <a:t>sqlserver</a:t>
            </a:r>
            <a:r>
              <a:rPr lang="en-GB" b="1" dirty="0">
                <a:sym typeface="Wingdings" panose="05000000000000000000" pitchFamily="2" charset="2"/>
              </a:rPr>
              <a:t>-development-env-</a:t>
            </a:r>
            <a:r>
              <a:rPr lang="en-GB" b="1" dirty="0" err="1">
                <a:sym typeface="Wingdings" panose="05000000000000000000" pitchFamily="2" charset="2"/>
              </a:rPr>
              <a:t>configmap.yaml</a:t>
            </a:r>
            <a:r>
              <a:rPr lang="en-GB" dirty="0">
                <a:sym typeface="Wingdings" panose="05000000000000000000" pitchFamily="2" charset="2"/>
              </a:rPr>
              <a:t> file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our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apiVersion</a:t>
            </a:r>
            <a:r>
              <a:rPr lang="en-US" sz="1800" dirty="0"/>
              <a:t>: apps/v1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271018"/>
            <a:ext cx="9627280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spec:</a:t>
            </a:r>
          </a:p>
          <a:p>
            <a:r>
              <a:rPr lang="en-US" sz="1800" dirty="0"/>
              <a:t>  selector: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matchLabels</a:t>
            </a:r>
            <a:r>
              <a:rPr lang="en-US" sz="1800" dirty="0"/>
              <a:t>: 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io.kompose.service</a:t>
            </a:r>
            <a:r>
              <a:rPr lang="en-US" sz="1800" dirty="0"/>
              <a:t>: </a:t>
            </a:r>
            <a:r>
              <a:rPr lang="en-US" sz="1800" dirty="0" err="1"/>
              <a:t>sqlserver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4620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publish our containers before deploying to </a:t>
            </a:r>
            <a:r>
              <a:rPr lang="en-US" b="1" dirty="0"/>
              <a:t>Kubernetes</a:t>
            </a:r>
            <a:r>
              <a:rPr lang="en-US" dirty="0"/>
              <a:t>:</a:t>
            </a:r>
            <a:endParaRPr lang="en-GB" b="1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Change the name of the image in the </a:t>
            </a:r>
            <a:r>
              <a:rPr lang="en-GB" b="1" dirty="0"/>
              <a:t>web-app-</a:t>
            </a:r>
            <a:r>
              <a:rPr lang="en-GB" b="1" dirty="0" err="1"/>
              <a:t>pod.yaml</a:t>
            </a:r>
            <a:r>
              <a:rPr lang="en-GB" dirty="0"/>
              <a:t> file: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our containers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image tag </a:t>
            </a:r>
            <a:r>
              <a:rPr lang="en-US" sz="1800" dirty="0" err="1"/>
              <a:t>mydatasite_web_app</a:t>
            </a:r>
            <a:r>
              <a:rPr lang="en-US" sz="1800" dirty="0"/>
              <a:t> </a:t>
            </a:r>
            <a:r>
              <a:rPr lang="en-US" sz="1800" dirty="0" err="1"/>
              <a:t>codeitup</a:t>
            </a:r>
            <a:r>
              <a:rPr lang="en-US" sz="1800" dirty="0"/>
              <a:t>/</a:t>
            </a:r>
            <a:r>
              <a:rPr lang="en-US" sz="1800" dirty="0" err="1"/>
              <a:t>mydatasite_web_app</a:t>
            </a:r>
            <a:endParaRPr lang="en-US" sz="1800" dirty="0"/>
          </a:p>
          <a:p>
            <a:r>
              <a:rPr lang="en-US" sz="1800" dirty="0"/>
              <a:t>docker push </a:t>
            </a:r>
            <a:r>
              <a:rPr lang="en-US" sz="1800" dirty="0" err="1"/>
              <a:t>codeitup</a:t>
            </a:r>
            <a:r>
              <a:rPr lang="en-US" sz="1800" dirty="0"/>
              <a:t>/</a:t>
            </a:r>
            <a:r>
              <a:rPr lang="en-US" sz="1800" dirty="0" err="1"/>
              <a:t>mydatasite_web_app</a:t>
            </a:r>
            <a:endParaRPr lang="en-US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E36CD19-5F4C-411E-A9FC-C1092542B036}"/>
              </a:ext>
            </a:extLst>
          </p:cNvPr>
          <p:cNvSpPr>
            <a:spLocks noGrp="1"/>
          </p:cNvSpPr>
          <p:nvPr/>
        </p:nvSpPr>
        <p:spPr>
          <a:xfrm>
            <a:off x="1141413" y="3734016"/>
            <a:ext cx="962728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spec:</a:t>
            </a:r>
          </a:p>
          <a:p>
            <a:r>
              <a:rPr lang="en-US" sz="1800"/>
              <a:t>  containers:</a:t>
            </a:r>
          </a:p>
          <a:p>
            <a:r>
              <a:rPr lang="en-US" sz="1800"/>
              <a:t>  - image: ivaylokenov/mydatasite_web_app</a:t>
            </a:r>
          </a:p>
          <a:p>
            <a:r>
              <a:rPr lang="en-US" sz="1800"/>
              <a:t>    name: web-app</a:t>
            </a:r>
          </a:p>
          <a:p>
            <a:r>
              <a:rPr lang="en-US" sz="1800"/>
              <a:t>    ports:</a:t>
            </a:r>
          </a:p>
          <a:p>
            <a:r>
              <a:rPr lang="en-US" sz="1800"/>
              <a:t>    - containerPort: 80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42720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Get all deployments: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Get all pods: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Get all services: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Delete all services/deployments/pods: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deployments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get pods</a:t>
            </a:r>
            <a:endParaRPr lang="en-GB" sz="24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5F0F2E8-625A-45D0-A8EF-D488AFFC9F6D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get services</a:t>
            </a:r>
            <a:endParaRPr lang="en-GB" sz="24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7459C80-3593-4862-B49D-8A396C43A6A5}"/>
              </a:ext>
            </a:extLst>
          </p:cNvPr>
          <p:cNvSpPr>
            <a:spLocks noGrp="1"/>
          </p:cNvSpPr>
          <p:nvPr/>
        </p:nvSpPr>
        <p:spPr>
          <a:xfrm>
            <a:off x="1141413" y="514545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delete deployments –all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or services instead of deployments</a:t>
            </a:r>
            <a:endParaRPr lang="en-GB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406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Deploy our application: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Inspect a pod: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 access your application you need to expose a port from the cluster: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to validate the application!</a:t>
            </a:r>
          </a:p>
          <a:p>
            <a:pPr>
              <a:lnSpc>
                <a:spcPct val="100000"/>
              </a:lnSpc>
            </a:pPr>
            <a:r>
              <a:rPr lang="en-US" dirty="0"/>
              <a:t>Reverse everything applied: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./.k8s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logs -p [pod name]</a:t>
            </a:r>
            <a:endParaRPr lang="en-GB" sz="24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B587CE-5A51-4641-B0C3-76EC18A10211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port-forward web-app 5000:80</a:t>
            </a:r>
            <a:endParaRPr lang="en-GB" sz="24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0444E69-A978-4CB7-A359-7DFB06ECF81E}"/>
              </a:ext>
            </a:extLst>
          </p:cNvPr>
          <p:cNvSpPr>
            <a:spLocks noGrp="1"/>
          </p:cNvSpPr>
          <p:nvPr/>
        </p:nvSpPr>
        <p:spPr>
          <a:xfrm>
            <a:off x="1141413" y="572795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delete -f ./.k8s</a:t>
            </a:r>
          </a:p>
        </p:txBody>
      </p:sp>
    </p:spTree>
    <p:extLst>
      <p:ext uri="{BB962C8B-B14F-4D97-AF65-F5344CB8AC3E}">
        <p14:creationId xmlns:p14="http://schemas.microsoft.com/office/powerpoint/2010/main" val="24959834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79309" y="2977150"/>
            <a:ext cx="2290119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9c428b0-0db1-4300-b2dd-9484759bca92}" enabled="1" method="Standard" siteId="{57952406-af28-43c8-b4de-a4e06f57476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20225</TotalTime>
  <Words>4064</Words>
  <Application>Microsoft Office PowerPoint</Application>
  <PresentationFormat>Widescreen</PresentationFormat>
  <Paragraphs>896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Tw Cen MT</vt:lpstr>
      <vt:lpstr>Wingdings</vt:lpstr>
      <vt:lpstr>Circuit</vt:lpstr>
      <vt:lpstr>Docker - From ABC To XYZ</vt:lpstr>
      <vt:lpstr>WHY docker?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Docker TERMINOLOGY</vt:lpstr>
      <vt:lpstr>Docker Terminology</vt:lpstr>
      <vt:lpstr>Docker Terminology</vt:lpstr>
      <vt:lpstr>Docker Terminology</vt:lpstr>
      <vt:lpstr>Development process</vt:lpstr>
      <vt:lpstr>Development process</vt:lpstr>
      <vt:lpstr>Docker CLI</vt:lpstr>
      <vt:lpstr>Docker CLI</vt:lpstr>
      <vt:lpstr>Docker CLI</vt:lpstr>
      <vt:lpstr>Docker CLI</vt:lpstr>
      <vt:lpstr>Docker CLI</vt:lpstr>
      <vt:lpstr>Source code in containers</vt:lpstr>
      <vt:lpstr>Hooking your Code into containers</vt:lpstr>
      <vt:lpstr>Layered file system</vt:lpstr>
      <vt:lpstr>Layered file system</vt:lpstr>
      <vt:lpstr>Volumes</vt:lpstr>
      <vt:lpstr>Let’s create a Node.js app</vt:lpstr>
      <vt:lpstr>Adding node.js source code to a volume</vt:lpstr>
      <vt:lpstr>Adding node.js source code to a volume</vt:lpstr>
      <vt:lpstr>Let’s create an asp.net core application too</vt:lpstr>
      <vt:lpstr>Let’s create an asp.net core application too</vt:lpstr>
      <vt:lpstr>Let’s create an asp.net core application too</vt:lpstr>
      <vt:lpstr>Building a custom image</vt:lpstr>
      <vt:lpstr>Dockerfile</vt:lpstr>
      <vt:lpstr>Dockerfile</vt:lpstr>
      <vt:lpstr>Dockerfile</vt:lpstr>
      <vt:lpstr>Custom node.js dockerfile</vt:lpstr>
      <vt:lpstr>Custom node.js dockerfile</vt:lpstr>
      <vt:lpstr>Multi-stage Builds</vt:lpstr>
      <vt:lpstr>Multi-stage Builds</vt:lpstr>
      <vt:lpstr>Let’s add one to the ASP.NET Core Application</vt:lpstr>
      <vt:lpstr>Let’s add a development container</vt:lpstr>
      <vt:lpstr>Let’s add a development container</vt:lpstr>
      <vt:lpstr>RUN VS CMD VS Entrypoint</vt:lpstr>
      <vt:lpstr>Publishing to docker hub</vt:lpstr>
      <vt:lpstr>Publishing to docker hub</vt:lpstr>
      <vt:lpstr>Linking containers in networks</vt:lpstr>
      <vt:lpstr>Setup a database container</vt:lpstr>
      <vt:lpstr>Setup a database container</vt:lpstr>
      <vt:lpstr>Create a network</vt:lpstr>
      <vt:lpstr>Add SQL Server To our network</vt:lpstr>
      <vt:lpstr>Add A Web Application To our network</vt:lpstr>
      <vt:lpstr>Add A Web Application To our network</vt:lpstr>
      <vt:lpstr>Managing containers with compose</vt:lpstr>
      <vt:lpstr>Docker compose</vt:lpstr>
      <vt:lpstr>Docker compose example</vt:lpstr>
      <vt:lpstr>Docker compose workflow</vt:lpstr>
      <vt:lpstr>Docker compose yaml file</vt:lpstr>
      <vt:lpstr>Docker compose yaml file</vt:lpstr>
      <vt:lpstr>Docker compose commands</vt:lpstr>
      <vt:lpstr>Configuring our ASP.NET Core application</vt:lpstr>
      <vt:lpstr>Configuring our ASP.NET Core application</vt:lpstr>
      <vt:lpstr>Configuring our ASP.NET Core application</vt:lpstr>
      <vt:lpstr>Configuring our ASP.NET Core application</vt:lpstr>
      <vt:lpstr>Other helpful commands</vt:lpstr>
      <vt:lpstr>Moving to kubernetes</vt:lpstr>
      <vt:lpstr>Moving beyond development</vt:lpstr>
      <vt:lpstr>DEPLOYMENT</vt:lpstr>
      <vt:lpstr>KUBERNETES</vt:lpstr>
      <vt:lpstr>KUBERNETES</vt:lpstr>
      <vt:lpstr>Enabling KUBERNETES</vt:lpstr>
      <vt:lpstr>KUBERNETES key concepts</vt:lpstr>
      <vt:lpstr>Converting docker compose to k8s</vt:lpstr>
      <vt:lpstr>Fix our yaml files</vt:lpstr>
      <vt:lpstr>Publish our containers</vt:lpstr>
      <vt:lpstr>Commonly used commands</vt:lpstr>
      <vt:lpstr>Commonly used commands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 2</cp:lastModifiedBy>
  <cp:revision>1588</cp:revision>
  <dcterms:created xsi:type="dcterms:W3CDTF">2017-03-28T09:08:48Z</dcterms:created>
  <dcterms:modified xsi:type="dcterms:W3CDTF">2025-10-21T06:35:03Z</dcterms:modified>
</cp:coreProperties>
</file>