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2"/>
  </p:sldMasterIdLst>
  <p:notesMasterIdLst>
    <p:notesMasterId r:id="rId27"/>
  </p:notesMasterIdLst>
  <p:handoutMasterIdLst>
    <p:handoutMasterId r:id="rId28"/>
  </p:handoutMasterIdLst>
  <p:sldIdLst>
    <p:sldId id="604" r:id="rId3"/>
    <p:sldId id="611" r:id="rId4"/>
    <p:sldId id="612" r:id="rId5"/>
    <p:sldId id="613" r:id="rId6"/>
    <p:sldId id="524" r:id="rId7"/>
    <p:sldId id="510" r:id="rId8"/>
    <p:sldId id="518" r:id="rId9"/>
    <p:sldId id="605" r:id="rId10"/>
    <p:sldId id="520" r:id="rId11"/>
    <p:sldId id="507" r:id="rId12"/>
    <p:sldId id="571" r:id="rId13"/>
    <p:sldId id="572" r:id="rId14"/>
    <p:sldId id="574" r:id="rId15"/>
    <p:sldId id="575" r:id="rId16"/>
    <p:sldId id="527" r:id="rId17"/>
    <p:sldId id="534" r:id="rId18"/>
    <p:sldId id="537" r:id="rId19"/>
    <p:sldId id="538" r:id="rId20"/>
    <p:sldId id="513" r:id="rId21"/>
    <p:sldId id="586" r:id="rId22"/>
    <p:sldId id="587" r:id="rId23"/>
    <p:sldId id="589" r:id="rId24"/>
    <p:sldId id="597" r:id="rId25"/>
    <p:sldId id="614" r:id="rId26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DEBC6D0-49EA-420F-AAB6-62838FA1EA30}">
          <p14:sldIdLst>
            <p14:sldId id="604"/>
            <p14:sldId id="611"/>
            <p14:sldId id="612"/>
            <p14:sldId id="613"/>
          </p14:sldIdLst>
        </p14:section>
        <p14:section name="Book Library App" id="{8A63B03A-A79A-49E0-A7D1-879E8FBDDFB7}">
          <p14:sldIdLst>
            <p14:sldId id="524"/>
            <p14:sldId id="510"/>
            <p14:sldId id="518"/>
            <p14:sldId id="605"/>
            <p14:sldId id="520"/>
          </p14:sldIdLst>
        </p14:section>
        <p14:section name="Firebase Realtime Database" id="{EDE9265F-2E94-4968-997E-089D1A8087BA}">
          <p14:sldIdLst>
            <p14:sldId id="507"/>
            <p14:sldId id="571"/>
            <p14:sldId id="572"/>
            <p14:sldId id="574"/>
            <p14:sldId id="575"/>
          </p14:sldIdLst>
        </p14:section>
        <p14:section name="App Skeleton" id="{B56B21E9-4048-4246-A000-9069162E0235}">
          <p14:sldIdLst>
            <p14:sldId id="527"/>
            <p14:sldId id="534"/>
            <p14:sldId id="537"/>
            <p14:sldId id="538"/>
          </p14:sldIdLst>
        </p14:section>
        <p14:section name="CRUD Operations" id="{B1CA010B-0CB3-41FE-AFDF-EB7D495A7AAA}">
          <p14:sldIdLst>
            <p14:sldId id="513"/>
            <p14:sldId id="586"/>
            <p14:sldId id="587"/>
            <p14:sldId id="589"/>
            <p14:sldId id="597"/>
            <p14:sldId id="6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A010"/>
    <a:srgbClr val="F3CD60"/>
    <a:srgbClr val="F8DC9E"/>
    <a:srgbClr val="FBEEDC"/>
    <a:srgbClr val="FBEEC9"/>
    <a:srgbClr val="603A14"/>
    <a:srgbClr val="E85C0E"/>
    <a:srgbClr val="BAB398"/>
    <a:srgbClr val="ADA485"/>
    <a:srgbClr val="C6C0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94595" autoAdjust="0"/>
  </p:normalViewPr>
  <p:slideViewPr>
    <p:cSldViewPr>
      <p:cViewPr>
        <p:scale>
          <a:sx n="77" d="100"/>
          <a:sy n="77" d="100"/>
        </p:scale>
        <p:origin x="840" y="8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2/16/2025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675" y="2404534"/>
            <a:ext cx="7764913" cy="1646302"/>
          </a:xfrm>
        </p:spPr>
        <p:txBody>
          <a:bodyPr anchor="b">
            <a:noAutofit/>
          </a:bodyPr>
          <a:lstStyle>
            <a:lvl1pPr algn="r">
              <a:defRPr sz="5398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675" y="4050834"/>
            <a:ext cx="7764913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13F5-140F-49AE-A555-A59D8CAFFF50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609B-B5FE-40A0-9DF1-97DF166A5D8D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2" descr="D:\_WORK PROJECTS\Nakov\Presentation Slides Design\STORE\Software University Foundation Logo BG and ENG black WHITOUT background CMYK.png">
            <a:extLst>
              <a:ext uri="{FF2B5EF4-FFF2-40B4-BE49-F238E27FC236}">
                <a16:creationId xmlns:a16="http://schemas.microsoft.com/office/drawing/2014/main" id="{9C974318-FA09-4F56-BA57-4909C1BE1B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72578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609600"/>
            <a:ext cx="8594429" cy="3403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67279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783" y="3632200"/>
            <a:ext cx="722264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799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729081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1931988"/>
            <a:ext cx="8594429" cy="2595460"/>
          </a:xfrm>
        </p:spPr>
        <p:txBody>
          <a:bodyPr anchor="b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0491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323866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1" y="609600"/>
            <a:ext cx="858596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96516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73125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5599" y="609600"/>
            <a:ext cx="130440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159" y="609600"/>
            <a:ext cx="7058311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97960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2/16/2025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 descr="D:\_WORK PROJECTS\Nakov\Presentation Slides Design\STORE\Software University Foundation Logo BG and ENG black WHITOUT background CMYK.png">
            <a:extLst>
              <a:ext uri="{FF2B5EF4-FFF2-40B4-BE49-F238E27FC236}">
                <a16:creationId xmlns:a16="http://schemas.microsoft.com/office/drawing/2014/main" id="{9331927E-1C38-4A0B-A7E3-8A2E106879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6909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2700868"/>
            <a:ext cx="8594429" cy="1826581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99280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158" y="2160589"/>
            <a:ext cx="418294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8645" y="2160590"/>
            <a:ext cx="418294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15844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570" y="2160983"/>
            <a:ext cx="418453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70" y="2737246"/>
            <a:ext cx="418453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058" y="2160983"/>
            <a:ext cx="4184528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059" y="2737246"/>
            <a:ext cx="418452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56815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81286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47018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1498604"/>
            <a:ext cx="3853524" cy="1278466"/>
          </a:xfr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222" y="514925"/>
            <a:ext cx="4512366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2777069"/>
            <a:ext cx="3853524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49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4800600"/>
            <a:ext cx="859442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158" y="609600"/>
            <a:ext cx="8594429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5367338"/>
            <a:ext cx="8594428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6321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8" y="2160590"/>
            <a:ext cx="859442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3257" y="6041363"/>
            <a:ext cx="911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158" y="6041363"/>
            <a:ext cx="62959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8426" y="6041363"/>
            <a:ext cx="68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397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662" r:id="rId17"/>
  </p:sldLayoutIdLst>
  <p:hf hdr="0" ftr="0" dt="0"/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NUL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NUL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NUL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NUL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volutionofdreams.com/bg/news/firebase-za-razrabotka-na-mobilni-aplikacii-1632147956896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88828" cy="6866467"/>
            <a:chOff x="0" y="-8467"/>
            <a:chExt cx="12192000" cy="686646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2B5CB8CE-3CBC-CF74-2355-56F1C3FDDC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1" t="9355" r="-1" b="11926"/>
          <a:stretch/>
        </p:blipFill>
        <p:spPr>
          <a:xfrm>
            <a:off x="4268742" y="-1"/>
            <a:ext cx="7920083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87CCFF4-8749-42BD-9561-794AD00E7C1F}"/>
              </a:ext>
            </a:extLst>
          </p:cNvPr>
          <p:cNvSpPr txBox="1">
            <a:spLocks/>
          </p:cNvSpPr>
          <p:nvPr/>
        </p:nvSpPr>
        <p:spPr>
          <a:xfrm>
            <a:off x="668692" y="1678666"/>
            <a:ext cx="4087126" cy="23690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063" rtl="0" eaLnBrk="1" latinLnBrk="0" hangingPunct="1">
              <a:spcBef>
                <a:spcPct val="0"/>
              </a:spcBef>
              <a:buNone/>
              <a:defRPr sz="3599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defTabSz="457200">
              <a:lnSpc>
                <a:spcPct val="90000"/>
              </a:lnSpc>
              <a:spcAft>
                <a:spcPts val="600"/>
              </a:spcAft>
            </a:pPr>
            <a:r>
              <a:rPr lang="en-US" sz="4100" dirty="0" err="1"/>
              <a:t>Създаване</a:t>
            </a:r>
            <a:r>
              <a:rPr lang="en-US" sz="4100" dirty="0"/>
              <a:t> </a:t>
            </a:r>
            <a:r>
              <a:rPr lang="en-US" sz="4100" dirty="0" err="1"/>
              <a:t>на</a:t>
            </a:r>
            <a:r>
              <a:rPr lang="en-US" sz="4100" dirty="0"/>
              <a:t> </a:t>
            </a:r>
            <a:r>
              <a:rPr lang="en-US" sz="4100" dirty="0" err="1"/>
              <a:t>приложение</a:t>
            </a:r>
            <a:r>
              <a:rPr lang="en-US" sz="4100" dirty="0"/>
              <a:t> с </a:t>
            </a:r>
            <a:r>
              <a:rPr lang="en-US" sz="4100" dirty="0" err="1"/>
              <a:t>OnsenUI</a:t>
            </a:r>
            <a:r>
              <a:rPr lang="en-US" sz="4100" dirty="0"/>
              <a:t>, AJAX, REST и Firebase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68571" y="0"/>
            <a:ext cx="1218883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3333" y="3681413"/>
            <a:ext cx="4762317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79084" y="-8467"/>
            <a:ext cx="3006566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0941" y="-8467"/>
            <a:ext cx="2587884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0006" y="3048000"/>
            <a:ext cx="3258819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2069" y="-8467"/>
            <a:ext cx="2853582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5891" y="-8467"/>
            <a:ext cx="1289758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6150" y="-8467"/>
            <a:ext cx="1249499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68965" y="3589867"/>
            <a:ext cx="1816685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1B7CD25-2678-454F-B0C3-60E84EB8191E}"/>
              </a:ext>
            </a:extLst>
          </p:cNvPr>
          <p:cNvSpPr txBox="1">
            <a:spLocks/>
          </p:cNvSpPr>
          <p:nvPr/>
        </p:nvSpPr>
        <p:spPr>
          <a:xfrm>
            <a:off x="1078731" y="1599793"/>
            <a:ext cx="9816281" cy="1262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600" noProof="1"/>
          </a:p>
        </p:txBody>
      </p:sp>
    </p:spTree>
    <p:extLst>
      <p:ext uri="{BB962C8B-B14F-4D97-AF65-F5344CB8AC3E}">
        <p14:creationId xmlns:p14="http://schemas.microsoft.com/office/powerpoint/2010/main" val="3658143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85712" y="4553712"/>
            <a:ext cx="8285873" cy="1096316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Firebase Realtime Database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2E2113-F870-C344-3B7A-7E9C1B223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412" y="228599"/>
            <a:ext cx="10114157" cy="437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717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42381" y="431342"/>
            <a:ext cx="4502854" cy="576293"/>
          </a:xfrm>
        </p:spPr>
        <p:txBody>
          <a:bodyPr>
            <a:normAutofit fontScale="90000"/>
          </a:bodyPr>
          <a:lstStyle/>
          <a:p>
            <a:r>
              <a:rPr lang="bg-BG" dirty="0"/>
              <a:t>Създай нова книга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41348" y="1189517"/>
            <a:ext cx="10904920" cy="1728880"/>
            <a:chOff x="869948" y="1230086"/>
            <a:chExt cx="10904920" cy="172888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869948" y="1230086"/>
              <a:ext cx="1185864" cy="576294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accent3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POST</a:t>
              </a:r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2055812" y="1230087"/>
              <a:ext cx="9719056" cy="576293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hlinkClick r:id="rId2" invalidUrl="https:///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</a:t>
              </a: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&lt;projec&gt;.firebasedatabase.app/books.json </a:t>
              </a:r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869948" y="1806380"/>
              <a:ext cx="10904920" cy="576293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?auth=&lt;Database secret&gt;</a:t>
              </a:r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869948" y="2382673"/>
              <a:ext cx="10904920" cy="576293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 "title":"ttt", "author":"aaa", "description":"ddd" }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8800A9FC-24CC-77C3-BE64-E5106D723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201" y="3254903"/>
            <a:ext cx="7923213" cy="296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271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4681" y="451512"/>
            <a:ext cx="5798254" cy="498029"/>
          </a:xfrm>
        </p:spPr>
        <p:txBody>
          <a:bodyPr>
            <a:normAutofit fontScale="90000"/>
          </a:bodyPr>
          <a:lstStyle/>
          <a:p>
            <a:r>
              <a:rPr lang="bg-BG" dirty="0"/>
              <a:t>Списък на всички книги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41348" y="1189517"/>
            <a:ext cx="10904920" cy="1152587"/>
            <a:chOff x="869948" y="1230086"/>
            <a:chExt cx="10904920" cy="1152587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869948" y="1230086"/>
              <a:ext cx="1033464" cy="576294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1903412" y="1230087"/>
              <a:ext cx="9871456" cy="576293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hlinkClick r:id="rId2" invalidUrl="https:///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</a:t>
              </a: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&lt;projec&gt;.firebasedatabase.app/books.json </a:t>
              </a:r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869948" y="1806380"/>
              <a:ext cx="10904920" cy="576293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?auth=&lt;Database secret&gt;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09A79481-25D5-F3D9-1E57-F7DF4933D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701" y="2498964"/>
            <a:ext cx="9066213" cy="403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58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41348" y="1189517"/>
            <a:ext cx="11396664" cy="1728880"/>
            <a:chOff x="869948" y="1230086"/>
            <a:chExt cx="10904920" cy="172888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869948" y="1230086"/>
              <a:ext cx="1033464" cy="576294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accent3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PUT</a:t>
              </a:r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1903412" y="1230087"/>
              <a:ext cx="9871456" cy="576293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hlinkClick r:id="rId2" invalidUrl="https:///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</a:t>
              </a: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&lt;projec&gt;.firebasedatabase.app/books.json</a:t>
              </a:r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869948" y="1806380"/>
              <a:ext cx="10904920" cy="576293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?auth=&lt;Database secret&gt;</a:t>
              </a:r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869948" y="2382673"/>
              <a:ext cx="10904920" cy="576293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 "title":"t2", "author":"a2", "description":"d2" }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678F67E5-811D-7619-5A92-65B5B9680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235" y="3048000"/>
            <a:ext cx="8038353" cy="346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915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31812" y="1285813"/>
            <a:ext cx="11506200" cy="1152587"/>
            <a:chOff x="869948" y="1230086"/>
            <a:chExt cx="10904920" cy="1152587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869948" y="1230086"/>
              <a:ext cx="1414464" cy="576294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DELETE</a:t>
              </a:r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2284412" y="1230087"/>
              <a:ext cx="9490456" cy="576293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hlinkClick r:id="rId2" invalidUrl="https:///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</a:t>
              </a: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&lt;projec&gt;.firebasedatabase.app/books.json </a:t>
              </a:r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869948" y="1806380"/>
              <a:ext cx="10904920" cy="576293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r>
                <a:rPr lang="en-US" sz="2800" b="0" dirty="0">
                  <a:solidFill>
                    <a:srgbClr val="000000"/>
                  </a:solidFill>
                  <a:effectLst/>
                  <a:latin typeface="IBMPlexMono"/>
                </a:rPr>
                <a:t>{ </a:t>
              </a:r>
              <a:r>
                <a:rPr lang="en-US" sz="2800" b="0" dirty="0">
                  <a:solidFill>
                    <a:srgbClr val="A31515"/>
                  </a:solidFill>
                  <a:effectLst/>
                  <a:latin typeface="IBMPlexMono"/>
                </a:rPr>
                <a:t>"title"</a:t>
              </a:r>
              <a:r>
                <a:rPr lang="en-US" sz="2800" b="0" dirty="0">
                  <a:solidFill>
                    <a:srgbClr val="000000"/>
                  </a:solidFill>
                  <a:effectLst/>
                  <a:latin typeface="IBMPlexMono"/>
                </a:rPr>
                <a:t>:</a:t>
              </a:r>
              <a:r>
                <a:rPr lang="en-US" sz="2800" b="0" dirty="0">
                  <a:solidFill>
                    <a:srgbClr val="0451A5"/>
                  </a:solidFill>
                  <a:effectLst/>
                  <a:latin typeface="IBMPlexMono"/>
                </a:rPr>
                <a:t>"t2"</a:t>
              </a:r>
              <a:r>
                <a:rPr lang="en-US" sz="2800" b="0" dirty="0">
                  <a:solidFill>
                    <a:srgbClr val="000000"/>
                  </a:solidFill>
                  <a:effectLst/>
                  <a:latin typeface="IBMPlexMono"/>
                </a:rPr>
                <a:t>, </a:t>
              </a:r>
              <a:r>
                <a:rPr lang="en-US" sz="2800" b="0" dirty="0">
                  <a:solidFill>
                    <a:srgbClr val="A31515"/>
                  </a:solidFill>
                  <a:effectLst/>
                  <a:latin typeface="IBMPlexMono"/>
                </a:rPr>
                <a:t>"author"</a:t>
              </a:r>
              <a:r>
                <a:rPr lang="en-US" sz="2800" b="0" dirty="0">
                  <a:solidFill>
                    <a:srgbClr val="000000"/>
                  </a:solidFill>
                  <a:effectLst/>
                  <a:latin typeface="IBMPlexMono"/>
                </a:rPr>
                <a:t>:</a:t>
              </a:r>
              <a:r>
                <a:rPr lang="en-US" sz="2800" b="0" dirty="0">
                  <a:solidFill>
                    <a:srgbClr val="0451A5"/>
                  </a:solidFill>
                  <a:effectLst/>
                  <a:latin typeface="IBMPlexMono"/>
                </a:rPr>
                <a:t>"a2"</a:t>
              </a:r>
              <a:r>
                <a:rPr lang="en-US" sz="2800" b="0" dirty="0">
                  <a:solidFill>
                    <a:srgbClr val="000000"/>
                  </a:solidFill>
                  <a:effectLst/>
                  <a:latin typeface="IBMPlexMono"/>
                </a:rPr>
                <a:t>, </a:t>
              </a:r>
              <a:r>
                <a:rPr lang="en-US" sz="2800" b="0" dirty="0">
                  <a:solidFill>
                    <a:srgbClr val="A31515"/>
                  </a:solidFill>
                  <a:effectLst/>
                  <a:latin typeface="IBMPlexMono"/>
                </a:rPr>
                <a:t>"description"</a:t>
              </a:r>
              <a:r>
                <a:rPr lang="en-US" sz="2800" b="0" dirty="0">
                  <a:solidFill>
                    <a:srgbClr val="000000"/>
                  </a:solidFill>
                  <a:effectLst/>
                  <a:latin typeface="IBMPlexMono"/>
                </a:rPr>
                <a:t>:</a:t>
              </a:r>
              <a:r>
                <a:rPr lang="en-US" sz="2800" b="0" dirty="0">
                  <a:solidFill>
                    <a:srgbClr val="0451A5"/>
                  </a:solidFill>
                  <a:effectLst/>
                  <a:latin typeface="IBMPlexMono"/>
                </a:rPr>
                <a:t>"d2"</a:t>
              </a:r>
              <a:r>
                <a:rPr lang="en-US" sz="2800" b="0" dirty="0">
                  <a:solidFill>
                    <a:srgbClr val="000000"/>
                  </a:solidFill>
                  <a:effectLst/>
                  <a:latin typeface="IBMPlexMono"/>
                </a:rPr>
                <a:t> }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CD7CB8C2-11D2-2558-7C7C-6F4976B4A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999" y="2969250"/>
            <a:ext cx="8759825" cy="343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486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1813" y="4876800"/>
            <a:ext cx="11049000" cy="820600"/>
          </a:xfrm>
        </p:spPr>
        <p:txBody>
          <a:bodyPr>
            <a:normAutofit fontScale="90000"/>
          </a:bodyPr>
          <a:lstStyle/>
          <a:p>
            <a:r>
              <a:rPr lang="bg-BG" dirty="0"/>
              <a:t>Създайте скелета на приложението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1204817" y="5774424"/>
            <a:ext cx="9832319" cy="719034"/>
          </a:xfrm>
        </p:spPr>
        <p:txBody>
          <a:bodyPr/>
          <a:lstStyle/>
          <a:p>
            <a:r>
              <a:rPr lang="en-US" dirty="0"/>
              <a:t>HTML, CSS, Views, Forms, Info Boxes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t="8327"/>
          <a:stretch/>
        </p:blipFill>
        <p:spPr>
          <a:xfrm>
            <a:off x="2421183" y="1160600"/>
            <a:ext cx="7399586" cy="3411400"/>
          </a:xfrm>
          <a:prstGeom prst="roundRect">
            <a:avLst>
              <a:gd name="adj" fmla="val 983"/>
            </a:avLst>
          </a:prstGeom>
        </p:spPr>
      </p:pic>
    </p:spTree>
    <p:extLst>
      <p:ext uri="{BB962C8B-B14F-4D97-AF65-F5344CB8AC3E}">
        <p14:creationId xmlns:p14="http://schemas.microsoft.com/office/powerpoint/2010/main" val="1602068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3100" y="533400"/>
            <a:ext cx="8594429" cy="1320800"/>
          </a:xfrm>
        </p:spPr>
        <p:txBody>
          <a:bodyPr/>
          <a:lstStyle/>
          <a:p>
            <a:r>
              <a:rPr lang="bg-BG" dirty="0"/>
              <a:t>Изглед за книгите</a:t>
            </a:r>
            <a:r>
              <a:rPr lang="en-US" dirty="0"/>
              <a:t> (</a:t>
            </a:r>
            <a:r>
              <a:rPr lang="bg-BG" dirty="0"/>
              <a:t>добавете </a:t>
            </a:r>
            <a:r>
              <a:rPr lang="en-US" dirty="0" err="1"/>
              <a:t>OnsenUI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8012" y="1066800"/>
            <a:ext cx="4953000" cy="3069284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&lt;section id="viewBooks"&gt;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&lt;h1&gt;Books&lt;/h1&gt;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&lt;div id="books"&gt;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&lt;th&gt;Title&lt;/th&gt;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&lt;th&gt;Author&lt;/th&gt;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&lt;th&gt;Description&lt;/th&gt;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&lt;th&gt;Actions&lt;/th&gt;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&lt;/tr&gt;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561012" y="1066800"/>
            <a:ext cx="6005400" cy="3746392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&lt;td&gt;Book title&lt;/td&gt;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&lt;td&gt;Book author&lt;/td&gt;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&lt;td&gt;Book description&lt;/td&gt;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&lt;a href="#"&gt;[Delete]&lt;/a&gt;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&lt;a href="#"&gt;[Edit]&lt;/a&gt;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&lt;/td&gt;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&lt;/tr&gt;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&lt;/section&gt;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5132565"/>
            <a:ext cx="3838903" cy="131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71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158" y="609600"/>
            <a:ext cx="11029984" cy="1320800"/>
          </a:xfrm>
        </p:spPr>
        <p:txBody>
          <a:bodyPr/>
          <a:lstStyle/>
          <a:p>
            <a:r>
              <a:rPr lang="bg-BG" dirty="0"/>
              <a:t>Изглед за създаване на книга </a:t>
            </a:r>
            <a:r>
              <a:rPr lang="en-US" dirty="0"/>
              <a:t>(</a:t>
            </a:r>
            <a:r>
              <a:rPr lang="bg-BG" dirty="0"/>
              <a:t>добавете </a:t>
            </a:r>
            <a:r>
              <a:rPr lang="en-US" dirty="0" err="1"/>
              <a:t>OnsenUI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1160947"/>
            <a:ext cx="10822624" cy="3746392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&lt;section id="viewCreateBook"&gt;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&lt;h1&gt;Create new book&lt;/h1&gt;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&lt;form id="formCreateBook"&gt;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&lt;div&gt;Title:&lt;/div&gt;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&lt;div&gt;&lt;input type="text" name="title" required /&gt;&lt;/div&gt;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&lt;div&gt;Author:&lt;/div&gt;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&lt;div&gt;&lt;input type="text" name="author" required /&gt;&lt;/div&gt;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&lt;div&gt;Description:&lt;/div&gt;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&lt;div&gt;&lt;textarea name="descr"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rows="10" required&gt;&lt;/textarea&gt;&lt;/div&gt;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&lt;div&gt;&lt;input type="submit" value="Create" /&gt;&lt;/div&gt;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&lt;/form&gt;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&lt;/section&gt;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0612" y="4114800"/>
            <a:ext cx="1726530" cy="2252662"/>
          </a:xfrm>
          <a:prstGeom prst="roundRect">
            <a:avLst>
              <a:gd name="adj" fmla="val 1257"/>
            </a:avLst>
          </a:prstGeom>
        </p:spPr>
      </p:pic>
    </p:spTree>
    <p:extLst>
      <p:ext uri="{BB962C8B-B14F-4D97-AF65-F5344CB8AC3E}">
        <p14:creationId xmlns:p14="http://schemas.microsoft.com/office/powerpoint/2010/main" val="174308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158" y="609600"/>
            <a:ext cx="11284654" cy="1320800"/>
          </a:xfrm>
        </p:spPr>
        <p:txBody>
          <a:bodyPr/>
          <a:lstStyle/>
          <a:p>
            <a:r>
              <a:rPr lang="bg-BG" dirty="0"/>
              <a:t>Изглед за редактиране на книга </a:t>
            </a:r>
            <a:r>
              <a:rPr lang="en-US" dirty="0"/>
              <a:t>(</a:t>
            </a:r>
            <a:r>
              <a:rPr lang="bg-BG" dirty="0"/>
              <a:t>добавете </a:t>
            </a:r>
            <a:r>
              <a:rPr lang="en-US" dirty="0" err="1"/>
              <a:t>OnsenUI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1144815"/>
            <a:ext cx="10822624" cy="3829492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&lt;section id="viewEditBook"&gt;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&lt;h1&gt;Edit existing book&lt;/h1&gt;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&lt;form id="formEditBook"&gt;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&lt;div&gt;&lt;input type="hidden" name="id" required /&gt;&lt;/div&gt;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&lt;div&gt;Title:&lt;/div&gt;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&lt;div&gt;&lt;input type="text" name="title" required /&gt;&lt;/div&gt;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&lt;div&gt;Author:&lt;/div&gt;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&lt;div&gt;&lt;input type="text" name="author" required /&gt;&lt;/div&gt;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&lt;div&gt;Description:&lt;/div&gt;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&lt;div&gt;&lt;textarea name="descr" rows="10"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required&gt;&lt;/textarea&gt;&lt;/div&gt;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&lt;div&gt;&lt;input type="submit value="Edit" /&gt;&lt;/div&gt;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&lt;/form&gt;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&lt;/section&gt;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899" y="4138612"/>
            <a:ext cx="1842713" cy="241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97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99289" y="4857344"/>
            <a:ext cx="9832319" cy="820600"/>
          </a:xfrm>
        </p:spPr>
        <p:txBody>
          <a:bodyPr>
            <a:normAutofit fontScale="90000"/>
          </a:bodyPr>
          <a:lstStyle/>
          <a:p>
            <a:r>
              <a:rPr lang="bg-BG" dirty="0"/>
              <a:t>Прилагане на </a:t>
            </a:r>
            <a:r>
              <a:rPr lang="en-US" dirty="0"/>
              <a:t>CRUD </a:t>
            </a:r>
            <a:r>
              <a:rPr lang="bg-BG" dirty="0"/>
              <a:t>операции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subTitle" idx="1"/>
          </p:nvPr>
        </p:nvSpPr>
        <p:spPr>
          <a:xfrm>
            <a:off x="999289" y="5717680"/>
            <a:ext cx="9832319" cy="688256"/>
          </a:xfrm>
        </p:spPr>
        <p:txBody>
          <a:bodyPr/>
          <a:lstStyle/>
          <a:p>
            <a:r>
              <a:rPr lang="en-US" dirty="0"/>
              <a:t>List / Create / Delete / Edit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143000"/>
            <a:ext cx="7010400" cy="3393830"/>
          </a:xfrm>
          <a:prstGeom prst="roundRect">
            <a:avLst>
              <a:gd name="adj" fmla="val 1010"/>
            </a:avLst>
          </a:prstGeom>
        </p:spPr>
      </p:pic>
    </p:spTree>
    <p:extLst>
      <p:ext uri="{BB962C8B-B14F-4D97-AF65-F5344CB8AC3E}">
        <p14:creationId xmlns:p14="http://schemas.microsoft.com/office/powerpoint/2010/main" val="4130294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5" name="Group 2054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88828" cy="6866467"/>
            <a:chOff x="0" y="-8467"/>
            <a:chExt cx="12192000" cy="6866467"/>
          </a:xfrm>
        </p:grpSpPr>
        <p:cxnSp>
          <p:nvCxnSpPr>
            <p:cNvPr id="2056" name="Straight Connector 2055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7" name="Straight Connector 2056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58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59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60" name="Isosceles Triangle 2059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61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62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63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64" name="Isosceles Triangle 2063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65" name="Isosceles Triangle 2064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DC8BB9F5-DBA5-A97A-58A7-8C14035B4340}"/>
              </a:ext>
            </a:extLst>
          </p:cNvPr>
          <p:cNvSpPr txBox="1">
            <a:spLocks/>
          </p:cNvSpPr>
          <p:nvPr/>
        </p:nvSpPr>
        <p:spPr>
          <a:xfrm>
            <a:off x="688165" y="102904"/>
            <a:ext cx="8285873" cy="10963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457063" rtl="0" eaLnBrk="1" latinLnBrk="0" hangingPunct="1">
              <a:spcBef>
                <a:spcPct val="0"/>
              </a:spcBef>
              <a:buNone/>
              <a:defRPr sz="3599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defTabSz="457200">
              <a:lnSpc>
                <a:spcPct val="90000"/>
              </a:lnSpc>
              <a:spcAft>
                <a:spcPts val="600"/>
              </a:spcAft>
            </a:pPr>
            <a:r>
              <a:rPr lang="ru-RU" sz="34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Разгледайте</a:t>
            </a:r>
            <a:r>
              <a:rPr lang="ru-RU" sz="3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ru-RU" sz="34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различните</a:t>
            </a:r>
            <a:r>
              <a:rPr lang="ru-RU" sz="3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ru-RU" sz="34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функционалности</a:t>
            </a:r>
            <a:r>
              <a:rPr lang="ru-RU" sz="3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и </a:t>
            </a:r>
            <a:r>
              <a:rPr lang="ru-RU" sz="34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възможности</a:t>
            </a:r>
            <a:r>
              <a:rPr lang="ru-RU" sz="3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на </a:t>
            </a:r>
            <a:r>
              <a:rPr lang="ru-RU" sz="34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Firebase</a:t>
            </a:r>
            <a:endParaRPr lang="en-US" sz="34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 descr="Firebase Brand Guidelines">
            <a:extLst>
              <a:ext uri="{FF2B5EF4-FFF2-40B4-BE49-F238E27FC236}">
                <a16:creationId xmlns:a16="http://schemas.microsoft.com/office/drawing/2014/main" id="{42B0B5D5-17FD-6711-36D7-293702041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09693" y="-9832"/>
            <a:ext cx="3299450" cy="329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639B55-BB8B-52B1-726B-EAC72C84AAAE}"/>
              </a:ext>
            </a:extLst>
          </p:cNvPr>
          <p:cNvSpPr txBox="1"/>
          <p:nvPr/>
        </p:nvSpPr>
        <p:spPr>
          <a:xfrm>
            <a:off x="880771" y="1371600"/>
            <a:ext cx="775887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sng" strike="noStrike" dirty="0" err="1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Firebase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е популярна и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използвана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платформа за разработка на уеб и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мобилни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апликации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създадена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и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управлявана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от Google.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Тя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носи множество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предимства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за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разработчиците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благодарение на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своите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разнообразни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функционалности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Нека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разгледаме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кои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те.</a:t>
            </a:r>
            <a:endParaRPr lang="ru-RU" b="0" i="0" dirty="0">
              <a:solidFill>
                <a:srgbClr val="212529"/>
              </a:solidFill>
              <a:effectLst/>
              <a:latin typeface="Verdana" panose="020B0604030504040204" pitchFamily="34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br>
              <a:rPr lang="ru-RU" b="0" i="0" dirty="0">
                <a:solidFill>
                  <a:srgbClr val="212529"/>
                </a:solidFill>
                <a:effectLst/>
                <a:latin typeface="Nunito" panose="020F0502020204030204" pitchFamily="2" charset="0"/>
              </a:rPr>
            </a:br>
            <a:r>
              <a:rPr lang="ru-RU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Функционалности</a:t>
            </a: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на </a:t>
            </a:r>
            <a:r>
              <a:rPr lang="ru-RU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Firebase</a:t>
            </a:r>
            <a:endParaRPr lang="ru-RU" b="0" i="0" dirty="0">
              <a:solidFill>
                <a:srgbClr val="212529"/>
              </a:solidFill>
              <a:effectLst/>
              <a:latin typeface="Verdana" panose="020B0604030504040204" pitchFamily="34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br>
              <a:rPr lang="ru-RU" b="0" i="0" dirty="0">
                <a:solidFill>
                  <a:srgbClr val="212529"/>
                </a:solidFill>
                <a:effectLst/>
                <a:latin typeface="Nunito" panose="020F0502020204030204" pitchFamily="2" charset="0"/>
              </a:rPr>
            </a:b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Основните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функции на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Firebase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се разделят на три категории - </a:t>
            </a:r>
            <a:r>
              <a:rPr lang="ru-RU" sz="18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Build</a:t>
            </a:r>
            <a:r>
              <a:rPr lang="ru-RU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sz="18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Release</a:t>
            </a:r>
            <a:r>
              <a:rPr lang="ru-RU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&amp; Monitor 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 </a:t>
            </a:r>
            <a:r>
              <a:rPr lang="ru-RU" sz="18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Engage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Всяка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една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от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тези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функционалности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се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използва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в различен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етап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от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разработката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на приложения.</a:t>
            </a:r>
            <a:endParaRPr lang="ru-RU" b="0" i="0" dirty="0">
              <a:solidFill>
                <a:srgbClr val="212529"/>
              </a:solidFill>
              <a:effectLst/>
              <a:latin typeface="Verdana" panose="020B0604030504040204" pitchFamily="34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br>
              <a:rPr lang="ru-RU" b="0" i="0" dirty="0">
                <a:solidFill>
                  <a:srgbClr val="212529"/>
                </a:solidFill>
                <a:effectLst/>
                <a:latin typeface="Nunito" panose="020F0502020204030204" pitchFamily="2" charset="0"/>
              </a:rPr>
            </a:br>
            <a:r>
              <a:rPr lang="ru-RU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Built</a:t>
            </a: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features</a:t>
            </a:r>
            <a:endParaRPr lang="ru-RU" b="0" i="0" dirty="0">
              <a:solidFill>
                <a:srgbClr val="212529"/>
              </a:solidFill>
              <a:effectLst/>
              <a:latin typeface="Verdana" panose="020B0604030504040204" pitchFamily="34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br>
              <a:rPr lang="ru-RU" b="0" i="0" dirty="0">
                <a:solidFill>
                  <a:srgbClr val="212529"/>
                </a:solidFill>
                <a:effectLst/>
                <a:latin typeface="Nunito" panose="020F0502020204030204" pitchFamily="2" charset="0"/>
              </a:rPr>
            </a:b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Build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включва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широк набор от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компоненти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които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позволяват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на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разработчиците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да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покрият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всички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изисквания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при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създаването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на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апликация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Тук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включени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две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различни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бази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данни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както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и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допълнителни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функции за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съхранение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на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данни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автентикация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и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изкуствен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интелект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ru-RU" b="0" i="0" dirty="0">
              <a:solidFill>
                <a:srgbClr val="212529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535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Списък</a:t>
            </a:r>
            <a:r>
              <a:rPr lang="ru-RU" dirty="0"/>
              <a:t> на </a:t>
            </a:r>
            <a:r>
              <a:rPr lang="ru-RU" dirty="0" err="1"/>
              <a:t>книгите</a:t>
            </a:r>
            <a:r>
              <a:rPr lang="ru-RU" dirty="0"/>
              <a:t>: Заявка AJAX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1148636"/>
            <a:ext cx="10822624" cy="2566197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listBooks()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document.getElementById('books').innerHTML = '';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showView('viewBooks');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fetch(Url)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.then(response =&gt; response.json())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.then(loadBooksSuccess)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.catch(handleAjaxError);</a:t>
            </a:r>
          </a:p>
        </p:txBody>
      </p:sp>
    </p:spTree>
    <p:extLst>
      <p:ext uri="{BB962C8B-B14F-4D97-AF65-F5344CB8AC3E}">
        <p14:creationId xmlns:p14="http://schemas.microsoft.com/office/powerpoint/2010/main" val="86394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7012" y="38100"/>
            <a:ext cx="10365424" cy="6527282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function loadBooksSuccess(books)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showInfo('Books loaded.');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(books.length === 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document.getElementById('books').textContent = 'No books in the library.';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 else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let booksTable = document.createElement('table');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booksTable.classList.add('table', 'table-striped');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let thead = document.createElement('tr');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thead.innerHTML = '&lt;th&gt;Title&lt;/th&gt;&lt;th&gt;Author&lt;/th&gt;&lt;th&gt;Description&lt;/th&gt;&lt;th&gt;Actions&lt;/th&gt;';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booksTable.appendChild(thead);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books.forEach(book =&gt;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appendBookRow(book, booksTable);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document.getElementById('books').appendChild(booksTable);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466885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Създайте</a:t>
            </a:r>
            <a:r>
              <a:rPr lang="ru-RU" dirty="0"/>
              <a:t> нова книга: Заявка AJAX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20188" y="1160947"/>
            <a:ext cx="9893824" cy="2638396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export function createBook()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let bookData =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title: document.querySelector('#formCreateBook input[name=title]').value,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author: document.querySelector('#formCreateBook input[name=author]').value,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description: document.querySelector('#formCreateBook textarea[name=descr]').value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};</a:t>
            </a:r>
          </a:p>
        </p:txBody>
      </p:sp>
    </p:spTree>
    <p:extLst>
      <p:ext uri="{BB962C8B-B14F-4D97-AF65-F5344CB8AC3E}">
        <p14:creationId xmlns:p14="http://schemas.microsoft.com/office/powerpoint/2010/main" val="1116068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Създаване</a:t>
            </a:r>
            <a:r>
              <a:rPr lang="ru-RU" dirty="0"/>
              <a:t> на книга: Заявка AJAX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6612" y="1412470"/>
            <a:ext cx="8993824" cy="380794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createBook()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fetch(baseUrl,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method: “POST" })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.then(response =&gt;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(!response.ok)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throw new Error('Network response was not ok');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return response.json();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.then(createBookSuccess)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.catch(handleAjaxError);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400" b="1" noProof="1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function createBookSuccess(response)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listBooks();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showInfo('Book created.');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8982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Изтриване</a:t>
            </a:r>
            <a:r>
              <a:rPr lang="ru-RU" dirty="0"/>
              <a:t> на книга: Заявка AJAX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6612" y="1412470"/>
            <a:ext cx="8993824" cy="4885165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deleteBook(bookId)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Confirmation prompt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(!window.confirm('Are you sure you want to delete this book?'))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return; // If the user clicks 'Cancel', exit the function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400" b="1" noProof="1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fetch(baseUrl,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method: "DELETE" })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.then(response =&gt;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(!response.ok)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throw new Error('Network response was not ok');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return response.json();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.then(deleteBookSuccess)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.catch(handleAjaxError);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400" b="1" noProof="1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function deleteBookSuccess(response)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listBooks();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showInfo('Book deleted.');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0223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DF12C5-CAFD-5CCF-DCEC-51CADAB61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8096" y="19878"/>
            <a:ext cx="2734057" cy="48203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6A5E20-8550-05DF-7430-BBF3C506A1CC}"/>
              </a:ext>
            </a:extLst>
          </p:cNvPr>
          <p:cNvSpPr txBox="1"/>
          <p:nvPr/>
        </p:nvSpPr>
        <p:spPr>
          <a:xfrm>
            <a:off x="18290" y="228600"/>
            <a:ext cx="9458096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Firebase </a:t>
            </a:r>
            <a:r>
              <a:rPr lang="bg-BG" sz="1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дава достъп до две бази данни:</a:t>
            </a:r>
            <a:br>
              <a:rPr lang="bg-BG" sz="1400" b="0" i="0">
                <a:solidFill>
                  <a:srgbClr val="212529"/>
                </a:solidFill>
                <a:effectLst/>
                <a:latin typeface="Nunito" pitchFamily="2" charset="0"/>
              </a:rPr>
            </a:br>
            <a:r>
              <a:rPr lang="en-US" sz="14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Cloud Firestore</a:t>
            </a:r>
            <a:r>
              <a:rPr lang="en-US" sz="1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bg-BG" sz="1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наричана още </a:t>
            </a:r>
            <a:r>
              <a:rPr lang="en-US" sz="1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Google Firestore </a:t>
            </a:r>
            <a:r>
              <a:rPr lang="bg-BG" sz="1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е </a:t>
            </a:r>
            <a:r>
              <a:rPr lang="en-US" sz="1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cloud-</a:t>
            </a:r>
            <a:r>
              <a:rPr lang="bg-BG" sz="1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базирана </a:t>
            </a:r>
            <a:r>
              <a:rPr lang="en-US" sz="1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NoSQL </a:t>
            </a:r>
            <a:r>
              <a:rPr lang="bg-BG" sz="1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база, за съхранение и синхронизация на данни.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Realtime Database</a:t>
            </a:r>
            <a:r>
              <a:rPr lang="en-US" sz="1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bg-BG" sz="1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е </a:t>
            </a:r>
            <a:r>
              <a:rPr lang="en-US" sz="1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cloud-</a:t>
            </a:r>
            <a:r>
              <a:rPr lang="bg-BG" sz="1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базирана база данни, която улеснява съхранението на </a:t>
            </a:r>
            <a:r>
              <a:rPr lang="en-US" sz="1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JSON-</a:t>
            </a:r>
            <a:r>
              <a:rPr lang="bg-BG" sz="1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базирани данни изпълнява синхронизация в реално време. Части от </a:t>
            </a:r>
            <a:r>
              <a:rPr lang="en-US" sz="1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Realtime Database </a:t>
            </a:r>
            <a:r>
              <a:rPr lang="bg-BG" sz="1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функционират като клиенти по време на процесите за разработка на апликации, използващи </a:t>
            </a:r>
            <a:r>
              <a:rPr lang="en-US" sz="1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iOS, JavaScript </a:t>
            </a:r>
            <a:r>
              <a:rPr lang="bg-BG" sz="1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 </a:t>
            </a:r>
            <a:r>
              <a:rPr lang="en-US" sz="1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Android SDK.</a:t>
            </a:r>
            <a:endParaRPr lang="bg-BG" sz="1400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br>
              <a:rPr lang="bg-BG" sz="1400" b="0" i="0">
                <a:solidFill>
                  <a:srgbClr val="212529"/>
                </a:solidFill>
                <a:effectLst/>
                <a:latin typeface="Nunito" pitchFamily="2" charset="0"/>
              </a:rPr>
            </a:br>
            <a:r>
              <a:rPr lang="bg-BG" sz="14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Изкуствен интелект (</a:t>
            </a:r>
            <a:r>
              <a:rPr lang="en-US" sz="14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Machine learning)</a:t>
            </a:r>
            <a:endParaRPr lang="en-US" sz="1400" b="0" i="0">
              <a:solidFill>
                <a:srgbClr val="212529"/>
              </a:solidFill>
              <a:effectLst/>
              <a:latin typeface="Verdana" panose="020B0604030504040204" pitchFamily="34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br>
              <a:rPr lang="en-US" sz="1400" b="0" i="0">
                <a:solidFill>
                  <a:srgbClr val="212529"/>
                </a:solidFill>
                <a:effectLst/>
                <a:latin typeface="Nunito" pitchFamily="2" charset="0"/>
              </a:rPr>
            </a:br>
            <a:r>
              <a:rPr lang="en-US" sz="1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Firebase Machine learning </a:t>
            </a:r>
            <a:r>
              <a:rPr lang="bg-BG" sz="1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представлява мобилен </a:t>
            </a:r>
            <a:r>
              <a:rPr lang="en-US" sz="1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SDK, </a:t>
            </a:r>
            <a:r>
              <a:rPr lang="bg-BG" sz="1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който използва силата на машинното обучение на </a:t>
            </a:r>
            <a:r>
              <a:rPr lang="en-US" sz="1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Google </a:t>
            </a:r>
            <a:r>
              <a:rPr lang="bg-BG" sz="1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 го прилага към приложенията за </a:t>
            </a:r>
            <a:r>
              <a:rPr lang="en-US" sz="1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iOS </a:t>
            </a:r>
            <a:r>
              <a:rPr lang="bg-BG" sz="1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 </a:t>
            </a:r>
            <a:r>
              <a:rPr lang="en-US" sz="1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Android.</a:t>
            </a:r>
            <a:endParaRPr lang="en-US" sz="1400" b="0" i="0">
              <a:solidFill>
                <a:srgbClr val="212529"/>
              </a:solidFill>
              <a:effectLst/>
              <a:latin typeface="Verdana" panose="020B0604030504040204" pitchFamily="34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bg-BG" sz="1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Използването на тази функционалност с </a:t>
            </a:r>
            <a:r>
              <a:rPr lang="en-US" sz="1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Firebase </a:t>
            </a:r>
            <a:r>
              <a:rPr lang="bg-BG" sz="1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е подходящо за всеки разработчик, независимо от опита, който има. </a:t>
            </a:r>
            <a:endParaRPr lang="bg-BG" sz="1400" b="0" i="0">
              <a:solidFill>
                <a:srgbClr val="212529"/>
              </a:solidFill>
              <a:effectLst/>
              <a:latin typeface="Verdana" panose="020B0604030504040204" pitchFamily="34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br>
              <a:rPr lang="bg-BG" sz="1400" b="0" i="0">
                <a:solidFill>
                  <a:srgbClr val="212529"/>
                </a:solidFill>
                <a:effectLst/>
                <a:latin typeface="Nunito" pitchFamily="2" charset="0"/>
              </a:rPr>
            </a:br>
            <a:r>
              <a:rPr lang="en-US" sz="14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Cloud - </a:t>
            </a:r>
            <a:r>
              <a:rPr lang="bg-BG" sz="14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функции</a:t>
            </a:r>
            <a:endParaRPr lang="bg-BG" sz="1400" b="0" i="0">
              <a:solidFill>
                <a:srgbClr val="212529"/>
              </a:solidFill>
              <a:effectLst/>
              <a:latin typeface="Verdana" panose="020B0604030504040204" pitchFamily="34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br>
              <a:rPr lang="bg-BG" sz="1400" b="0" i="0">
                <a:solidFill>
                  <a:srgbClr val="212529"/>
                </a:solidFill>
                <a:effectLst/>
                <a:latin typeface="Nunito" pitchFamily="2" charset="0"/>
              </a:rPr>
            </a:br>
            <a:r>
              <a:rPr lang="en-US" sz="1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Firebase cloud </a:t>
            </a:r>
            <a:r>
              <a:rPr lang="bg-BG" sz="1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функциите представляват </a:t>
            </a:r>
            <a:r>
              <a:rPr lang="en-US" sz="1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serverless framework, </a:t>
            </a:r>
            <a:r>
              <a:rPr lang="bg-BG" sz="1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който позволява на разработчиците да приложат бекенд кода, за да отговаря на </a:t>
            </a:r>
            <a:r>
              <a:rPr lang="en-US" sz="1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HTTPS </a:t>
            </a:r>
            <a:r>
              <a:rPr lang="bg-BG" sz="1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 </a:t>
            </a:r>
            <a:r>
              <a:rPr lang="en-US" sz="1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Firebase </a:t>
            </a:r>
            <a:r>
              <a:rPr lang="bg-BG" sz="1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ивенти.</a:t>
            </a:r>
            <a:endParaRPr lang="bg-BG" sz="1400" b="0" i="0">
              <a:solidFill>
                <a:srgbClr val="212529"/>
              </a:solidFill>
              <a:effectLst/>
              <a:latin typeface="Verdana" panose="020B0604030504040204" pitchFamily="34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Google cloud </a:t>
            </a:r>
            <a:r>
              <a:rPr lang="bg-BG" sz="1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се използва за съхранение на </a:t>
            </a:r>
            <a:r>
              <a:rPr lang="en-US" sz="1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Typescript </a:t>
            </a:r>
            <a:r>
              <a:rPr lang="bg-BG" sz="1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 </a:t>
            </a:r>
            <a:r>
              <a:rPr lang="en-US" sz="1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JavaScript </a:t>
            </a:r>
            <a:r>
              <a:rPr lang="bg-BG" sz="1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код, който може да бъде изпълнен в управляваната среда. </a:t>
            </a:r>
            <a:endParaRPr lang="bg-BG" sz="1400" b="0" i="0">
              <a:solidFill>
                <a:srgbClr val="212529"/>
              </a:solidFill>
              <a:effectLst/>
              <a:latin typeface="Verdana" panose="020B0604030504040204" pitchFamily="34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br>
              <a:rPr lang="bg-BG" sz="1400" b="0" i="0">
                <a:solidFill>
                  <a:srgbClr val="212529"/>
                </a:solidFill>
                <a:effectLst/>
                <a:latin typeface="Nunito" pitchFamily="2" charset="0"/>
              </a:rPr>
            </a:br>
            <a:r>
              <a:rPr lang="bg-BG" sz="14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Автентикация</a:t>
            </a:r>
            <a:endParaRPr lang="bg-BG" sz="1400" b="0" i="0">
              <a:solidFill>
                <a:srgbClr val="212529"/>
              </a:solidFill>
              <a:effectLst/>
              <a:latin typeface="Verdana" panose="020B0604030504040204" pitchFamily="34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br>
              <a:rPr lang="bg-BG" sz="1400" b="0" i="0">
                <a:solidFill>
                  <a:srgbClr val="212529"/>
                </a:solidFill>
                <a:effectLst/>
                <a:latin typeface="Nunito" pitchFamily="2" charset="0"/>
              </a:rPr>
            </a:br>
            <a:r>
              <a:rPr lang="bg-BG" sz="1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Автентикацията е още една функция на </a:t>
            </a:r>
            <a:r>
              <a:rPr lang="en-US" sz="1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Firebase, </a:t>
            </a:r>
            <a:r>
              <a:rPr lang="bg-BG" sz="1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която предлага готови за използване </a:t>
            </a:r>
            <a:r>
              <a:rPr lang="en-US" sz="1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UI </a:t>
            </a:r>
            <a:r>
              <a:rPr lang="bg-BG" sz="1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библиотеки, бекенд и </a:t>
            </a:r>
            <a:r>
              <a:rPr lang="en-US" sz="1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SDK </a:t>
            </a:r>
            <a:r>
              <a:rPr lang="bg-BG" sz="1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за автентикация на потребителите в приложението. Това се случва чрез телефонен номер, парола или други апликации като </a:t>
            </a:r>
            <a:r>
              <a:rPr lang="en-US" sz="1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Google, Twitter, Facebook </a:t>
            </a:r>
            <a:r>
              <a:rPr lang="bg-BG" sz="1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 т.н.</a:t>
            </a:r>
            <a:endParaRPr lang="bg-BG" sz="1400" b="0" i="0" dirty="0">
              <a:solidFill>
                <a:srgbClr val="212529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242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ABCB56-24EF-6E5F-0A52-91E5A3019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4812" y="152400"/>
            <a:ext cx="2838846" cy="56300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7A5080-DD33-4029-0C82-D9055A7F835A}"/>
              </a:ext>
            </a:extLst>
          </p:cNvPr>
          <p:cNvSpPr txBox="1"/>
          <p:nvPr/>
        </p:nvSpPr>
        <p:spPr>
          <a:xfrm>
            <a:off x="303212" y="734925"/>
            <a:ext cx="8835818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ru-RU" sz="14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Съобщения</a:t>
            </a:r>
            <a:endParaRPr lang="ru-RU" sz="1400" b="0" i="0" dirty="0">
              <a:solidFill>
                <a:srgbClr val="212529"/>
              </a:solidFill>
              <a:effectLst/>
              <a:latin typeface="Verdana" panose="020B0604030504040204" pitchFamily="34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br>
              <a:rPr lang="ru-RU" sz="1400" b="0" i="0" dirty="0">
                <a:solidFill>
                  <a:srgbClr val="212529"/>
                </a:solidFill>
                <a:effectLst/>
                <a:latin typeface="Nunito" pitchFamily="2" charset="0"/>
              </a:rPr>
            </a:b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Firebase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cloud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messaging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или FCM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представлява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услуга за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изпращане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на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безплатни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съобщения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Собствениците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на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апликацията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могат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да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изпращат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нотификации на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своите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потребители, за да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привлекат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вниманието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им.</a:t>
            </a:r>
            <a:endParaRPr lang="ru-RU" sz="1400" b="0" i="0" dirty="0">
              <a:solidFill>
                <a:srgbClr val="212529"/>
              </a:solidFill>
              <a:effectLst/>
              <a:latin typeface="Verdana" panose="020B0604030504040204" pitchFamily="34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br>
              <a:rPr lang="ru-RU" sz="1400" b="0" i="0" dirty="0">
                <a:solidFill>
                  <a:srgbClr val="212529"/>
                </a:solidFill>
                <a:effectLst/>
                <a:latin typeface="Nunito" pitchFamily="2" charset="0"/>
              </a:rPr>
            </a:br>
            <a:r>
              <a:rPr lang="ru-RU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Хостинг</a:t>
            </a:r>
            <a:endParaRPr lang="ru-RU" sz="1400" b="0" i="0" dirty="0">
              <a:solidFill>
                <a:srgbClr val="212529"/>
              </a:solidFill>
              <a:effectLst/>
              <a:latin typeface="Verdana" panose="020B0604030504040204" pitchFamily="34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br>
              <a:rPr lang="ru-RU" sz="1400" b="0" i="0" dirty="0">
                <a:solidFill>
                  <a:srgbClr val="212529"/>
                </a:solidFill>
                <a:effectLst/>
                <a:latin typeface="Nunito" pitchFamily="2" charset="0"/>
              </a:rPr>
            </a:b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Firebase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предоставя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няколко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възможности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за хостинг за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Microservices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уеб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апликации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и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други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видове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съдържание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Потребителите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получават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достъп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до SSL защита, а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съдържанието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може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да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бъде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хоствано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в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различни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категортии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ru-RU" sz="1400" b="0" i="0" dirty="0">
              <a:solidFill>
                <a:srgbClr val="212529"/>
              </a:solidFill>
              <a:effectLst/>
              <a:latin typeface="Verdana" panose="020B0604030504040204" pitchFamily="34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br>
              <a:rPr lang="ru-RU" sz="1400" b="0" i="0" dirty="0">
                <a:solidFill>
                  <a:srgbClr val="212529"/>
                </a:solidFill>
                <a:effectLst/>
                <a:latin typeface="Nunito" pitchFamily="2" charset="0"/>
              </a:rPr>
            </a:br>
            <a:r>
              <a:rPr lang="ru-RU" sz="14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Съхранение</a:t>
            </a:r>
            <a:endParaRPr lang="ru-RU" sz="1400" b="0" i="0" dirty="0">
              <a:solidFill>
                <a:srgbClr val="212529"/>
              </a:solidFill>
              <a:effectLst/>
              <a:latin typeface="Verdana" panose="020B0604030504040204" pitchFamily="34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br>
              <a:rPr lang="ru-RU" sz="1400" b="0" i="0" dirty="0">
                <a:solidFill>
                  <a:srgbClr val="212529"/>
                </a:solidFill>
                <a:effectLst/>
                <a:latin typeface="Nunito" pitchFamily="2" charset="0"/>
              </a:rPr>
            </a:b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Cloud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storage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е функция на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Firebase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която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позволява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съхранение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на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различни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ресурси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свързани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с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разработката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на приложения.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Потребителите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могат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напълно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безопасно да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качват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и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теглят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различни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видове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файлове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и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съдържание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 </a:t>
            </a:r>
            <a:endParaRPr lang="ru-RU" sz="1400" b="0" i="0" dirty="0">
              <a:solidFill>
                <a:srgbClr val="212529"/>
              </a:solidFill>
              <a:effectLst/>
              <a:latin typeface="Verdana" panose="020B0604030504040204" pitchFamily="34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br>
              <a:rPr lang="ru-RU" sz="1400" b="0" i="0" dirty="0">
                <a:solidFill>
                  <a:srgbClr val="212529"/>
                </a:solidFill>
                <a:effectLst/>
                <a:latin typeface="Nunito" pitchFamily="2" charset="0"/>
              </a:rPr>
            </a:br>
            <a:r>
              <a:rPr lang="ru-RU" sz="14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Емулатор</a:t>
            </a:r>
            <a:endParaRPr lang="ru-RU" sz="1400" b="0" i="0" dirty="0">
              <a:solidFill>
                <a:srgbClr val="212529"/>
              </a:solidFill>
              <a:effectLst/>
              <a:latin typeface="Verdana" panose="020B0604030504040204" pitchFamily="34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br>
              <a:rPr lang="ru-RU" sz="1400" b="0" i="0" dirty="0">
                <a:solidFill>
                  <a:srgbClr val="212529"/>
                </a:solidFill>
                <a:effectLst/>
                <a:latin typeface="Nunito" pitchFamily="2" charset="0"/>
              </a:rPr>
            </a:b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За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улесняване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на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интеграцията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и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тестването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на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всички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функции,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Firebase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предоставя и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достъп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до Local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Emulator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Suite,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който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позволява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на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разработчиците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да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изпробват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кода. </a:t>
            </a:r>
            <a:endParaRPr lang="ru-RU" sz="1400" b="0" i="0" dirty="0">
              <a:solidFill>
                <a:srgbClr val="212529"/>
              </a:solidFill>
              <a:effectLst/>
              <a:latin typeface="Verdana" panose="020B0604030504040204" pitchFamily="34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Emulator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Suite предоставя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емулатори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за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автентикация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cloud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функции,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Firestore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RTDB, хостинг и др. </a:t>
            </a:r>
            <a:endParaRPr lang="ru-RU" sz="1400" b="0" i="0" dirty="0">
              <a:solidFill>
                <a:srgbClr val="212529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957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ooks on a shelf">
            <a:extLst>
              <a:ext uri="{FF2B5EF4-FFF2-40B4-BE49-F238E27FC236}">
                <a16:creationId xmlns:a16="http://schemas.microsoft.com/office/drawing/2014/main" id="{B1668CE5-91D5-D365-5416-E499FCCADA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399" r="8512" b="-2"/>
          <a:stretch/>
        </p:blipFill>
        <p:spPr>
          <a:xfrm>
            <a:off x="4268742" y="-1"/>
            <a:ext cx="7920083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9312" y="685800"/>
            <a:ext cx="5417256" cy="1320800"/>
          </a:xfrm>
        </p:spPr>
        <p:txBody>
          <a:bodyPr>
            <a:normAutofit/>
          </a:bodyPr>
          <a:lstStyle/>
          <a:p>
            <a:r>
              <a:rPr lang="en-US" dirty="0"/>
              <a:t>The "Book Library"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312" y="1529687"/>
            <a:ext cx="3850119" cy="4876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ru-RU" sz="1600" dirty="0" err="1"/>
              <a:t>Проектирайте</a:t>
            </a:r>
            <a:r>
              <a:rPr lang="ru-RU" sz="1600" dirty="0"/>
              <a:t> и </a:t>
            </a:r>
            <a:r>
              <a:rPr lang="ru-RU" sz="1600" dirty="0" err="1"/>
              <a:t>създайте</a:t>
            </a:r>
            <a:r>
              <a:rPr lang="ru-RU" sz="1600" dirty="0"/>
              <a:t> приложение за библиотека в </a:t>
            </a:r>
            <a:r>
              <a:rPr lang="en-US" sz="1600" dirty="0" err="1"/>
              <a:t>OnsenUI</a:t>
            </a:r>
            <a:r>
              <a:rPr lang="en-US" sz="1600" dirty="0"/>
              <a:t> </a:t>
            </a:r>
            <a:r>
              <a:rPr lang="ru-RU" sz="1600" dirty="0"/>
              <a:t>с REST </a:t>
            </a:r>
            <a:r>
              <a:rPr lang="ru-RU" sz="1600" dirty="0" err="1"/>
              <a:t>back-end</a:t>
            </a:r>
            <a:r>
              <a:rPr lang="ru-RU" sz="1600" dirty="0"/>
              <a:t> в </a:t>
            </a:r>
            <a:r>
              <a:rPr lang="en-US" sz="1600" dirty="0"/>
              <a:t>Firebase</a:t>
            </a:r>
            <a:endParaRPr lang="ru-RU" sz="1600" dirty="0"/>
          </a:p>
          <a:p>
            <a:pPr lvl="1">
              <a:lnSpc>
                <a:spcPct val="90000"/>
              </a:lnSpc>
            </a:pPr>
            <a:r>
              <a:rPr lang="ru-RU" dirty="0" err="1"/>
              <a:t>Книгите</a:t>
            </a:r>
            <a:r>
              <a:rPr lang="ru-RU" dirty="0"/>
              <a:t> </a:t>
            </a:r>
            <a:r>
              <a:rPr lang="ru-RU" dirty="0" err="1"/>
              <a:t>трябва</a:t>
            </a:r>
            <a:r>
              <a:rPr lang="ru-RU" dirty="0"/>
              <a:t> да </a:t>
            </a:r>
            <a:r>
              <a:rPr lang="ru-RU" dirty="0" err="1"/>
              <a:t>имат</a:t>
            </a:r>
            <a:r>
              <a:rPr lang="ru-RU" dirty="0"/>
              <a:t> заглавие, автор и описание (</a:t>
            </a:r>
            <a:r>
              <a:rPr lang="ru-RU" dirty="0" err="1"/>
              <a:t>title</a:t>
            </a:r>
            <a:r>
              <a:rPr lang="ru-RU" dirty="0"/>
              <a:t>, </a:t>
            </a:r>
            <a:r>
              <a:rPr lang="ru-RU" dirty="0" err="1"/>
              <a:t>author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description</a:t>
            </a:r>
            <a:r>
              <a:rPr lang="ru-RU" dirty="0"/>
              <a:t>)</a:t>
            </a:r>
          </a:p>
          <a:p>
            <a:pPr>
              <a:lnSpc>
                <a:spcPct val="90000"/>
              </a:lnSpc>
            </a:pPr>
            <a:r>
              <a:rPr lang="ru-RU" sz="1600" dirty="0" err="1"/>
              <a:t>Внедрете</a:t>
            </a:r>
            <a:r>
              <a:rPr lang="ru-RU" sz="1600" dirty="0"/>
              <a:t> </a:t>
            </a:r>
            <a:r>
              <a:rPr lang="ru-RU" sz="1600" dirty="0" err="1"/>
              <a:t>следните</a:t>
            </a:r>
            <a:r>
              <a:rPr lang="ru-RU" sz="1600" dirty="0"/>
              <a:t> </a:t>
            </a:r>
            <a:r>
              <a:rPr lang="ru-RU" sz="1600" dirty="0" err="1"/>
              <a:t>функционалности</a:t>
            </a:r>
            <a:r>
              <a:rPr lang="ru-RU" sz="1600" dirty="0"/>
              <a:t> </a:t>
            </a:r>
            <a:r>
              <a:rPr lang="en-US" sz="1600" dirty="0"/>
              <a:t>:</a:t>
            </a:r>
          </a:p>
          <a:p>
            <a:pPr lvl="1">
              <a:lnSpc>
                <a:spcPct val="90000"/>
              </a:lnSpc>
            </a:pPr>
            <a:r>
              <a:rPr lang="bg-BG" dirty="0"/>
              <a:t>Вход</a:t>
            </a:r>
            <a:r>
              <a:rPr lang="en-US" dirty="0"/>
              <a:t>, </a:t>
            </a:r>
            <a:r>
              <a:rPr lang="bg-BG" dirty="0"/>
              <a:t>регистрация</a:t>
            </a:r>
            <a:r>
              <a:rPr lang="en-US" dirty="0"/>
              <a:t>, </a:t>
            </a:r>
            <a:r>
              <a:rPr lang="bg-BG" dirty="0"/>
              <a:t>изход</a:t>
            </a:r>
            <a:r>
              <a:rPr lang="en-US" dirty="0"/>
              <a:t>, </a:t>
            </a:r>
            <a:r>
              <a:rPr lang="ru-RU" dirty="0" err="1"/>
              <a:t>всички</a:t>
            </a:r>
            <a:r>
              <a:rPr lang="ru-RU" dirty="0"/>
              <a:t> книги</a:t>
            </a:r>
            <a:r>
              <a:rPr lang="en-US" dirty="0"/>
              <a:t>, </a:t>
            </a:r>
            <a:r>
              <a:rPr lang="ru-RU" dirty="0" err="1"/>
              <a:t>създаване</a:t>
            </a:r>
            <a:r>
              <a:rPr lang="ru-RU" dirty="0"/>
              <a:t> нова книга</a:t>
            </a:r>
            <a:r>
              <a:rPr lang="en-US" dirty="0"/>
              <a:t>, </a:t>
            </a:r>
            <a:r>
              <a:rPr lang="ru-RU" dirty="0" err="1"/>
              <a:t>редактирайте</a:t>
            </a:r>
            <a:r>
              <a:rPr lang="ru-RU" dirty="0"/>
              <a:t> </a:t>
            </a:r>
            <a:r>
              <a:rPr lang="ru-RU" dirty="0" err="1"/>
              <a:t>съществуваща</a:t>
            </a:r>
            <a:r>
              <a:rPr lang="en-US" dirty="0"/>
              <a:t>, </a:t>
            </a:r>
            <a:r>
              <a:rPr lang="bg-BG" dirty="0"/>
              <a:t>изтриване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ru-RU" sz="1600" dirty="0" err="1"/>
              <a:t>Всеки</a:t>
            </a:r>
            <a:r>
              <a:rPr lang="ru-RU" sz="1600" dirty="0"/>
              <a:t> </a:t>
            </a:r>
            <a:r>
              <a:rPr lang="ru-RU" sz="1600" dirty="0" err="1"/>
              <a:t>може</a:t>
            </a:r>
            <a:r>
              <a:rPr lang="ru-RU" sz="1600" dirty="0"/>
              <a:t> да </a:t>
            </a:r>
            <a:r>
              <a:rPr lang="ru-RU" sz="1600" dirty="0" err="1"/>
              <a:t>разгледа</a:t>
            </a:r>
            <a:r>
              <a:rPr lang="ru-RU" sz="1600" dirty="0"/>
              <a:t> </a:t>
            </a:r>
            <a:r>
              <a:rPr lang="ru-RU" sz="1600" dirty="0" err="1"/>
              <a:t>всички</a:t>
            </a:r>
            <a:r>
              <a:rPr lang="ru-RU" sz="1600" dirty="0"/>
              <a:t> книги</a:t>
            </a:r>
          </a:p>
          <a:p>
            <a:pPr>
              <a:lnSpc>
                <a:spcPct val="90000"/>
              </a:lnSpc>
            </a:pPr>
            <a:r>
              <a:rPr lang="ru-RU" sz="1600" dirty="0"/>
              <a:t>Само </a:t>
            </a:r>
            <a:r>
              <a:rPr lang="ru-RU" sz="1600" dirty="0" err="1"/>
              <a:t>създателят</a:t>
            </a:r>
            <a:r>
              <a:rPr lang="ru-RU" sz="1600" dirty="0"/>
              <a:t> на </a:t>
            </a:r>
            <a:r>
              <a:rPr lang="ru-RU" sz="1600" dirty="0" err="1"/>
              <a:t>книгата</a:t>
            </a:r>
            <a:r>
              <a:rPr lang="ru-RU" sz="1600" dirty="0"/>
              <a:t> </a:t>
            </a:r>
            <a:r>
              <a:rPr lang="ru-RU" sz="1600" dirty="0" err="1"/>
              <a:t>може</a:t>
            </a:r>
            <a:r>
              <a:rPr lang="ru-RU" sz="1600" dirty="0"/>
              <a:t> да </a:t>
            </a:r>
            <a:r>
              <a:rPr lang="ru-RU" sz="1600" dirty="0" err="1"/>
              <a:t>редактира</a:t>
            </a:r>
            <a:r>
              <a:rPr lang="ru-RU" sz="1600" dirty="0"/>
              <a:t> / </a:t>
            </a:r>
            <a:r>
              <a:rPr lang="ru-RU" sz="1600" dirty="0" err="1"/>
              <a:t>изтрива</a:t>
            </a:r>
            <a:r>
              <a:rPr lang="ru-RU" sz="1600" dirty="0"/>
              <a:t> </a:t>
            </a:r>
            <a:r>
              <a:rPr lang="ru-RU" sz="1600" dirty="0" err="1"/>
              <a:t>собствените</a:t>
            </a:r>
            <a:r>
              <a:rPr lang="ru-RU" sz="1600" dirty="0"/>
              <a:t> си книги</a:t>
            </a:r>
            <a:endParaRPr lang="en-US" sz="16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68571" y="0"/>
            <a:ext cx="1218883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3333" y="3681413"/>
            <a:ext cx="4762317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79084" y="-8467"/>
            <a:ext cx="3006566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0941" y="-8467"/>
            <a:ext cx="2587884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0006" y="3048000"/>
            <a:ext cx="3258819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88425" y="6041362"/>
            <a:ext cx="68316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014DD1E-5D91-48A3-AD6D-45FBA980D10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2069" y="-8467"/>
            <a:ext cx="2853582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5891" y="-8467"/>
            <a:ext cx="1289758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6150" y="-8467"/>
            <a:ext cx="1249499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68965" y="3589867"/>
            <a:ext cx="1816685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9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80677" y="4724400"/>
            <a:ext cx="9832319" cy="820600"/>
          </a:xfrm>
        </p:spPr>
        <p:txBody>
          <a:bodyPr>
            <a:normAutofit fontScale="90000"/>
          </a:bodyPr>
          <a:lstStyle/>
          <a:p>
            <a:r>
              <a:rPr lang="bg-BG" dirty="0"/>
              <a:t>Вход / Регистрация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128" y="1775165"/>
            <a:ext cx="2911869" cy="2415835"/>
          </a:xfrm>
          <a:prstGeom prst="roundRect">
            <a:avLst>
              <a:gd name="adj" fmla="val 904"/>
            </a:avLst>
          </a:prstGeom>
          <a:scene3d>
            <a:camera prst="perspectiveHeroicExtremeRightFacing"/>
            <a:lightRig rig="threePt" dir="t"/>
          </a:scene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4487" y="1775164"/>
            <a:ext cx="3289125" cy="2415835"/>
          </a:xfrm>
          <a:prstGeom prst="roundRect">
            <a:avLst>
              <a:gd name="adj" fmla="val 904"/>
            </a:avLst>
          </a:prstGeom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207824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09585" y="609600"/>
            <a:ext cx="5569654" cy="578111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Екран</a:t>
            </a:r>
            <a:r>
              <a:rPr lang="ru-RU" dirty="0"/>
              <a:t> на </a:t>
            </a:r>
            <a:r>
              <a:rPr lang="ru-RU" dirty="0" err="1"/>
              <a:t>списъка</a:t>
            </a:r>
            <a:r>
              <a:rPr lang="ru-RU" dirty="0"/>
              <a:t> с книги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0242" y="1582368"/>
            <a:ext cx="10048340" cy="4361232"/>
          </a:xfrm>
          <a:prstGeom prst="roundRect">
            <a:avLst>
              <a:gd name="adj" fmla="val 673"/>
            </a:avLst>
          </a:prstGeom>
        </p:spPr>
      </p:pic>
      <p:sp>
        <p:nvSpPr>
          <p:cNvPr id="6" name="Rectangle 5"/>
          <p:cNvSpPr/>
          <p:nvPr/>
        </p:nvSpPr>
        <p:spPr>
          <a:xfrm>
            <a:off x="4168332" y="1582368"/>
            <a:ext cx="1078152" cy="4182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5541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4A71FCCF-C4EA-48D1-AF02-125AC699E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4285" y="564026"/>
            <a:ext cx="6560254" cy="453180"/>
          </a:xfrm>
        </p:spPr>
        <p:txBody>
          <a:bodyPr>
            <a:normAutofit fontScale="90000"/>
          </a:bodyPr>
          <a:lstStyle/>
          <a:p>
            <a:r>
              <a:rPr lang="bg-BG" dirty="0"/>
              <a:t>Екран за създаване на книга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FB1381A-6A1B-40D4-86B8-6C9F04A29418}"/>
              </a:ext>
            </a:extLst>
          </p:cNvPr>
          <p:cNvGrpSpPr/>
          <p:nvPr/>
        </p:nvGrpSpPr>
        <p:grpSpPr>
          <a:xfrm>
            <a:off x="2927761" y="1600201"/>
            <a:ext cx="6333302" cy="4343400"/>
            <a:chOff x="3122612" y="1504562"/>
            <a:chExt cx="6333302" cy="43434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2683962-D77C-4BFE-B351-F8B5FD1BF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5932" b="9536"/>
            <a:stretch/>
          </p:blipFill>
          <p:spPr>
            <a:xfrm>
              <a:off x="3122612" y="1504562"/>
              <a:ext cx="6333302" cy="4343400"/>
            </a:xfrm>
            <a:prstGeom prst="roundRect">
              <a:avLst>
                <a:gd name="adj" fmla="val 673"/>
              </a:avLst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28A7623-F6F1-47E2-93CF-10ECEFB4471B}"/>
                </a:ext>
              </a:extLst>
            </p:cNvPr>
            <p:cNvSpPr/>
            <p:nvPr/>
          </p:nvSpPr>
          <p:spPr>
            <a:xfrm>
              <a:off x="5475084" y="1666672"/>
              <a:ext cx="1219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9" name="Arrow: Bent 8">
              <a:extLst>
                <a:ext uri="{FF2B5EF4-FFF2-40B4-BE49-F238E27FC236}">
                  <a16:creationId xmlns:a16="http://schemas.microsoft.com/office/drawing/2014/main" id="{67516097-B163-48FA-BAF3-161538A21AD5}"/>
                </a:ext>
              </a:extLst>
            </p:cNvPr>
            <p:cNvSpPr/>
            <p:nvPr/>
          </p:nvSpPr>
          <p:spPr>
            <a:xfrm flipH="1" flipV="1">
              <a:off x="5293500" y="2184653"/>
              <a:ext cx="870660" cy="659860"/>
            </a:xfrm>
            <a:prstGeom prst="bentArrow">
              <a:avLst>
                <a:gd name="adj1" fmla="val 23526"/>
                <a:gd name="adj2" fmla="val 30146"/>
                <a:gd name="adj3" fmla="val 43867"/>
                <a:gd name="adj4" fmla="val 2163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7819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158" y="609600"/>
            <a:ext cx="6865053" cy="762000"/>
          </a:xfrm>
        </p:spPr>
        <p:txBody>
          <a:bodyPr>
            <a:normAutofit/>
          </a:bodyPr>
          <a:lstStyle/>
          <a:p>
            <a:r>
              <a:rPr lang="bg-BG" dirty="0"/>
              <a:t>Екран за редактиране на книга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t="5161" b="9064"/>
          <a:stretch/>
        </p:blipFill>
        <p:spPr>
          <a:xfrm>
            <a:off x="6246812" y="1447800"/>
            <a:ext cx="5308472" cy="4419600"/>
          </a:xfrm>
          <a:prstGeom prst="roundRect">
            <a:avLst>
              <a:gd name="adj" fmla="val 673"/>
            </a:avLst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6452" y="2057400"/>
            <a:ext cx="5220090" cy="3352800"/>
          </a:xfrm>
          <a:prstGeom prst="roundRect">
            <a:avLst>
              <a:gd name="adj" fmla="val 673"/>
            </a:avLst>
          </a:prstGeom>
        </p:spPr>
      </p:pic>
      <p:sp>
        <p:nvSpPr>
          <p:cNvPr id="10" name="Arrow: Right 9"/>
          <p:cNvSpPr/>
          <p:nvPr/>
        </p:nvSpPr>
        <p:spPr>
          <a:xfrm>
            <a:off x="5256212" y="4829784"/>
            <a:ext cx="1524000" cy="343712"/>
          </a:xfrm>
          <a:prstGeom prst="rightArrow">
            <a:avLst>
              <a:gd name="adj1" fmla="val 37234"/>
              <a:gd name="adj2" fmla="val 851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/>
          <p:nvPr/>
        </p:nvSpPr>
        <p:spPr>
          <a:xfrm>
            <a:off x="4588542" y="4842768"/>
            <a:ext cx="590144" cy="3112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11737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69c428b0-0db1-4300-b2dd-9484759bca92}" enabled="1" method="Standard" siteId="{57952406-af28-43c8-b4de-a4e06f57476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1541</TotalTime>
  <Words>1687</Words>
  <Application>Microsoft Office PowerPoint</Application>
  <PresentationFormat>Custom</PresentationFormat>
  <Paragraphs>202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Consolas</vt:lpstr>
      <vt:lpstr>IBMPlexMono</vt:lpstr>
      <vt:lpstr>Nunito</vt:lpstr>
      <vt:lpstr>Trebuchet MS</vt:lpstr>
      <vt:lpstr>Verdana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The "Book Library" App</vt:lpstr>
      <vt:lpstr>Вход / Регистрация </vt:lpstr>
      <vt:lpstr>Екран на списъка с книги</vt:lpstr>
      <vt:lpstr>Екран за създаване на книга</vt:lpstr>
      <vt:lpstr>Екран за редактиране на книга</vt:lpstr>
      <vt:lpstr>Firebase Realtime Database</vt:lpstr>
      <vt:lpstr>Създай нова книга</vt:lpstr>
      <vt:lpstr>Списък на всички книги</vt:lpstr>
      <vt:lpstr>PowerPoint Presentation</vt:lpstr>
      <vt:lpstr>PowerPoint Presentation</vt:lpstr>
      <vt:lpstr>Създайте скелета на приложението</vt:lpstr>
      <vt:lpstr>Изглед за книгите (добавете OnsenUI)</vt:lpstr>
      <vt:lpstr>Изглед за създаване на книга (добавете OnsenUI)</vt:lpstr>
      <vt:lpstr>Изглед за редактиране на книга (добавете OnsenUI)</vt:lpstr>
      <vt:lpstr>Прилагане на CRUD операции</vt:lpstr>
      <vt:lpstr>Списък на книгите: Заявка AJAX</vt:lpstr>
      <vt:lpstr>PowerPoint Presentation</vt:lpstr>
      <vt:lpstr>Създайте нова книга: Заявка AJAX</vt:lpstr>
      <vt:lpstr>Създаване на книга: Заявка AJAX</vt:lpstr>
      <vt:lpstr>Изтриване на книга: Заявка AJAX</vt:lpstr>
    </vt:vector>
  </TitlesOfParts>
  <Manager>Svetlin Nakov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Apps (SPA) with AJAX, REST and Kinvey</dc:title>
  <dc:subject>JavaScript Applications - Practical Training Course @ SoftUni</dc:subject>
  <dc:creator>Software University Foundation</dc:creator>
  <cp:keywords>JS, JavaScript, programming, course, AJAX, jQuery, REST, SoftUni, Software University</cp:keywords>
  <dc:description>JavaScript Applications Course @ SoftUni - https://softuni.bg/courses/javascript-applications</dc:description>
  <cp:lastModifiedBy>Yordanov, Yordan (Varna) BGR</cp:lastModifiedBy>
  <cp:revision>292</cp:revision>
  <dcterms:created xsi:type="dcterms:W3CDTF">2014-01-02T17:00:34Z</dcterms:created>
  <dcterms:modified xsi:type="dcterms:W3CDTF">2025-02-16T16:35:53Z</dcterms:modified>
  <cp:category>JS, JavaScript, front-end, AJAX, REST, ES6, Web development, computer programming, programming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