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59"/>
  </p:notesMasterIdLst>
  <p:sldIdLst>
    <p:sldId id="312" r:id="rId2"/>
    <p:sldId id="313" r:id="rId3"/>
    <p:sldId id="475" r:id="rId4"/>
    <p:sldId id="384" r:id="rId5"/>
    <p:sldId id="671" r:id="rId6"/>
    <p:sldId id="258" r:id="rId7"/>
    <p:sldId id="259" r:id="rId8"/>
    <p:sldId id="476" r:id="rId9"/>
    <p:sldId id="477" r:id="rId10"/>
    <p:sldId id="478" r:id="rId11"/>
    <p:sldId id="526" r:id="rId12"/>
    <p:sldId id="479" r:id="rId13"/>
    <p:sldId id="480" r:id="rId14"/>
    <p:sldId id="672" r:id="rId15"/>
    <p:sldId id="481" r:id="rId16"/>
    <p:sldId id="262" r:id="rId17"/>
    <p:sldId id="263" r:id="rId18"/>
    <p:sldId id="592" r:id="rId19"/>
    <p:sldId id="527" r:id="rId20"/>
    <p:sldId id="528" r:id="rId21"/>
    <p:sldId id="593" r:id="rId22"/>
    <p:sldId id="529" r:id="rId23"/>
    <p:sldId id="530" r:id="rId24"/>
    <p:sldId id="531" r:id="rId25"/>
    <p:sldId id="532" r:id="rId26"/>
    <p:sldId id="533" r:id="rId27"/>
    <p:sldId id="534" r:id="rId28"/>
    <p:sldId id="535" r:id="rId29"/>
    <p:sldId id="536" r:id="rId30"/>
    <p:sldId id="537" r:id="rId31"/>
    <p:sldId id="538" r:id="rId32"/>
    <p:sldId id="539" r:id="rId33"/>
    <p:sldId id="540" r:id="rId34"/>
    <p:sldId id="541" r:id="rId35"/>
    <p:sldId id="542" r:id="rId36"/>
    <p:sldId id="543" r:id="rId37"/>
    <p:sldId id="544" r:id="rId38"/>
    <p:sldId id="545" r:id="rId39"/>
    <p:sldId id="279" r:id="rId40"/>
    <p:sldId id="546" r:id="rId41"/>
    <p:sldId id="594" r:id="rId42"/>
    <p:sldId id="595" r:id="rId43"/>
    <p:sldId id="549" r:id="rId44"/>
    <p:sldId id="550" r:id="rId45"/>
    <p:sldId id="551" r:id="rId46"/>
    <p:sldId id="552" r:id="rId47"/>
    <p:sldId id="553" r:id="rId48"/>
    <p:sldId id="554" r:id="rId49"/>
    <p:sldId id="555" r:id="rId50"/>
    <p:sldId id="560" r:id="rId51"/>
    <p:sldId id="556" r:id="rId52"/>
    <p:sldId id="557" r:id="rId53"/>
    <p:sldId id="558" r:id="rId54"/>
    <p:sldId id="561" r:id="rId55"/>
    <p:sldId id="559" r:id="rId56"/>
    <p:sldId id="596" r:id="rId57"/>
    <p:sldId id="562" r:id="rId58"/>
    <p:sldId id="597" r:id="rId59"/>
    <p:sldId id="664" r:id="rId60"/>
    <p:sldId id="665" r:id="rId61"/>
    <p:sldId id="563" r:id="rId62"/>
    <p:sldId id="564" r:id="rId63"/>
    <p:sldId id="565" r:id="rId64"/>
    <p:sldId id="566" r:id="rId65"/>
    <p:sldId id="567" r:id="rId66"/>
    <p:sldId id="568" r:id="rId67"/>
    <p:sldId id="569" r:id="rId68"/>
    <p:sldId id="570" r:id="rId69"/>
    <p:sldId id="571" r:id="rId70"/>
    <p:sldId id="572" r:id="rId71"/>
    <p:sldId id="573" r:id="rId72"/>
    <p:sldId id="575" r:id="rId73"/>
    <p:sldId id="576" r:id="rId74"/>
    <p:sldId id="574" r:id="rId75"/>
    <p:sldId id="577" r:id="rId76"/>
    <p:sldId id="578" r:id="rId77"/>
    <p:sldId id="579" r:id="rId78"/>
    <p:sldId id="580" r:id="rId79"/>
    <p:sldId id="581" r:id="rId80"/>
    <p:sldId id="582" r:id="rId81"/>
    <p:sldId id="583" r:id="rId82"/>
    <p:sldId id="584" r:id="rId83"/>
    <p:sldId id="585" r:id="rId84"/>
    <p:sldId id="586" r:id="rId85"/>
    <p:sldId id="587" r:id="rId86"/>
    <p:sldId id="616" r:id="rId87"/>
    <p:sldId id="548" r:id="rId88"/>
    <p:sldId id="612" r:id="rId89"/>
    <p:sldId id="618" r:id="rId90"/>
    <p:sldId id="619" r:id="rId91"/>
    <p:sldId id="620" r:id="rId92"/>
    <p:sldId id="621" r:id="rId93"/>
    <p:sldId id="588" r:id="rId94"/>
    <p:sldId id="589" r:id="rId95"/>
    <p:sldId id="591" r:id="rId96"/>
    <p:sldId id="598" r:id="rId97"/>
    <p:sldId id="599" r:id="rId98"/>
    <p:sldId id="600" r:id="rId99"/>
    <p:sldId id="601" r:id="rId100"/>
    <p:sldId id="602" r:id="rId101"/>
    <p:sldId id="603" r:id="rId102"/>
    <p:sldId id="604" r:id="rId103"/>
    <p:sldId id="590" r:id="rId104"/>
    <p:sldId id="605" r:id="rId105"/>
    <p:sldId id="606" r:id="rId106"/>
    <p:sldId id="607" r:id="rId107"/>
    <p:sldId id="608" r:id="rId108"/>
    <p:sldId id="609" r:id="rId109"/>
    <p:sldId id="610" r:id="rId110"/>
    <p:sldId id="611" r:id="rId111"/>
    <p:sldId id="613" r:id="rId112"/>
    <p:sldId id="614" r:id="rId113"/>
    <p:sldId id="626" r:id="rId114"/>
    <p:sldId id="627" r:id="rId115"/>
    <p:sldId id="622" r:id="rId116"/>
    <p:sldId id="623" r:id="rId117"/>
    <p:sldId id="624" r:id="rId118"/>
    <p:sldId id="628" r:id="rId119"/>
    <p:sldId id="629" r:id="rId120"/>
    <p:sldId id="630" r:id="rId121"/>
    <p:sldId id="631" r:id="rId122"/>
    <p:sldId id="547" r:id="rId123"/>
    <p:sldId id="632" r:id="rId124"/>
    <p:sldId id="633" r:id="rId125"/>
    <p:sldId id="634" r:id="rId126"/>
    <p:sldId id="641" r:id="rId127"/>
    <p:sldId id="636" r:id="rId128"/>
    <p:sldId id="637" r:id="rId129"/>
    <p:sldId id="638" r:id="rId130"/>
    <p:sldId id="639" r:id="rId131"/>
    <p:sldId id="640" r:id="rId132"/>
    <p:sldId id="635" r:id="rId133"/>
    <p:sldId id="625" r:id="rId134"/>
    <p:sldId id="648" r:id="rId135"/>
    <p:sldId id="650" r:id="rId136"/>
    <p:sldId id="651" r:id="rId137"/>
    <p:sldId id="655" r:id="rId138"/>
    <p:sldId id="656" r:id="rId139"/>
    <p:sldId id="652" r:id="rId140"/>
    <p:sldId id="642" r:id="rId141"/>
    <p:sldId id="668" r:id="rId142"/>
    <p:sldId id="669" r:id="rId143"/>
    <p:sldId id="615" r:id="rId144"/>
    <p:sldId id="657" r:id="rId145"/>
    <p:sldId id="658" r:id="rId146"/>
    <p:sldId id="659" r:id="rId147"/>
    <p:sldId id="660" r:id="rId148"/>
    <p:sldId id="661" r:id="rId149"/>
    <p:sldId id="643" r:id="rId150"/>
    <p:sldId id="662" r:id="rId151"/>
    <p:sldId id="663" r:id="rId152"/>
    <p:sldId id="646" r:id="rId153"/>
    <p:sldId id="666" r:id="rId154"/>
    <p:sldId id="380" r:id="rId155"/>
    <p:sldId id="520" r:id="rId156"/>
    <p:sldId id="474" r:id="rId157"/>
    <p:sldId id="482" r:id="rId1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notesMaster" Target="notesMasters/notesMaster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presProps" Target="presProp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471C-5CEB-41C5-B26F-30EBC0FE28CB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3D755-76CD-42F0-8D5E-2EA7AF43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77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769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117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393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34B6E3E-06F4-4326-ABDB-61EE022A2F5F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5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9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46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5316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66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39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78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16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45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099451"/>
            <a:ext cx="3188443" cy="58976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07437"/>
            <a:ext cx="3188444" cy="4974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4988589"/>
            <a:ext cx="3188443" cy="4420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73830"/>
            <a:ext cx="3188443" cy="40510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17301"/>
            <a:ext cx="3188443" cy="3681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411563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4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5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1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6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9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2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0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B6E3E-06F4-4326-ABDB-61EE022A2F5F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0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hyperlink" Target="https://crontab.guru/" TargetMode="Externa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hyperlink" Target="https://phoenixnap.com/kb/how-to-install-kubernetes-on-a-bare-metal-server" TargetMode="External"/><Relationship Id="rId2" Type="http://schemas.openxmlformats.org/officeDocument/2006/relationships/hyperlink" Target="https://www.redhat.com/cms/managed-files/cm-oreilly-kubernetes-patterns-ebook-f19824-201910-en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techprimers/free-tiers-in-different-cloud-platforms-for-trying-out-kubernetes-2ccda3f296dc" TargetMode="External"/><Relationship Id="rId5" Type="http://schemas.openxmlformats.org/officeDocument/2006/relationships/hyperlink" Target="https://kubernetes.io/docs/reference/kubectl/cheatsheet/" TargetMode="External"/><Relationship Id="rId4" Type="http://schemas.openxmlformats.org/officeDocument/2006/relationships/hyperlink" Target="https://kubernetes.io/docs/" TargetMode="Externa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groups/codeitup/" TargetMode="External"/><Relationship Id="rId2" Type="http://schemas.openxmlformats.org/officeDocument/2006/relationships/hyperlink" Target="http://bit.ly/ciu-kubernete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li.do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li.d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wewritesoftware@gmail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www.facebook.com/groups/codeitup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ciu-kubernet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bernetes/dashboard" TargetMode="External"/><Relationship Id="rId2" Type="http://schemas.openxmlformats.org/officeDocument/2006/relationships/hyperlink" Target="https://www.docker.com/products/docker-desktop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concepts/configuration/manage-resources-containers/#resource-units-in-kubernetes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reference/kubectl/cheatsheet/" TargetMode="External"/><Relationship Id="rId2" Type="http://schemas.openxmlformats.org/officeDocument/2006/relationships/hyperlink" Target="https://kubernetes.io/docs/reference/generated/kubernetes-api/v1.18/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github.com/ivaylokenov" TargetMode="External"/><Relationship Id="rId7" Type="http://schemas.openxmlformats.org/officeDocument/2006/relationships/hyperlink" Target="https://youtube.com/MyTestedASPNETTV" TargetMode="External"/><Relationship Id="rId2" Type="http://schemas.openxmlformats.org/officeDocument/2006/relationships/hyperlink" Target="https://mytestedasp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stagram.com/ivaylokenov/" TargetMode="External"/><Relationship Id="rId5" Type="http://schemas.openxmlformats.org/officeDocument/2006/relationships/hyperlink" Target="https://linkedin.com/in/kenov" TargetMode="External"/><Relationship Id="rId4" Type="http://schemas.openxmlformats.org/officeDocument/2006/relationships/hyperlink" Target="https://www.facebook.com/ivaylo.kenov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reference/setup-tools/kubeadm/" TargetMode="Externa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hyperlink" Target="https://console.cloud.google.com/" TargetMode="Externa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https://console.cloud.google.com/kubernet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google.com/sdk/docs/downloads-interactive" TargetMode="Externa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398296" y="1861109"/>
            <a:ext cx="9248378" cy="147635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Kubernetes For Web Developers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36375" y="352053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Code It Up Workshop Vol. </a:t>
            </a:r>
            <a:r>
              <a:rPr lang="bg-BG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E4CA122-3730-4B78-BAC8-8C7588E38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128" y="4996891"/>
            <a:ext cx="1445617" cy="105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825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Events with set dates: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September 30 - Eventual Consistency Done Right (ASP.NET Core Edition)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November 14 – Enter the Swarm: Native Docker Clustering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December 19 – Becoming a Software Architect: The Knowledge Path</a:t>
            </a:r>
          </a:p>
          <a:p>
            <a:pPr>
              <a:lnSpc>
                <a:spcPct val="100000"/>
              </a:lnSpc>
            </a:pPr>
            <a:r>
              <a:rPr lang="en-US" dirty="0"/>
              <a:t>Events with no specific order or dates: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Limits of the C# Runtime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API Scenarios - REST, </a:t>
            </a:r>
            <a:r>
              <a:rPr lang="en-US" dirty="0" err="1"/>
              <a:t>GraphQL</a:t>
            </a:r>
            <a:r>
              <a:rPr lang="en-US" dirty="0"/>
              <a:t> &amp; </a:t>
            </a:r>
            <a:r>
              <a:rPr lang="en-US" dirty="0" err="1"/>
              <a:t>gRPC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Serverless Real-Time C# Applications On AWS? Yes, It’s Possible &amp; Easy!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C# On Rocket Fuel – Writing High Performance .NET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Software Engineering – Patterns &amp; Anti-Patterns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Plus many more! </a:t>
            </a:r>
          </a:p>
          <a:p>
            <a:pPr>
              <a:lnSpc>
                <a:spcPct val="100000"/>
              </a:lnSpc>
            </a:pPr>
            <a:r>
              <a:rPr lang="en-US" dirty="0"/>
              <a:t>I currently have a SoftUni course about Domain-Driven Design!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Code it up Events</a:t>
            </a:r>
          </a:p>
        </p:txBody>
      </p:sp>
    </p:spTree>
    <p:extLst>
      <p:ext uri="{BB962C8B-B14F-4D97-AF65-F5344CB8AC3E}">
        <p14:creationId xmlns:p14="http://schemas.microsoft.com/office/powerpoint/2010/main" val="136718127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602788" cy="1478570"/>
          </a:xfrm>
        </p:spPr>
        <p:txBody>
          <a:bodyPr/>
          <a:lstStyle/>
          <a:p>
            <a:r>
              <a:rPr lang="en-US" dirty="0"/>
              <a:t>Azure’s pod manifest file example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6ABB2FCA-7F47-490F-BE89-DBC90B9E8501}"/>
              </a:ext>
            </a:extLst>
          </p:cNvPr>
          <p:cNvSpPr>
            <a:spLocks noGrp="1"/>
          </p:cNvSpPr>
          <p:nvPr/>
        </p:nvSpPr>
        <p:spPr>
          <a:xfrm>
            <a:off x="1141413" y="1811990"/>
            <a:ext cx="9075212" cy="48039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# Full deployment configuration skipped for brevity…</a:t>
            </a:r>
          </a:p>
          <a:p>
            <a:r>
              <a:rPr lang="en-US" sz="1200" dirty="0"/>
              <a:t>  volumes:</a:t>
            </a:r>
          </a:p>
          <a:p>
            <a:r>
              <a:rPr lang="en-US" sz="1200" dirty="0"/>
              <a:t>    - name: my-volume</a:t>
            </a:r>
          </a:p>
          <a:p>
            <a:r>
              <a:rPr lang="en-US" sz="1200" dirty="0"/>
              <a:t>      </a:t>
            </a:r>
            <a:r>
              <a:rPr lang="en-US" sz="1200" dirty="0" err="1"/>
              <a:t>azureFile</a:t>
            </a:r>
            <a:r>
              <a:rPr lang="en-US" sz="1200" dirty="0"/>
              <a:t>: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secretName</a:t>
            </a:r>
            <a:r>
              <a:rPr lang="en-US" sz="1200" dirty="0"/>
              <a:t>: </a:t>
            </a:r>
            <a:r>
              <a:rPr lang="en-US" sz="1200" i="1" dirty="0"/>
              <a:t>{azure-secret}</a:t>
            </a:r>
          </a:p>
          <a:p>
            <a:r>
              <a:rPr lang="en-US" sz="1200" i="1" dirty="0"/>
              <a:t>        </a:t>
            </a:r>
            <a:r>
              <a:rPr lang="en-US" sz="1200" dirty="0" err="1"/>
              <a:t>shareName</a:t>
            </a:r>
            <a:r>
              <a:rPr lang="en-US" sz="1200" dirty="0"/>
              <a:t>: </a:t>
            </a:r>
            <a:r>
              <a:rPr lang="en-US" sz="1200" i="1" dirty="0"/>
              <a:t>{share-name}</a:t>
            </a:r>
          </a:p>
          <a:p>
            <a:r>
              <a:rPr lang="en-US" sz="1200" i="1" dirty="0"/>
              <a:t>        </a:t>
            </a:r>
            <a:r>
              <a:rPr lang="en-US" sz="1200" dirty="0" err="1"/>
              <a:t>readOnly</a:t>
            </a:r>
            <a:r>
              <a:rPr lang="en-US" sz="1200" dirty="0"/>
              <a:t>: false</a:t>
            </a:r>
            <a:endParaRPr lang="en-US" sz="1200" i="1" dirty="0"/>
          </a:p>
          <a:p>
            <a:r>
              <a:rPr lang="en-US" sz="1200" dirty="0"/>
              <a:t>  containers:</a:t>
            </a:r>
          </a:p>
          <a:p>
            <a:r>
              <a:rPr lang="en-US" sz="1200" dirty="0"/>
              <a:t>    - name: my-container</a:t>
            </a:r>
          </a:p>
          <a:p>
            <a:r>
              <a:rPr lang="en-US" sz="1200" dirty="0"/>
              <a:t>      image: </a:t>
            </a:r>
            <a:r>
              <a:rPr lang="en-US" sz="1200" dirty="0" err="1"/>
              <a:t>codeitup</a:t>
            </a:r>
            <a:r>
              <a:rPr lang="en-US" sz="1200" dirty="0"/>
              <a:t>/my-image</a:t>
            </a:r>
          </a:p>
          <a:p>
            <a:r>
              <a:rPr lang="en-US" sz="1200" dirty="0"/>
              <a:t>      </a:t>
            </a:r>
            <a:r>
              <a:rPr lang="en-US" sz="1200" dirty="0" err="1"/>
              <a:t>volumeMounts</a:t>
            </a:r>
            <a:r>
              <a:rPr lang="en-US" sz="1200" dirty="0"/>
              <a:t>:</a:t>
            </a:r>
          </a:p>
          <a:p>
            <a:r>
              <a:rPr lang="en-US" sz="1200" dirty="0"/>
              <a:t>        - name: my-volume</a:t>
            </a:r>
          </a:p>
          <a:p>
            <a:r>
              <a:rPr lang="en-US" sz="1200" dirty="0"/>
              <a:t>          </a:t>
            </a:r>
            <a:r>
              <a:rPr lang="en-US" sz="1200" dirty="0" err="1"/>
              <a:t>mountPath</a:t>
            </a:r>
            <a:r>
              <a:rPr lang="en-US" sz="1200" dirty="0"/>
              <a:t>: /data/storage</a:t>
            </a:r>
          </a:p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# Full deployment configuration skipped for brevity…</a:t>
            </a:r>
          </a:p>
        </p:txBody>
      </p:sp>
    </p:spTree>
    <p:extLst>
      <p:ext uri="{BB962C8B-B14F-4D97-AF65-F5344CB8AC3E}">
        <p14:creationId xmlns:p14="http://schemas.microsoft.com/office/powerpoint/2010/main" val="166229039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602788" cy="1478570"/>
          </a:xfrm>
        </p:spPr>
        <p:txBody>
          <a:bodyPr/>
          <a:lstStyle/>
          <a:p>
            <a:r>
              <a:rPr lang="en-US" dirty="0"/>
              <a:t>AWS’s pod manifest file example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6ABB2FCA-7F47-490F-BE89-DBC90B9E8501}"/>
              </a:ext>
            </a:extLst>
          </p:cNvPr>
          <p:cNvSpPr>
            <a:spLocks noGrp="1"/>
          </p:cNvSpPr>
          <p:nvPr/>
        </p:nvSpPr>
        <p:spPr>
          <a:xfrm>
            <a:off x="1141413" y="1811990"/>
            <a:ext cx="9075212" cy="44654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# Full deployment configuration skipped for brevity…</a:t>
            </a:r>
          </a:p>
          <a:p>
            <a:r>
              <a:rPr lang="en-US" sz="1200" dirty="0"/>
              <a:t>  volumes:</a:t>
            </a:r>
          </a:p>
          <a:p>
            <a:r>
              <a:rPr lang="en-US" sz="1200" dirty="0"/>
              <a:t>    - name: my-volume</a:t>
            </a:r>
          </a:p>
          <a:p>
            <a:r>
              <a:rPr lang="en-US" sz="1200" dirty="0"/>
              <a:t>      </a:t>
            </a:r>
            <a:r>
              <a:rPr lang="en-US" sz="1200" dirty="0" err="1"/>
              <a:t>awsElasticBlockStore</a:t>
            </a:r>
            <a:r>
              <a:rPr lang="en-US" sz="1200" dirty="0"/>
              <a:t>: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volumeId</a:t>
            </a:r>
            <a:r>
              <a:rPr lang="en-US" sz="1200" dirty="0"/>
              <a:t>: </a:t>
            </a:r>
            <a:r>
              <a:rPr lang="en-US" sz="1200" i="1" dirty="0"/>
              <a:t>{volume-id}</a:t>
            </a:r>
          </a:p>
          <a:p>
            <a:r>
              <a:rPr lang="en-US" sz="1200" i="1" dirty="0"/>
              <a:t>        </a:t>
            </a:r>
            <a:r>
              <a:rPr lang="en-US" sz="1200" dirty="0" err="1"/>
              <a:t>fsType</a:t>
            </a:r>
            <a:r>
              <a:rPr lang="en-US" sz="1200" dirty="0"/>
              <a:t>: ext4</a:t>
            </a:r>
          </a:p>
          <a:p>
            <a:r>
              <a:rPr lang="en-US" sz="1200" dirty="0"/>
              <a:t>  containers:</a:t>
            </a:r>
          </a:p>
          <a:p>
            <a:r>
              <a:rPr lang="en-US" sz="1200" dirty="0"/>
              <a:t>    - name: my-container</a:t>
            </a:r>
          </a:p>
          <a:p>
            <a:r>
              <a:rPr lang="en-US" sz="1200" dirty="0"/>
              <a:t>      image: </a:t>
            </a:r>
            <a:r>
              <a:rPr lang="en-US" sz="1200" dirty="0" err="1"/>
              <a:t>codeitup</a:t>
            </a:r>
            <a:r>
              <a:rPr lang="en-US" sz="1200" dirty="0"/>
              <a:t>/my-image</a:t>
            </a:r>
          </a:p>
          <a:p>
            <a:r>
              <a:rPr lang="en-US" sz="1200" dirty="0"/>
              <a:t>      </a:t>
            </a:r>
            <a:r>
              <a:rPr lang="en-US" sz="1200" dirty="0" err="1"/>
              <a:t>volumeMounts</a:t>
            </a:r>
            <a:r>
              <a:rPr lang="en-US" sz="1200" dirty="0"/>
              <a:t>:</a:t>
            </a:r>
          </a:p>
          <a:p>
            <a:r>
              <a:rPr lang="en-US" sz="1200" dirty="0"/>
              <a:t>        - name: my-volume</a:t>
            </a:r>
          </a:p>
          <a:p>
            <a:r>
              <a:rPr lang="en-US" sz="1200" dirty="0"/>
              <a:t>          </a:t>
            </a:r>
            <a:r>
              <a:rPr lang="en-US" sz="1200" dirty="0" err="1"/>
              <a:t>mountPath</a:t>
            </a:r>
            <a:r>
              <a:rPr lang="en-US" sz="1200" dirty="0"/>
              <a:t>: /data/storage</a:t>
            </a:r>
          </a:p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# Full deployment configuration skipped for brevity…</a:t>
            </a:r>
          </a:p>
        </p:txBody>
      </p:sp>
    </p:spTree>
    <p:extLst>
      <p:ext uri="{BB962C8B-B14F-4D97-AF65-F5344CB8AC3E}">
        <p14:creationId xmlns:p14="http://schemas.microsoft.com/office/powerpoint/2010/main" val="217317067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602788" cy="1478570"/>
          </a:xfrm>
        </p:spPr>
        <p:txBody>
          <a:bodyPr/>
          <a:lstStyle/>
          <a:p>
            <a:r>
              <a:rPr lang="en-US" dirty="0"/>
              <a:t>Google’s pod manifest file example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6ABB2FCA-7F47-490F-BE89-DBC90B9E8501}"/>
              </a:ext>
            </a:extLst>
          </p:cNvPr>
          <p:cNvSpPr>
            <a:spLocks noGrp="1"/>
          </p:cNvSpPr>
          <p:nvPr/>
        </p:nvSpPr>
        <p:spPr>
          <a:xfrm>
            <a:off x="1141413" y="1811990"/>
            <a:ext cx="9075212" cy="44654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# Full deployment configuration skipped for brevity…</a:t>
            </a:r>
          </a:p>
          <a:p>
            <a:r>
              <a:rPr lang="en-US" sz="1200" dirty="0"/>
              <a:t>  volumes:</a:t>
            </a:r>
          </a:p>
          <a:p>
            <a:r>
              <a:rPr lang="en-US" sz="1200" dirty="0"/>
              <a:t>    - name: my-volume</a:t>
            </a:r>
          </a:p>
          <a:p>
            <a:r>
              <a:rPr lang="en-US" sz="1200" dirty="0"/>
              <a:t>      </a:t>
            </a:r>
            <a:r>
              <a:rPr lang="en-US" sz="1200" dirty="0" err="1"/>
              <a:t>gcpPersistentDisk</a:t>
            </a:r>
            <a:r>
              <a:rPr lang="en-US" sz="1200" dirty="0"/>
              <a:t>: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pdName</a:t>
            </a:r>
            <a:r>
              <a:rPr lang="en-US" sz="1200" dirty="0"/>
              <a:t>: </a:t>
            </a:r>
            <a:r>
              <a:rPr lang="en-US" sz="1200" i="1" dirty="0"/>
              <a:t>{volume-name}</a:t>
            </a:r>
          </a:p>
          <a:p>
            <a:r>
              <a:rPr lang="en-US" sz="1200" i="1" dirty="0"/>
              <a:t>        </a:t>
            </a:r>
            <a:r>
              <a:rPr lang="en-US" sz="1200" dirty="0" err="1"/>
              <a:t>fsType</a:t>
            </a:r>
            <a:r>
              <a:rPr lang="en-US" sz="1200" dirty="0"/>
              <a:t>: ext4</a:t>
            </a:r>
          </a:p>
          <a:p>
            <a:r>
              <a:rPr lang="en-US" sz="1200" dirty="0"/>
              <a:t>  containers:</a:t>
            </a:r>
          </a:p>
          <a:p>
            <a:r>
              <a:rPr lang="en-US" sz="1200" dirty="0"/>
              <a:t>    - name: my-container</a:t>
            </a:r>
          </a:p>
          <a:p>
            <a:r>
              <a:rPr lang="en-US" sz="1200" dirty="0"/>
              <a:t>      image: </a:t>
            </a:r>
            <a:r>
              <a:rPr lang="en-US" sz="1200" dirty="0" err="1"/>
              <a:t>codeitup</a:t>
            </a:r>
            <a:r>
              <a:rPr lang="en-US" sz="1200" dirty="0"/>
              <a:t>/my-image</a:t>
            </a:r>
          </a:p>
          <a:p>
            <a:r>
              <a:rPr lang="en-US" sz="1200" dirty="0"/>
              <a:t>      </a:t>
            </a:r>
            <a:r>
              <a:rPr lang="en-US" sz="1200" dirty="0" err="1"/>
              <a:t>volumeMounts</a:t>
            </a:r>
            <a:r>
              <a:rPr lang="en-US" sz="1200" dirty="0"/>
              <a:t>:</a:t>
            </a:r>
          </a:p>
          <a:p>
            <a:r>
              <a:rPr lang="en-US" sz="1200" dirty="0"/>
              <a:t>        - name: my-volume</a:t>
            </a:r>
          </a:p>
          <a:p>
            <a:r>
              <a:rPr lang="en-US" sz="1200" dirty="0"/>
              <a:t>          </a:t>
            </a:r>
            <a:r>
              <a:rPr lang="en-US" sz="1200" dirty="0" err="1"/>
              <a:t>mountPath</a:t>
            </a:r>
            <a:r>
              <a:rPr lang="en-US" sz="1200" dirty="0"/>
              <a:t>: /data/storage</a:t>
            </a:r>
          </a:p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# Full deployment configuration skipped for brevity…</a:t>
            </a:r>
          </a:p>
        </p:txBody>
      </p:sp>
    </p:spTree>
    <p:extLst>
      <p:ext uri="{BB962C8B-B14F-4D97-AF65-F5344CB8AC3E}">
        <p14:creationId xmlns:p14="http://schemas.microsoft.com/office/powerpoint/2010/main" val="394703680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There are three main objects in Kubernetes for storage</a:t>
            </a:r>
          </a:p>
          <a:p>
            <a:pPr>
              <a:lnSpc>
                <a:spcPct val="100000"/>
              </a:lnSpc>
            </a:pPr>
            <a:r>
              <a:rPr lang="en-US" dirty="0"/>
              <a:t>Persistent Volume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mapping between the external storage (hard drive, cloud, etc.) and Kubernetes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Its lifecycle is independent of the pod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Provisioned by a cluster administrator</a:t>
            </a:r>
          </a:p>
          <a:p>
            <a:pPr>
              <a:lnSpc>
                <a:spcPct val="100000"/>
              </a:lnSpc>
            </a:pPr>
            <a:r>
              <a:rPr lang="en-US" dirty="0"/>
              <a:t>Persistent Volume Claim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mapping between the persistent volume and containers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pod claims storage from the persistent volume</a:t>
            </a:r>
          </a:p>
          <a:p>
            <a:pPr>
              <a:lnSpc>
                <a:spcPct val="100000"/>
              </a:lnSpc>
            </a:pPr>
            <a:r>
              <a:rPr lang="en-US" dirty="0"/>
              <a:t>Storage Class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Different storage options available for Kubernetes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Volume objects</a:t>
            </a:r>
          </a:p>
        </p:txBody>
      </p:sp>
    </p:spTree>
    <p:extLst>
      <p:ext uri="{BB962C8B-B14F-4D97-AF65-F5344CB8AC3E}">
        <p14:creationId xmlns:p14="http://schemas.microsoft.com/office/powerpoint/2010/main" val="394513049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Create network storage resource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NFS, Cloud, etc.</a:t>
            </a:r>
          </a:p>
          <a:p>
            <a:pPr>
              <a:lnSpc>
                <a:spcPct val="100000"/>
              </a:lnSpc>
            </a:pPr>
            <a:r>
              <a:rPr lang="en-US" dirty="0"/>
              <a:t>Define a Persistent Volume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register it through the Kubernetes API</a:t>
            </a:r>
          </a:p>
          <a:p>
            <a:pPr>
              <a:lnSpc>
                <a:spcPct val="100000"/>
              </a:lnSpc>
            </a:pPr>
            <a:r>
              <a:rPr lang="en-US" dirty="0"/>
              <a:t>Create a Persistent Volume Claim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This allows you to use the Persistent Volume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Kubernetes binds that PVC to the Persistent Volume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Bind pod or deployment volumes to the PVC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Done via the manifest file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Persistent Volumes workflow</a:t>
            </a:r>
          </a:p>
        </p:txBody>
      </p:sp>
    </p:spTree>
    <p:extLst>
      <p:ext uri="{BB962C8B-B14F-4D97-AF65-F5344CB8AC3E}">
        <p14:creationId xmlns:p14="http://schemas.microsoft.com/office/powerpoint/2010/main" val="291862936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602788" cy="1478570"/>
          </a:xfrm>
        </p:spPr>
        <p:txBody>
          <a:bodyPr/>
          <a:lstStyle/>
          <a:p>
            <a:r>
              <a:rPr lang="en-US" dirty="0"/>
              <a:t>PV’s manifest file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6ABB2FCA-7F47-490F-BE89-DBC90B9E8501}"/>
              </a:ext>
            </a:extLst>
          </p:cNvPr>
          <p:cNvSpPr>
            <a:spLocks noGrp="1"/>
          </p:cNvSpPr>
          <p:nvPr/>
        </p:nvSpPr>
        <p:spPr>
          <a:xfrm>
            <a:off x="1141413" y="1819261"/>
            <a:ext cx="9075212" cy="3788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err="1"/>
              <a:t>apiVersion</a:t>
            </a:r>
            <a:r>
              <a:rPr lang="en-US" sz="1200" dirty="0"/>
              <a:t>: v1</a:t>
            </a:r>
          </a:p>
          <a:p>
            <a:r>
              <a:rPr lang="en-US" sz="1200" dirty="0"/>
              <a:t>kind: </a:t>
            </a:r>
            <a:r>
              <a:rPr lang="en-US" sz="1200" dirty="0" err="1"/>
              <a:t>PersistentVolume</a:t>
            </a:r>
            <a:endParaRPr lang="en-US" sz="1200" dirty="0"/>
          </a:p>
          <a:p>
            <a:r>
              <a:rPr lang="en-US" sz="1200" dirty="0"/>
              <a:t>metadata:</a:t>
            </a:r>
          </a:p>
          <a:p>
            <a:r>
              <a:rPr lang="en-US" sz="1200" dirty="0"/>
              <a:t>  name: my-storage</a:t>
            </a:r>
          </a:p>
          <a:p>
            <a:r>
              <a:rPr lang="en-US" sz="1200" dirty="0"/>
              <a:t>  labels:</a:t>
            </a:r>
          </a:p>
          <a:p>
            <a:r>
              <a:rPr lang="en-US" sz="1200" dirty="0"/>
              <a:t>    usage: sample-storage</a:t>
            </a:r>
          </a:p>
          <a:p>
            <a:r>
              <a:rPr lang="en-US" sz="1200" dirty="0"/>
              <a:t>spec:</a:t>
            </a:r>
          </a:p>
          <a:p>
            <a:r>
              <a:rPr lang="en-US" sz="1200" dirty="0"/>
              <a:t>  capacity:</a:t>
            </a:r>
          </a:p>
          <a:p>
            <a:r>
              <a:rPr lang="en-US" sz="1200" dirty="0"/>
              <a:t>    storage: 10Gi</a:t>
            </a:r>
          </a:p>
          <a:p>
            <a:endParaRPr lang="en-US" sz="1200" dirty="0"/>
          </a:p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# Continues to the next slide…</a:t>
            </a:r>
          </a:p>
        </p:txBody>
      </p:sp>
    </p:spTree>
    <p:extLst>
      <p:ext uri="{BB962C8B-B14F-4D97-AF65-F5344CB8AC3E}">
        <p14:creationId xmlns:p14="http://schemas.microsoft.com/office/powerpoint/2010/main" val="138208534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602788" cy="1478570"/>
          </a:xfrm>
        </p:spPr>
        <p:txBody>
          <a:bodyPr/>
          <a:lstStyle/>
          <a:p>
            <a:r>
              <a:rPr lang="en-US" dirty="0"/>
              <a:t>PV’s manifest file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6ABB2FCA-7F47-490F-BE89-DBC90B9E8501}"/>
              </a:ext>
            </a:extLst>
          </p:cNvPr>
          <p:cNvSpPr>
            <a:spLocks noGrp="1"/>
          </p:cNvSpPr>
          <p:nvPr/>
        </p:nvSpPr>
        <p:spPr>
          <a:xfrm>
            <a:off x="1141413" y="1819261"/>
            <a:ext cx="9075212" cy="31112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# Continues from the previous slide…</a:t>
            </a:r>
          </a:p>
          <a:p>
            <a:endParaRPr lang="en-US" sz="1200" dirty="0"/>
          </a:p>
          <a:p>
            <a:r>
              <a:rPr lang="en-US" sz="1200" dirty="0"/>
              <a:t>  </a:t>
            </a:r>
            <a:r>
              <a:rPr lang="en-US" sz="1200" dirty="0" err="1"/>
              <a:t>accessModes</a:t>
            </a:r>
            <a:r>
              <a:rPr lang="en-US" sz="1200" dirty="0"/>
              <a:t>:</a:t>
            </a:r>
          </a:p>
          <a:p>
            <a:r>
              <a:rPr lang="en-US" sz="1200" dirty="0"/>
              <a:t>    - </a:t>
            </a:r>
            <a:r>
              <a:rPr lang="en-US" sz="1200" dirty="0" err="1"/>
              <a:t>ReadWriteMany</a:t>
            </a:r>
            <a:endParaRPr lang="en-US" sz="1200" dirty="0"/>
          </a:p>
          <a:p>
            <a:r>
              <a:rPr lang="en-US" sz="1200" dirty="0"/>
              <a:t>  </a:t>
            </a:r>
            <a:r>
              <a:rPr lang="en-US" sz="1200" dirty="0" err="1"/>
              <a:t>persistentVolumeReclaimPolicy</a:t>
            </a:r>
            <a:r>
              <a:rPr lang="en-US" sz="1200" dirty="0"/>
              <a:t>: Retain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azureFile</a:t>
            </a:r>
            <a:r>
              <a:rPr lang="en-US" sz="1200" dirty="0"/>
              <a:t>: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secretName</a:t>
            </a:r>
            <a:r>
              <a:rPr lang="en-US" sz="1200" dirty="0"/>
              <a:t>: </a:t>
            </a:r>
            <a:r>
              <a:rPr lang="en-US" sz="1200" i="1" dirty="0"/>
              <a:t>{azure-secret}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shareName</a:t>
            </a:r>
            <a:r>
              <a:rPr lang="en-US" sz="1200" dirty="0"/>
              <a:t>: </a:t>
            </a:r>
            <a:r>
              <a:rPr lang="en-US" sz="1200" i="1" dirty="0"/>
              <a:t>{share-name}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readOnly</a:t>
            </a:r>
            <a:r>
              <a:rPr lang="en-US" sz="1200" dirty="0"/>
              <a:t>: false</a:t>
            </a:r>
          </a:p>
        </p:txBody>
      </p:sp>
    </p:spTree>
    <p:extLst>
      <p:ext uri="{BB962C8B-B14F-4D97-AF65-F5344CB8AC3E}">
        <p14:creationId xmlns:p14="http://schemas.microsoft.com/office/powerpoint/2010/main" val="351686725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602788" cy="1478570"/>
          </a:xfrm>
        </p:spPr>
        <p:txBody>
          <a:bodyPr/>
          <a:lstStyle/>
          <a:p>
            <a:r>
              <a:rPr lang="en-US" dirty="0"/>
              <a:t>PV’s manifest file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6ABB2FCA-7F47-490F-BE89-DBC90B9E8501}"/>
              </a:ext>
            </a:extLst>
          </p:cNvPr>
          <p:cNvSpPr>
            <a:spLocks noGrp="1"/>
          </p:cNvSpPr>
          <p:nvPr/>
        </p:nvSpPr>
        <p:spPr>
          <a:xfrm>
            <a:off x="1141413" y="1819261"/>
            <a:ext cx="9075212" cy="3788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err="1"/>
              <a:t>apiVersion</a:t>
            </a:r>
            <a:r>
              <a:rPr lang="en-US" sz="1200" dirty="0"/>
              <a:t>: v1</a:t>
            </a:r>
          </a:p>
          <a:p>
            <a:r>
              <a:rPr lang="en-US" sz="1200" dirty="0"/>
              <a:t>kind: </a:t>
            </a:r>
            <a:r>
              <a:rPr lang="en-US" sz="1200" dirty="0" err="1"/>
              <a:t>PersistentVolumeClaim</a:t>
            </a:r>
            <a:endParaRPr lang="en-US" sz="1200" dirty="0"/>
          </a:p>
          <a:p>
            <a:r>
              <a:rPr lang="en-US" sz="1200" dirty="0"/>
              <a:t>metadata:</a:t>
            </a:r>
          </a:p>
          <a:p>
            <a:r>
              <a:rPr lang="en-US" sz="1200" dirty="0"/>
              <a:t>  name: my-storage-claim</a:t>
            </a:r>
          </a:p>
          <a:p>
            <a:r>
              <a:rPr lang="en-US" sz="1200" dirty="0"/>
              <a:t>  annotations:</a:t>
            </a:r>
            <a:r>
              <a:rPr lang="bg-BG" sz="1200" dirty="0"/>
              <a:t> 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# Do not automatically (dynamically) create a persistent volume</a:t>
            </a:r>
          </a:p>
          <a:p>
            <a:r>
              <a:rPr lang="en-US" sz="1200" dirty="0"/>
              <a:t>    volume.beta.kubernetes.io/storage-class: "" 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# Storage classes will be explained in a bit</a:t>
            </a:r>
          </a:p>
          <a:p>
            <a:r>
              <a:rPr lang="en-US" sz="1200" dirty="0"/>
              <a:t>spec: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accessModes</a:t>
            </a:r>
            <a:r>
              <a:rPr lang="en-US" sz="1200" dirty="0"/>
              <a:t>:</a:t>
            </a:r>
          </a:p>
          <a:p>
            <a:r>
              <a:rPr lang="en-US" sz="1200" dirty="0"/>
              <a:t>    - </a:t>
            </a:r>
            <a:r>
              <a:rPr lang="en-US" sz="1200" dirty="0" err="1"/>
              <a:t>ReadWriteMany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# Continues to the next slide…</a:t>
            </a:r>
          </a:p>
        </p:txBody>
      </p:sp>
    </p:spTree>
    <p:extLst>
      <p:ext uri="{BB962C8B-B14F-4D97-AF65-F5344CB8AC3E}">
        <p14:creationId xmlns:p14="http://schemas.microsoft.com/office/powerpoint/2010/main" val="184854314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602788" cy="1478570"/>
          </a:xfrm>
        </p:spPr>
        <p:txBody>
          <a:bodyPr/>
          <a:lstStyle/>
          <a:p>
            <a:r>
              <a:rPr lang="en-US" dirty="0"/>
              <a:t>PV’s manifest file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6ABB2FCA-7F47-490F-BE89-DBC90B9E8501}"/>
              </a:ext>
            </a:extLst>
          </p:cNvPr>
          <p:cNvSpPr>
            <a:spLocks noGrp="1"/>
          </p:cNvSpPr>
          <p:nvPr/>
        </p:nvSpPr>
        <p:spPr>
          <a:xfrm>
            <a:off x="1141413" y="1819261"/>
            <a:ext cx="9075212" cy="27726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# Continues from the previous slide… </a:t>
            </a:r>
          </a:p>
          <a:p>
            <a:endParaRPr lang="en-US" sz="1200" dirty="0"/>
          </a:p>
          <a:p>
            <a:r>
              <a:rPr lang="en-US" sz="1200" dirty="0"/>
              <a:t>  resources:</a:t>
            </a:r>
          </a:p>
          <a:p>
            <a:r>
              <a:rPr lang="en-US" sz="1200" dirty="0"/>
              <a:t>    requests:</a:t>
            </a:r>
          </a:p>
          <a:p>
            <a:r>
              <a:rPr lang="en-US" sz="1200" dirty="0"/>
              <a:t>      storage: 10Gi</a:t>
            </a:r>
          </a:p>
          <a:p>
            <a:r>
              <a:rPr lang="en-US" sz="1200" dirty="0"/>
              <a:t>  selector: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matchLabels</a:t>
            </a:r>
            <a:r>
              <a:rPr lang="en-US" sz="1200" dirty="0"/>
              <a:t>:</a:t>
            </a:r>
          </a:p>
          <a:p>
            <a:r>
              <a:rPr lang="en-US" sz="1200" dirty="0"/>
              <a:t>      usage: sample-storage</a:t>
            </a:r>
          </a:p>
        </p:txBody>
      </p:sp>
    </p:spTree>
    <p:extLst>
      <p:ext uri="{BB962C8B-B14F-4D97-AF65-F5344CB8AC3E}">
        <p14:creationId xmlns:p14="http://schemas.microsoft.com/office/powerpoint/2010/main" val="245863963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602788" cy="1478570"/>
          </a:xfrm>
        </p:spPr>
        <p:txBody>
          <a:bodyPr/>
          <a:lstStyle/>
          <a:p>
            <a:r>
              <a:rPr lang="en-US" dirty="0"/>
              <a:t>POD’s manifest file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6ABB2FCA-7F47-490F-BE89-DBC90B9E8501}"/>
              </a:ext>
            </a:extLst>
          </p:cNvPr>
          <p:cNvSpPr>
            <a:spLocks noGrp="1"/>
          </p:cNvSpPr>
          <p:nvPr/>
        </p:nvSpPr>
        <p:spPr>
          <a:xfrm>
            <a:off x="1141413" y="1819261"/>
            <a:ext cx="9075212" cy="31112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err="1"/>
              <a:t>apiVersion</a:t>
            </a:r>
            <a:r>
              <a:rPr lang="en-US" sz="1200" dirty="0"/>
              <a:t>: v1</a:t>
            </a:r>
          </a:p>
          <a:p>
            <a:r>
              <a:rPr lang="en-US" sz="1200" dirty="0"/>
              <a:t>kind: Pod</a:t>
            </a:r>
          </a:p>
          <a:p>
            <a:r>
              <a:rPr lang="en-US" sz="1200" dirty="0"/>
              <a:t>metadata:</a:t>
            </a:r>
          </a:p>
          <a:p>
            <a:r>
              <a:rPr lang="en-US" sz="1200" dirty="0"/>
              <a:t> name: my-pod</a:t>
            </a:r>
          </a:p>
          <a:p>
            <a:r>
              <a:rPr lang="en-US" sz="1200" dirty="0"/>
              <a:t>spec:</a:t>
            </a:r>
          </a:p>
          <a:p>
            <a:r>
              <a:rPr lang="en-US" sz="1200" dirty="0"/>
              <a:t> containers:</a:t>
            </a:r>
          </a:p>
          <a:p>
            <a:r>
              <a:rPr lang="en-US" sz="1200" dirty="0"/>
              <a:t>  - image: </a:t>
            </a:r>
            <a:r>
              <a:rPr lang="en-US" sz="1200" dirty="0" err="1"/>
              <a:t>codeitup</a:t>
            </a:r>
            <a:r>
              <a:rPr lang="en-US" sz="1200" dirty="0"/>
              <a:t>/my-image</a:t>
            </a:r>
          </a:p>
          <a:p>
            <a:r>
              <a:rPr lang="en-US" sz="1200" dirty="0"/>
              <a:t>    </a:t>
            </a:r>
          </a:p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# Continues to the next slide…</a:t>
            </a:r>
          </a:p>
        </p:txBody>
      </p:sp>
    </p:spTree>
    <p:extLst>
      <p:ext uri="{BB962C8B-B14F-4D97-AF65-F5344CB8AC3E}">
        <p14:creationId xmlns:p14="http://schemas.microsoft.com/office/powerpoint/2010/main" val="2920421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can be extremely helpful to the initiative</a:t>
            </a:r>
          </a:p>
          <a:p>
            <a:pPr>
              <a:lnSpc>
                <a:spcPct val="100000"/>
              </a:lnSpc>
            </a:pPr>
            <a:r>
              <a:rPr lang="en-US" dirty="0"/>
              <a:t>Just share a story on Facebook or Instagram during the lecture</a:t>
            </a:r>
          </a:p>
          <a:p>
            <a:pPr>
              <a:lnSpc>
                <a:spcPct val="100000"/>
              </a:lnSpc>
            </a:pPr>
            <a:r>
              <a:rPr lang="en-US" dirty="0"/>
              <a:t>Make sure you tag me so that I can reshare your post - </a:t>
            </a:r>
            <a:r>
              <a:rPr lang="en-US" b="1" dirty="0"/>
              <a:t>@</a:t>
            </a:r>
            <a:r>
              <a:rPr lang="en-US" b="1" dirty="0" err="1"/>
              <a:t>ivaylokenov</a:t>
            </a:r>
            <a:endParaRPr lang="en-US" b="1" dirty="0"/>
          </a:p>
          <a:p>
            <a:pPr>
              <a:lnSpc>
                <a:spcPct val="100000"/>
              </a:lnSpc>
            </a:pPr>
            <a:r>
              <a:rPr lang="en-US" dirty="0"/>
              <a:t>Bonus – add the </a:t>
            </a:r>
            <a:r>
              <a:rPr lang="en-US" b="1" dirty="0"/>
              <a:t>#</a:t>
            </a:r>
            <a:r>
              <a:rPr lang="en-US" b="1" dirty="0" err="1"/>
              <a:t>codeitup</a:t>
            </a:r>
            <a:r>
              <a:rPr lang="en-US" b="1" dirty="0"/>
              <a:t> </a:t>
            </a:r>
            <a:r>
              <a:rPr lang="en-US" dirty="0"/>
              <a:t>hashtag</a:t>
            </a:r>
          </a:p>
          <a:p>
            <a:pPr>
              <a:lnSpc>
                <a:spcPct val="100000"/>
              </a:lnSpc>
            </a:pPr>
            <a:r>
              <a:rPr lang="en-US" dirty="0"/>
              <a:t>Thank you! You rock!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Thankful if you share</a:t>
            </a:r>
            <a:r>
              <a:rPr lang="bg-BG" dirty="0"/>
              <a:t> </a:t>
            </a:r>
            <a:r>
              <a:rPr lang="en-US" dirty="0"/>
              <a:t>a story</a:t>
            </a:r>
          </a:p>
        </p:txBody>
      </p:sp>
    </p:spTree>
    <p:extLst>
      <p:ext uri="{BB962C8B-B14F-4D97-AF65-F5344CB8AC3E}">
        <p14:creationId xmlns:p14="http://schemas.microsoft.com/office/powerpoint/2010/main" val="146694391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602788" cy="1478570"/>
          </a:xfrm>
        </p:spPr>
        <p:txBody>
          <a:bodyPr/>
          <a:lstStyle/>
          <a:p>
            <a:r>
              <a:rPr lang="en-US" dirty="0"/>
              <a:t>POD’s manifest file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6ABB2FCA-7F47-490F-BE89-DBC90B9E8501}"/>
              </a:ext>
            </a:extLst>
          </p:cNvPr>
          <p:cNvSpPr>
            <a:spLocks noGrp="1"/>
          </p:cNvSpPr>
          <p:nvPr/>
        </p:nvSpPr>
        <p:spPr>
          <a:xfrm>
            <a:off x="1141413" y="1819261"/>
            <a:ext cx="9075212" cy="344976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# Continues from the previous slide… </a:t>
            </a:r>
          </a:p>
          <a:p>
            <a:endParaRPr lang="en-US" sz="1200" dirty="0"/>
          </a:p>
          <a:p>
            <a:r>
              <a:rPr lang="en-US" sz="1200" dirty="0"/>
              <a:t>  name: my-container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volumeMounts</a:t>
            </a:r>
            <a:r>
              <a:rPr lang="en-US" sz="1200" dirty="0"/>
              <a:t>:</a:t>
            </a:r>
          </a:p>
          <a:p>
            <a:r>
              <a:rPr lang="en-US" sz="1200" dirty="0"/>
              <a:t>      - name: azure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mountPath</a:t>
            </a:r>
            <a:r>
              <a:rPr lang="en-US" sz="1200" dirty="0"/>
              <a:t>: /</a:t>
            </a:r>
            <a:r>
              <a:rPr lang="en-US" sz="1200" dirty="0" err="1"/>
              <a:t>mnt</a:t>
            </a:r>
            <a:r>
              <a:rPr lang="en-US" sz="1200" dirty="0"/>
              <a:t>/azure</a:t>
            </a:r>
          </a:p>
          <a:p>
            <a:r>
              <a:rPr lang="en-US" sz="1200" dirty="0"/>
              <a:t> volumes:</a:t>
            </a:r>
          </a:p>
          <a:p>
            <a:r>
              <a:rPr lang="en-US" sz="1200" dirty="0"/>
              <a:t>  - name: azure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persistentVolumeClaim</a:t>
            </a:r>
            <a:r>
              <a:rPr lang="en-US" sz="1200" dirty="0"/>
              <a:t>:</a:t>
            </a:r>
          </a:p>
          <a:p>
            <a:r>
              <a:rPr lang="en-US" sz="1200" dirty="0"/>
              <a:t>      </a:t>
            </a:r>
            <a:r>
              <a:rPr lang="en-US" sz="1200" dirty="0" err="1"/>
              <a:t>claimName</a:t>
            </a:r>
            <a:r>
              <a:rPr lang="en-US" sz="1200" dirty="0"/>
              <a:t>: my-storage-claim</a:t>
            </a:r>
          </a:p>
        </p:txBody>
      </p:sp>
    </p:spTree>
    <p:extLst>
      <p:ext uri="{BB962C8B-B14F-4D97-AF65-F5344CB8AC3E}">
        <p14:creationId xmlns:p14="http://schemas.microsoft.com/office/powerpoint/2010/main" val="252872645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Go to Compute Engine -&gt; Disks -&gt; Create Disk</a:t>
            </a:r>
          </a:p>
          <a:p>
            <a:pPr>
              <a:lnSpc>
                <a:spcPct val="100000"/>
              </a:lnSpc>
            </a:pPr>
            <a:r>
              <a:rPr lang="en-US" dirty="0"/>
              <a:t>Fill the name of your disk</a:t>
            </a:r>
          </a:p>
          <a:p>
            <a:pPr>
              <a:lnSpc>
                <a:spcPct val="100000"/>
              </a:lnSpc>
            </a:pPr>
            <a:r>
              <a:rPr lang="en-US" dirty="0"/>
              <a:t>Choose “SSD persistent disk”</a:t>
            </a:r>
          </a:p>
          <a:p>
            <a:pPr>
              <a:lnSpc>
                <a:spcPct val="100000"/>
              </a:lnSpc>
            </a:pPr>
            <a:r>
              <a:rPr lang="en-US" dirty="0"/>
              <a:t>Fill the size of your disk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At least 200 GB</a:t>
            </a:r>
          </a:p>
          <a:p>
            <a:pPr>
              <a:lnSpc>
                <a:spcPct val="100000"/>
              </a:lnSpc>
            </a:pPr>
            <a:r>
              <a:rPr lang="en-US" dirty="0"/>
              <a:t>Make sure your disk is in the same zone as your cluster</a:t>
            </a:r>
          </a:p>
          <a:p>
            <a:pPr>
              <a:lnSpc>
                <a:spcPct val="100000"/>
              </a:lnSpc>
            </a:pPr>
            <a:r>
              <a:rPr lang="en-US" dirty="0"/>
              <a:t>Create the disk and wait for it to appear online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persistent disk on google cloud</a:t>
            </a:r>
          </a:p>
        </p:txBody>
      </p:sp>
    </p:spTree>
    <p:extLst>
      <p:ext uri="{BB962C8B-B14F-4D97-AF65-F5344CB8AC3E}">
        <p14:creationId xmlns:p14="http://schemas.microsoft.com/office/powerpoint/2010/main" val="305269909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602788" cy="1478570"/>
          </a:xfrm>
        </p:spPr>
        <p:txBody>
          <a:bodyPr/>
          <a:lstStyle/>
          <a:p>
            <a:r>
              <a:rPr lang="en-US" dirty="0"/>
              <a:t>Persistent Volume’s manifest file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6ABB2FCA-7F47-490F-BE89-DBC90B9E8501}"/>
              </a:ext>
            </a:extLst>
          </p:cNvPr>
          <p:cNvSpPr>
            <a:spLocks noGrp="1"/>
          </p:cNvSpPr>
          <p:nvPr/>
        </p:nvSpPr>
        <p:spPr>
          <a:xfrm>
            <a:off x="1141413" y="1819261"/>
            <a:ext cx="9075212" cy="48039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err="1"/>
              <a:t>apiVersion</a:t>
            </a:r>
            <a:r>
              <a:rPr lang="en-US" sz="1200" dirty="0"/>
              <a:t>: v1</a:t>
            </a:r>
          </a:p>
          <a:p>
            <a:r>
              <a:rPr lang="en-US" sz="1200" dirty="0"/>
              <a:t>kind: </a:t>
            </a:r>
            <a:r>
              <a:rPr lang="en-US" sz="1200" dirty="0" err="1"/>
              <a:t>PersistentVolume</a:t>
            </a:r>
            <a:endParaRPr lang="en-US" sz="1200" dirty="0"/>
          </a:p>
          <a:p>
            <a:r>
              <a:rPr lang="en-US" sz="1200" dirty="0"/>
              <a:t>metadata:</a:t>
            </a:r>
          </a:p>
          <a:p>
            <a:r>
              <a:rPr lang="en-US" sz="1200" dirty="0"/>
              <a:t>  name: my-volume</a:t>
            </a:r>
          </a:p>
          <a:p>
            <a:r>
              <a:rPr lang="en-US" sz="1200" dirty="0"/>
              <a:t>  labels:</a:t>
            </a:r>
          </a:p>
          <a:p>
            <a:r>
              <a:rPr lang="en-US" sz="1200" dirty="0"/>
              <a:t>    usage: my-storage</a:t>
            </a:r>
          </a:p>
          <a:p>
            <a:r>
              <a:rPr lang="en-US" sz="1200" dirty="0"/>
              <a:t>spec: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accessModes</a:t>
            </a:r>
            <a:r>
              <a:rPr lang="en-US" sz="1200" dirty="0"/>
              <a:t>:</a:t>
            </a:r>
          </a:p>
          <a:p>
            <a:r>
              <a:rPr lang="en-US" sz="1200" dirty="0"/>
              <a:t>  - </a:t>
            </a:r>
            <a:r>
              <a:rPr lang="en-US" sz="1200" dirty="0" err="1"/>
              <a:t>ReadWriteOnce</a:t>
            </a:r>
            <a:endParaRPr lang="en-US" sz="1200" dirty="0"/>
          </a:p>
          <a:p>
            <a:r>
              <a:rPr lang="en-US" sz="1200" dirty="0"/>
              <a:t>  </a:t>
            </a:r>
            <a:r>
              <a:rPr lang="en-US" sz="1200" dirty="0" err="1"/>
              <a:t>storageClassName</a:t>
            </a:r>
            <a:r>
              <a:rPr lang="en-US" sz="1200" dirty="0"/>
              <a:t>: </a:t>
            </a:r>
            <a:r>
              <a:rPr lang="en-US" sz="1200" dirty="0" err="1"/>
              <a:t>ps</a:t>
            </a:r>
            <a:r>
              <a:rPr lang="en-US" sz="1200" dirty="0"/>
              <a:t>-fast</a:t>
            </a:r>
          </a:p>
          <a:p>
            <a:r>
              <a:rPr lang="en-US" sz="1200" dirty="0"/>
              <a:t>  capacity:</a:t>
            </a:r>
          </a:p>
          <a:p>
            <a:r>
              <a:rPr lang="en-US" sz="1200" dirty="0"/>
              <a:t>    storage: 10Gi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gcePersistentDisk</a:t>
            </a:r>
            <a:r>
              <a:rPr lang="en-US" sz="1200" dirty="0"/>
              <a:t>: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pdName</a:t>
            </a:r>
            <a:r>
              <a:rPr lang="en-US" sz="1200" dirty="0"/>
              <a:t>: my-disk</a:t>
            </a:r>
          </a:p>
        </p:txBody>
      </p:sp>
    </p:spTree>
    <p:extLst>
      <p:ext uri="{BB962C8B-B14F-4D97-AF65-F5344CB8AC3E}">
        <p14:creationId xmlns:p14="http://schemas.microsoft.com/office/powerpoint/2010/main" val="122599398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602788" cy="1478570"/>
          </a:xfrm>
        </p:spPr>
        <p:txBody>
          <a:bodyPr/>
          <a:lstStyle/>
          <a:p>
            <a:r>
              <a:rPr lang="en-US" dirty="0"/>
              <a:t>Persistent Volume claim’s manifest file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6ABB2FCA-7F47-490F-BE89-DBC90B9E8501}"/>
              </a:ext>
            </a:extLst>
          </p:cNvPr>
          <p:cNvSpPr>
            <a:spLocks noGrp="1"/>
          </p:cNvSpPr>
          <p:nvPr/>
        </p:nvSpPr>
        <p:spPr>
          <a:xfrm>
            <a:off x="1141413" y="1819261"/>
            <a:ext cx="9075212" cy="48039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err="1"/>
              <a:t>apiVersion</a:t>
            </a:r>
            <a:r>
              <a:rPr lang="en-US" sz="1200" dirty="0"/>
              <a:t>: v1</a:t>
            </a:r>
          </a:p>
          <a:p>
            <a:r>
              <a:rPr lang="en-US" sz="1200" dirty="0"/>
              <a:t>kind: </a:t>
            </a:r>
            <a:r>
              <a:rPr lang="en-US" sz="1200" dirty="0" err="1"/>
              <a:t>PersistentVolumeClaim</a:t>
            </a:r>
            <a:endParaRPr lang="en-US" sz="1200" dirty="0"/>
          </a:p>
          <a:p>
            <a:r>
              <a:rPr lang="en-US" sz="1200" dirty="0"/>
              <a:t>metadata:</a:t>
            </a:r>
          </a:p>
          <a:p>
            <a:r>
              <a:rPr lang="en-US" sz="1200" dirty="0"/>
              <a:t>  name: my-</a:t>
            </a:r>
            <a:r>
              <a:rPr lang="en-US" sz="1200" dirty="0" err="1"/>
              <a:t>pvc</a:t>
            </a:r>
            <a:endParaRPr lang="en-US" sz="1200" dirty="0"/>
          </a:p>
          <a:p>
            <a:r>
              <a:rPr lang="en-US" sz="1200" dirty="0"/>
              <a:t>spec: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accessModes</a:t>
            </a:r>
            <a:r>
              <a:rPr lang="en-US" sz="1200" dirty="0"/>
              <a:t>:</a:t>
            </a:r>
          </a:p>
          <a:p>
            <a:r>
              <a:rPr lang="en-US" sz="1200" dirty="0"/>
              <a:t>  - </a:t>
            </a:r>
            <a:r>
              <a:rPr lang="en-US" sz="1200" dirty="0" err="1"/>
              <a:t>ReadWriteOnce</a:t>
            </a:r>
            <a:endParaRPr lang="en-US" sz="1200" dirty="0"/>
          </a:p>
          <a:p>
            <a:r>
              <a:rPr lang="en-US" sz="1200" dirty="0"/>
              <a:t>  </a:t>
            </a:r>
            <a:r>
              <a:rPr lang="en-US" sz="1200" dirty="0" err="1"/>
              <a:t>storageClassName</a:t>
            </a:r>
            <a:r>
              <a:rPr lang="en-US" sz="1200" dirty="0"/>
              <a:t>: </a:t>
            </a:r>
            <a:r>
              <a:rPr lang="en-US" sz="1200" dirty="0" err="1"/>
              <a:t>ps</a:t>
            </a:r>
            <a:r>
              <a:rPr lang="en-US" sz="1200" dirty="0"/>
              <a:t>-fast</a:t>
            </a:r>
          </a:p>
          <a:p>
            <a:r>
              <a:rPr lang="en-US" sz="1200" dirty="0"/>
              <a:t>  resources:</a:t>
            </a:r>
          </a:p>
          <a:p>
            <a:r>
              <a:rPr lang="en-US" sz="1200" dirty="0"/>
              <a:t>    requests:</a:t>
            </a:r>
          </a:p>
          <a:p>
            <a:r>
              <a:rPr lang="en-US" sz="1200" dirty="0"/>
              <a:t>      storage: 10Gi</a:t>
            </a:r>
          </a:p>
          <a:p>
            <a:r>
              <a:rPr lang="en-US" sz="1200" dirty="0"/>
              <a:t>  selector: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matchLabels</a:t>
            </a:r>
            <a:r>
              <a:rPr lang="en-US" sz="1200" dirty="0"/>
              <a:t>:</a:t>
            </a:r>
          </a:p>
          <a:p>
            <a:r>
              <a:rPr lang="en-US" sz="1200" dirty="0"/>
              <a:t>      usage: my-storage</a:t>
            </a:r>
          </a:p>
        </p:txBody>
      </p:sp>
    </p:spTree>
    <p:extLst>
      <p:ext uri="{BB962C8B-B14F-4D97-AF65-F5344CB8AC3E}">
        <p14:creationId xmlns:p14="http://schemas.microsoft.com/office/powerpoint/2010/main" val="297681811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602788" cy="1478570"/>
          </a:xfrm>
        </p:spPr>
        <p:txBody>
          <a:bodyPr/>
          <a:lstStyle/>
          <a:p>
            <a:r>
              <a:rPr lang="en-US" dirty="0"/>
              <a:t>Pod’s manifest file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6ABB2FCA-7F47-490F-BE89-DBC90B9E8501}"/>
              </a:ext>
            </a:extLst>
          </p:cNvPr>
          <p:cNvSpPr>
            <a:spLocks noGrp="1"/>
          </p:cNvSpPr>
          <p:nvPr/>
        </p:nvSpPr>
        <p:spPr>
          <a:xfrm>
            <a:off x="1141413" y="1819261"/>
            <a:ext cx="9075212" cy="44654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# Full pod configuration skipped for brevity…</a:t>
            </a:r>
          </a:p>
          <a:p>
            <a:r>
              <a:rPr lang="en-US" sz="1200" dirty="0"/>
              <a:t>spec:</a:t>
            </a:r>
          </a:p>
          <a:p>
            <a:r>
              <a:rPr lang="en-US" sz="1200" dirty="0"/>
              <a:t>  volumes:</a:t>
            </a:r>
          </a:p>
          <a:p>
            <a:r>
              <a:rPr lang="en-US" sz="1200" dirty="0"/>
              <a:t>    - name: attached-volume</a:t>
            </a:r>
          </a:p>
          <a:p>
            <a:r>
              <a:rPr lang="en-US" sz="1200" dirty="0"/>
              <a:t>      </a:t>
            </a:r>
            <a:r>
              <a:rPr lang="en-US" sz="1200" dirty="0" err="1"/>
              <a:t>persistentVolumeClaim</a:t>
            </a:r>
            <a:r>
              <a:rPr lang="en-US" sz="1200" dirty="0"/>
              <a:t>: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claimName</a:t>
            </a:r>
            <a:r>
              <a:rPr lang="en-US" sz="1200" dirty="0"/>
              <a:t>: my-</a:t>
            </a:r>
            <a:r>
              <a:rPr lang="en-US" sz="1200" dirty="0" err="1"/>
              <a:t>pvc</a:t>
            </a:r>
            <a:endParaRPr lang="en-US" sz="1200" dirty="0"/>
          </a:p>
          <a:p>
            <a:r>
              <a:rPr lang="en-US" sz="1200" dirty="0"/>
              <a:t>  containers:</a:t>
            </a:r>
          </a:p>
          <a:p>
            <a:r>
              <a:rPr lang="en-US" sz="1200" dirty="0"/>
              <a:t>  - image: </a:t>
            </a:r>
            <a:r>
              <a:rPr lang="en-US" sz="1200" dirty="0" err="1"/>
              <a:t>ubuntu:latest</a:t>
            </a:r>
            <a:endParaRPr lang="en-US" sz="1200" dirty="0"/>
          </a:p>
          <a:p>
            <a:r>
              <a:rPr lang="en-US" sz="1200" dirty="0"/>
              <a:t>    name: my-ubuntu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volumeMounts</a:t>
            </a:r>
            <a:r>
              <a:rPr lang="en-US" sz="1200" dirty="0"/>
              <a:t>: </a:t>
            </a:r>
          </a:p>
          <a:p>
            <a:r>
              <a:rPr lang="en-US" sz="1200" dirty="0"/>
              <a:t>    - </a:t>
            </a:r>
            <a:r>
              <a:rPr lang="en-US" sz="1200" dirty="0" err="1"/>
              <a:t>mountPath</a:t>
            </a:r>
            <a:r>
              <a:rPr lang="en-US" sz="1200" dirty="0"/>
              <a:t>: /data</a:t>
            </a:r>
          </a:p>
          <a:p>
            <a:r>
              <a:rPr lang="en-US" sz="1200" dirty="0"/>
              <a:t>      name: attached-volume</a:t>
            </a:r>
          </a:p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# Full pod configuration skipped for brevity…</a:t>
            </a:r>
          </a:p>
        </p:txBody>
      </p:sp>
    </p:spTree>
    <p:extLst>
      <p:ext uri="{BB962C8B-B14F-4D97-AF65-F5344CB8AC3E}">
        <p14:creationId xmlns:p14="http://schemas.microsoft.com/office/powerpoint/2010/main" val="34729384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Apply the PV, the PVC, and the pod: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You can inspect whether your volumes are bound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volume configurations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F2424138-0242-44B0-845F-933847FF9194}"/>
              </a:ext>
            </a:extLst>
          </p:cNvPr>
          <p:cNvSpPr>
            <a:spLocks noGrp="1"/>
          </p:cNvSpPr>
          <p:nvPr/>
        </p:nvSpPr>
        <p:spPr>
          <a:xfrm>
            <a:off x="1141413" y="2288500"/>
            <a:ext cx="9905998" cy="13568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kubectl</a:t>
            </a:r>
            <a:r>
              <a:rPr lang="en-US" sz="1800" dirty="0"/>
              <a:t> apply -f .\.k8s\volumes\persistent-</a:t>
            </a:r>
            <a:r>
              <a:rPr lang="en-US" sz="1800" dirty="0" err="1"/>
              <a:t>volume.yml</a:t>
            </a:r>
            <a:endParaRPr lang="en-US" sz="1800" dirty="0"/>
          </a:p>
          <a:p>
            <a:r>
              <a:rPr lang="en-US" sz="1800" dirty="0" err="1"/>
              <a:t>kubectl</a:t>
            </a:r>
            <a:r>
              <a:rPr lang="en-US" sz="1800" dirty="0"/>
              <a:t> apply -f .\.k8s\volumes\persistent-volume-</a:t>
            </a:r>
            <a:r>
              <a:rPr lang="en-US" sz="1800" dirty="0" err="1"/>
              <a:t>claim.yml</a:t>
            </a:r>
            <a:endParaRPr lang="en-US" sz="1800" dirty="0"/>
          </a:p>
          <a:p>
            <a:r>
              <a:rPr lang="en-US" sz="1800" dirty="0" err="1"/>
              <a:t>kubectl</a:t>
            </a:r>
            <a:r>
              <a:rPr lang="en-US" sz="1800" dirty="0"/>
              <a:t> apply -f .\.k8s\volumes\persistent-volume-</a:t>
            </a:r>
            <a:r>
              <a:rPr lang="en-US" sz="1800" dirty="0" err="1"/>
              <a:t>pod.yml</a:t>
            </a:r>
            <a:endParaRPr lang="en-US" sz="1800" dirty="0"/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9C256CEF-3A73-4634-B755-E3B185BADB91}"/>
              </a:ext>
            </a:extLst>
          </p:cNvPr>
          <p:cNvSpPr>
            <a:spLocks noGrp="1"/>
          </p:cNvSpPr>
          <p:nvPr/>
        </p:nvSpPr>
        <p:spPr>
          <a:xfrm>
            <a:off x="1141413" y="4351343"/>
            <a:ext cx="9905998" cy="13568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kubectl</a:t>
            </a:r>
            <a:r>
              <a:rPr lang="en-US" sz="1800" dirty="0"/>
              <a:t> get </a:t>
            </a:r>
            <a:r>
              <a:rPr lang="en-US" sz="1800" dirty="0" err="1"/>
              <a:t>pv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# or </a:t>
            </a:r>
            <a:r>
              <a:rPr lang="en-US" sz="1800" dirty="0" err="1">
                <a:solidFill>
                  <a:schemeClr val="bg2">
                    <a:lumMod val="75000"/>
                  </a:schemeClr>
                </a:solidFill>
              </a:rPr>
              <a:t>pvc</a:t>
            </a:r>
            <a:endParaRPr lang="en-US" sz="18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1800" dirty="0" err="1"/>
              <a:t>kubectl</a:t>
            </a:r>
            <a:r>
              <a:rPr lang="en-US" sz="1800" dirty="0"/>
              <a:t> describe pods</a:t>
            </a:r>
          </a:p>
          <a:p>
            <a:r>
              <a:rPr lang="en-US" sz="1800" dirty="0" err="1"/>
              <a:t>kubectl</a:t>
            </a:r>
            <a:r>
              <a:rPr lang="en-US" sz="1800" dirty="0"/>
              <a:t> exec my-volume-pod -it </a:t>
            </a:r>
            <a:r>
              <a:rPr lang="en-US" sz="1800" dirty="0" err="1"/>
              <a:t>sh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# use </a:t>
            </a:r>
            <a:r>
              <a:rPr lang="en-US" sz="1800" dirty="0" err="1">
                <a:solidFill>
                  <a:schemeClr val="bg2">
                    <a:lumMod val="75000"/>
                  </a:schemeClr>
                </a:solidFill>
              </a:rPr>
              <a:t>mkdir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 to validate “data” persistence</a:t>
            </a:r>
          </a:p>
        </p:txBody>
      </p:sp>
    </p:spTree>
    <p:extLst>
      <p:ext uri="{BB962C8B-B14F-4D97-AF65-F5344CB8AC3E}">
        <p14:creationId xmlns:p14="http://schemas.microsoft.com/office/powerpoint/2010/main" val="124490036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previous example used a static disk with fixed storage</a:t>
            </a:r>
          </a:p>
          <a:p>
            <a:pPr>
              <a:lnSpc>
                <a:spcPct val="100000"/>
              </a:lnSpc>
            </a:pPr>
            <a:r>
              <a:rPr lang="en-US" dirty="0"/>
              <a:t>It is good enough for certain purposes</a:t>
            </a:r>
          </a:p>
          <a:p>
            <a:pPr>
              <a:lnSpc>
                <a:spcPct val="100000"/>
              </a:lnSpc>
            </a:pPr>
            <a:r>
              <a:rPr lang="en-US" dirty="0"/>
              <a:t>But it doesn’t scale!</a:t>
            </a:r>
          </a:p>
          <a:p>
            <a:pPr>
              <a:lnSpc>
                <a:spcPct val="100000"/>
              </a:lnSpc>
            </a:pPr>
            <a:r>
              <a:rPr lang="en-US" dirty="0"/>
              <a:t>Here comes dynamic provisioning</a:t>
            </a:r>
          </a:p>
          <a:p>
            <a:pPr>
              <a:lnSpc>
                <a:spcPct val="100000"/>
              </a:lnSpc>
            </a:pPr>
            <a:r>
              <a:rPr lang="en-US" dirty="0"/>
              <a:t>Or in other words – requesting storages on the fly</a:t>
            </a:r>
          </a:p>
          <a:p>
            <a:pPr>
              <a:lnSpc>
                <a:spcPct val="100000"/>
              </a:lnSpc>
            </a:pPr>
            <a:r>
              <a:rPr lang="en-US" dirty="0"/>
              <a:t>The Storage Class object is helpful here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acts as a template for different kinds of storage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Makes the process much more flexibility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provisioning</a:t>
            </a:r>
          </a:p>
        </p:txBody>
      </p:sp>
    </p:spTree>
    <p:extLst>
      <p:ext uri="{BB962C8B-B14F-4D97-AF65-F5344CB8AC3E}">
        <p14:creationId xmlns:p14="http://schemas.microsoft.com/office/powerpoint/2010/main" val="238117649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Create a Storage Class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will help us dynamically creating Persistent Volumes</a:t>
            </a:r>
          </a:p>
          <a:p>
            <a:pPr>
              <a:lnSpc>
                <a:spcPct val="100000"/>
              </a:lnSpc>
            </a:pPr>
            <a:r>
              <a:rPr lang="en-US" dirty="0"/>
              <a:t>Create a Persistent Volume Claim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will claim storage dynamically from the Storage Class</a:t>
            </a:r>
          </a:p>
          <a:p>
            <a:pPr>
              <a:lnSpc>
                <a:spcPct val="100000"/>
              </a:lnSpc>
            </a:pPr>
            <a:r>
              <a:rPr lang="en-US" dirty="0"/>
              <a:t>Kubernetes dynamically provisions a Persistent Volume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do not have to do anything here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>
              <a:lnSpc>
                <a:spcPct val="100000"/>
              </a:lnSpc>
            </a:pPr>
            <a:r>
              <a:rPr lang="en-US" dirty="0">
                <a:sym typeface="Wingdings" panose="05000000000000000000" pitchFamily="2" charset="2"/>
              </a:rPr>
              <a:t>The newly created Persistent Volume will be bound to our PVC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do not have to do anything here too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>
              <a:lnSpc>
                <a:spcPct val="100000"/>
              </a:lnSpc>
            </a:pPr>
            <a:r>
              <a:rPr lang="en-US" dirty="0"/>
              <a:t>Bind pod or deployment volumes to the PVC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Done via the manifest file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Persistent Volumes workflow</a:t>
            </a:r>
          </a:p>
        </p:txBody>
      </p:sp>
    </p:spTree>
    <p:extLst>
      <p:ext uri="{BB962C8B-B14F-4D97-AF65-F5344CB8AC3E}">
        <p14:creationId xmlns:p14="http://schemas.microsoft.com/office/powerpoint/2010/main" val="228601114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602788" cy="1478570"/>
          </a:xfrm>
        </p:spPr>
        <p:txBody>
          <a:bodyPr/>
          <a:lstStyle/>
          <a:p>
            <a:r>
              <a:rPr lang="en-US" dirty="0"/>
              <a:t>Storage class’s manifest file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6ABB2FCA-7F47-490F-BE89-DBC90B9E8501}"/>
              </a:ext>
            </a:extLst>
          </p:cNvPr>
          <p:cNvSpPr>
            <a:spLocks noGrp="1"/>
          </p:cNvSpPr>
          <p:nvPr/>
        </p:nvSpPr>
        <p:spPr>
          <a:xfrm>
            <a:off x="1141413" y="1819261"/>
            <a:ext cx="9075212" cy="31112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kind: </a:t>
            </a:r>
            <a:r>
              <a:rPr lang="en-US" sz="1200" dirty="0" err="1"/>
              <a:t>StorageClass</a:t>
            </a:r>
            <a:endParaRPr lang="en-US" sz="1200" dirty="0"/>
          </a:p>
          <a:p>
            <a:r>
              <a:rPr lang="en-US" sz="1200" dirty="0" err="1"/>
              <a:t>apiVersion</a:t>
            </a:r>
            <a:r>
              <a:rPr lang="en-US" sz="1200" dirty="0"/>
              <a:t>: storage.k8s.io/v1</a:t>
            </a:r>
          </a:p>
          <a:p>
            <a:r>
              <a:rPr lang="en-US" sz="1200" dirty="0"/>
              <a:t>metadata:</a:t>
            </a:r>
          </a:p>
          <a:p>
            <a:r>
              <a:rPr lang="en-US" sz="1200" dirty="0"/>
              <a:t>  name: google-</a:t>
            </a:r>
            <a:r>
              <a:rPr lang="en-US" sz="1200" dirty="0" err="1"/>
              <a:t>ssd</a:t>
            </a:r>
            <a:endParaRPr lang="en-US" sz="1200" dirty="0"/>
          </a:p>
          <a:p>
            <a:r>
              <a:rPr lang="en-US" sz="1200" dirty="0"/>
              <a:t>provisioner: kubernetes.io/</a:t>
            </a:r>
            <a:r>
              <a:rPr lang="en-US" sz="1200" dirty="0" err="1"/>
              <a:t>gce</a:t>
            </a:r>
            <a:r>
              <a:rPr lang="en-US" sz="1200" dirty="0"/>
              <a:t>-pd</a:t>
            </a:r>
          </a:p>
          <a:p>
            <a:r>
              <a:rPr lang="en-US" sz="1200" dirty="0" err="1"/>
              <a:t>volumeBindingMode</a:t>
            </a:r>
            <a:r>
              <a:rPr lang="en-US" sz="1200" dirty="0"/>
              <a:t>: </a:t>
            </a:r>
            <a:r>
              <a:rPr lang="en-US" sz="1200" dirty="0" err="1"/>
              <a:t>WaitForFirstConsumer</a:t>
            </a:r>
            <a:endParaRPr lang="en-US" sz="1200" dirty="0"/>
          </a:p>
          <a:p>
            <a:r>
              <a:rPr lang="en-US" sz="1200" dirty="0"/>
              <a:t>parameters:</a:t>
            </a:r>
          </a:p>
          <a:p>
            <a:r>
              <a:rPr lang="en-US" sz="1200" dirty="0"/>
              <a:t>  type: pd-</a:t>
            </a:r>
            <a:r>
              <a:rPr lang="en-US" sz="1200" dirty="0" err="1"/>
              <a:t>ssd</a:t>
            </a:r>
            <a:endParaRPr lang="en-US" sz="1200" dirty="0"/>
          </a:p>
          <a:p>
            <a:r>
              <a:rPr lang="en-US" sz="1200" dirty="0"/>
              <a:t>  replication-type: none</a:t>
            </a:r>
          </a:p>
        </p:txBody>
      </p:sp>
    </p:spTree>
    <p:extLst>
      <p:ext uri="{BB962C8B-B14F-4D97-AF65-F5344CB8AC3E}">
        <p14:creationId xmlns:p14="http://schemas.microsoft.com/office/powerpoint/2010/main" val="79672349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602788" cy="1478570"/>
          </a:xfrm>
        </p:spPr>
        <p:txBody>
          <a:bodyPr/>
          <a:lstStyle/>
          <a:p>
            <a:r>
              <a:rPr lang="en-US" dirty="0"/>
              <a:t>Persistent volume claim’s manifest file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6ABB2FCA-7F47-490F-BE89-DBC90B9E8501}"/>
              </a:ext>
            </a:extLst>
          </p:cNvPr>
          <p:cNvSpPr>
            <a:spLocks noGrp="1"/>
          </p:cNvSpPr>
          <p:nvPr/>
        </p:nvSpPr>
        <p:spPr>
          <a:xfrm>
            <a:off x="1141413" y="1819261"/>
            <a:ext cx="9075212" cy="3788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err="1"/>
              <a:t>apiVersion</a:t>
            </a:r>
            <a:r>
              <a:rPr lang="en-US" sz="1200" dirty="0"/>
              <a:t>: v1</a:t>
            </a:r>
          </a:p>
          <a:p>
            <a:r>
              <a:rPr lang="en-US" sz="1200" dirty="0"/>
              <a:t>kind: </a:t>
            </a:r>
            <a:r>
              <a:rPr lang="en-US" sz="1200" dirty="0" err="1"/>
              <a:t>PersistentVolumeClaim</a:t>
            </a:r>
            <a:endParaRPr lang="en-US" sz="1200" dirty="0"/>
          </a:p>
          <a:p>
            <a:r>
              <a:rPr lang="en-US" sz="1200" dirty="0"/>
              <a:t>metadata:</a:t>
            </a:r>
          </a:p>
          <a:p>
            <a:r>
              <a:rPr lang="en-US" sz="1200" dirty="0"/>
              <a:t>  name: my-</a:t>
            </a:r>
            <a:r>
              <a:rPr lang="en-US" sz="1200" dirty="0" err="1"/>
              <a:t>pvc</a:t>
            </a:r>
            <a:endParaRPr lang="en-US" sz="1200" dirty="0"/>
          </a:p>
          <a:p>
            <a:r>
              <a:rPr lang="en-US" sz="1200" dirty="0"/>
              <a:t>spec: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accessModes</a:t>
            </a:r>
            <a:r>
              <a:rPr lang="en-US" sz="1200" dirty="0"/>
              <a:t>:</a:t>
            </a:r>
          </a:p>
          <a:p>
            <a:r>
              <a:rPr lang="en-US" sz="1200" dirty="0"/>
              <a:t>  - </a:t>
            </a:r>
            <a:r>
              <a:rPr lang="en-US" sz="1200" dirty="0" err="1"/>
              <a:t>ReadWriteOnce</a:t>
            </a:r>
            <a:endParaRPr lang="en-US" sz="1200" dirty="0"/>
          </a:p>
          <a:p>
            <a:r>
              <a:rPr lang="en-US" sz="1200" dirty="0"/>
              <a:t>  </a:t>
            </a:r>
            <a:r>
              <a:rPr lang="en-US" sz="1200" dirty="0" err="1"/>
              <a:t>storageClassName</a:t>
            </a:r>
            <a:r>
              <a:rPr lang="en-US" sz="1200" dirty="0"/>
              <a:t>: google-</a:t>
            </a:r>
            <a:r>
              <a:rPr lang="en-US" sz="1200" dirty="0" err="1"/>
              <a:t>ssd</a:t>
            </a:r>
            <a:endParaRPr lang="en-US" sz="1200" dirty="0"/>
          </a:p>
          <a:p>
            <a:r>
              <a:rPr lang="en-US" sz="1200" dirty="0"/>
              <a:t>  resources:</a:t>
            </a:r>
          </a:p>
          <a:p>
            <a:r>
              <a:rPr lang="en-US" sz="1200" dirty="0"/>
              <a:t>    requests:</a:t>
            </a:r>
          </a:p>
          <a:p>
            <a:r>
              <a:rPr lang="en-US" sz="1200" dirty="0"/>
              <a:t>      storage: 25Gi</a:t>
            </a:r>
          </a:p>
        </p:txBody>
      </p:sp>
    </p:spTree>
    <p:extLst>
      <p:ext uri="{BB962C8B-B14F-4D97-AF65-F5344CB8AC3E}">
        <p14:creationId xmlns:p14="http://schemas.microsoft.com/office/powerpoint/2010/main" val="496766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About this workshop</a:t>
            </a:r>
          </a:p>
        </p:txBody>
      </p:sp>
    </p:spTree>
    <p:extLst>
      <p:ext uri="{BB962C8B-B14F-4D97-AF65-F5344CB8AC3E}">
        <p14:creationId xmlns:p14="http://schemas.microsoft.com/office/powerpoint/2010/main" val="4868812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602788" cy="1478570"/>
          </a:xfrm>
        </p:spPr>
        <p:txBody>
          <a:bodyPr/>
          <a:lstStyle/>
          <a:p>
            <a:r>
              <a:rPr lang="en-US" dirty="0"/>
              <a:t>pod’s manifest file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6ABB2FCA-7F47-490F-BE89-DBC90B9E8501}"/>
              </a:ext>
            </a:extLst>
          </p:cNvPr>
          <p:cNvSpPr>
            <a:spLocks noGrp="1"/>
          </p:cNvSpPr>
          <p:nvPr/>
        </p:nvSpPr>
        <p:spPr>
          <a:xfrm>
            <a:off x="1141413" y="1819261"/>
            <a:ext cx="9075212" cy="44654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# Full pod configuration skipped for brevity…</a:t>
            </a:r>
          </a:p>
          <a:p>
            <a:r>
              <a:rPr lang="en-US" sz="1200" dirty="0"/>
              <a:t>spec:</a:t>
            </a:r>
          </a:p>
          <a:p>
            <a:r>
              <a:rPr lang="en-US" sz="1200" dirty="0"/>
              <a:t>  volumes:</a:t>
            </a:r>
          </a:p>
          <a:p>
            <a:r>
              <a:rPr lang="en-US" sz="1200" dirty="0"/>
              <a:t>    - name: attached-volume</a:t>
            </a:r>
          </a:p>
          <a:p>
            <a:r>
              <a:rPr lang="en-US" sz="1200" dirty="0"/>
              <a:t>      </a:t>
            </a:r>
            <a:r>
              <a:rPr lang="en-US" sz="1200" dirty="0" err="1"/>
              <a:t>persistentVolumeClaim</a:t>
            </a:r>
            <a:r>
              <a:rPr lang="en-US" sz="1200" dirty="0"/>
              <a:t>: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claimName</a:t>
            </a:r>
            <a:r>
              <a:rPr lang="en-US" sz="1200" dirty="0"/>
              <a:t>: my-</a:t>
            </a:r>
            <a:r>
              <a:rPr lang="en-US" sz="1200" dirty="0" err="1"/>
              <a:t>pvc</a:t>
            </a:r>
            <a:endParaRPr lang="en-US" sz="1200" dirty="0"/>
          </a:p>
          <a:p>
            <a:r>
              <a:rPr lang="en-US" sz="1200" dirty="0"/>
              <a:t>  containers:</a:t>
            </a:r>
          </a:p>
          <a:p>
            <a:r>
              <a:rPr lang="en-US" sz="1200" dirty="0"/>
              <a:t>  - image: </a:t>
            </a:r>
            <a:r>
              <a:rPr lang="en-US" sz="1200" dirty="0" err="1"/>
              <a:t>ubuntu:latest</a:t>
            </a:r>
            <a:endParaRPr lang="en-US" sz="1200" dirty="0"/>
          </a:p>
          <a:p>
            <a:r>
              <a:rPr lang="en-US" sz="1200" dirty="0"/>
              <a:t>    name: my-ubuntu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volumeMounts</a:t>
            </a:r>
            <a:r>
              <a:rPr lang="en-US" sz="1200" dirty="0"/>
              <a:t>: </a:t>
            </a:r>
          </a:p>
          <a:p>
            <a:r>
              <a:rPr lang="en-US" sz="1200" dirty="0"/>
              <a:t>    - </a:t>
            </a:r>
            <a:r>
              <a:rPr lang="en-US" sz="1200" dirty="0" err="1"/>
              <a:t>mountPath</a:t>
            </a:r>
            <a:r>
              <a:rPr lang="en-US" sz="1200" dirty="0"/>
              <a:t>: /data</a:t>
            </a:r>
          </a:p>
          <a:p>
            <a:r>
              <a:rPr lang="en-US" sz="1200" dirty="0"/>
              <a:t>      name: attached-volume</a:t>
            </a:r>
          </a:p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# Full pod configuration skipped for brevity…</a:t>
            </a:r>
          </a:p>
        </p:txBody>
      </p:sp>
    </p:spTree>
    <p:extLst>
      <p:ext uri="{BB962C8B-B14F-4D97-AF65-F5344CB8AC3E}">
        <p14:creationId xmlns:p14="http://schemas.microsoft.com/office/powerpoint/2010/main" val="197011823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Apply the SC, the PVC, and the pod: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You can inspect whether your volumes are bound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dynamic volume configurations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F2424138-0242-44B0-845F-933847FF9194}"/>
              </a:ext>
            </a:extLst>
          </p:cNvPr>
          <p:cNvSpPr>
            <a:spLocks noGrp="1"/>
          </p:cNvSpPr>
          <p:nvPr/>
        </p:nvSpPr>
        <p:spPr>
          <a:xfrm>
            <a:off x="1141413" y="2288500"/>
            <a:ext cx="9905998" cy="13568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kubectl</a:t>
            </a:r>
            <a:r>
              <a:rPr lang="en-US" sz="1800" dirty="0"/>
              <a:t> apply -f .\.k8s\storage-</a:t>
            </a:r>
            <a:r>
              <a:rPr lang="en-US" sz="1800" dirty="0" err="1"/>
              <a:t>class.yml</a:t>
            </a:r>
            <a:endParaRPr lang="en-US" sz="1800" dirty="0"/>
          </a:p>
          <a:p>
            <a:r>
              <a:rPr lang="en-US" sz="1800" dirty="0" err="1"/>
              <a:t>kubectl</a:t>
            </a:r>
            <a:r>
              <a:rPr lang="en-US" sz="1800" dirty="0"/>
              <a:t> apply -f .\.k8s\storage-class-</a:t>
            </a:r>
            <a:r>
              <a:rPr lang="en-US" sz="1800" dirty="0" err="1"/>
              <a:t>claim.yml</a:t>
            </a:r>
            <a:endParaRPr lang="en-US" sz="1800" dirty="0"/>
          </a:p>
          <a:p>
            <a:r>
              <a:rPr lang="en-US" sz="1800" dirty="0" err="1"/>
              <a:t>kubectl</a:t>
            </a:r>
            <a:r>
              <a:rPr lang="en-US" sz="1800" dirty="0"/>
              <a:t> apply -f .\.k8s\storage-class-</a:t>
            </a:r>
            <a:r>
              <a:rPr lang="en-US" sz="1800" dirty="0" err="1"/>
              <a:t>pod.yml</a:t>
            </a:r>
            <a:endParaRPr lang="en-US" sz="1800" dirty="0"/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9C256CEF-3A73-4634-B755-E3B185BADB91}"/>
              </a:ext>
            </a:extLst>
          </p:cNvPr>
          <p:cNvSpPr>
            <a:spLocks noGrp="1"/>
          </p:cNvSpPr>
          <p:nvPr/>
        </p:nvSpPr>
        <p:spPr>
          <a:xfrm>
            <a:off x="1141413" y="4351343"/>
            <a:ext cx="9905998" cy="13568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kubectl</a:t>
            </a:r>
            <a:r>
              <a:rPr lang="en-US" sz="1800" dirty="0"/>
              <a:t> get </a:t>
            </a:r>
            <a:r>
              <a:rPr lang="en-US" sz="1800" dirty="0" err="1"/>
              <a:t>sc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# or </a:t>
            </a:r>
            <a:r>
              <a:rPr lang="en-US" sz="1800" dirty="0" err="1">
                <a:solidFill>
                  <a:schemeClr val="bg2">
                    <a:lumMod val="75000"/>
                  </a:schemeClr>
                </a:solidFill>
              </a:rPr>
              <a:t>pvc</a:t>
            </a:r>
            <a:endParaRPr lang="en-US" sz="18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1800" dirty="0" err="1"/>
              <a:t>kubectl</a:t>
            </a:r>
            <a:r>
              <a:rPr lang="en-US" sz="1800" dirty="0"/>
              <a:t> describe pods</a:t>
            </a:r>
          </a:p>
          <a:p>
            <a:r>
              <a:rPr lang="en-US" sz="1800" dirty="0" err="1"/>
              <a:t>kubectl</a:t>
            </a:r>
            <a:r>
              <a:rPr lang="en-US" sz="1800" dirty="0"/>
              <a:t> exec my-volume-pod -it </a:t>
            </a:r>
            <a:r>
              <a:rPr lang="en-US" sz="1800" dirty="0" err="1"/>
              <a:t>sh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# use </a:t>
            </a:r>
            <a:r>
              <a:rPr lang="en-US" sz="1800" dirty="0" err="1">
                <a:solidFill>
                  <a:schemeClr val="bg2">
                    <a:lumMod val="75000"/>
                  </a:schemeClr>
                </a:solidFill>
              </a:rPr>
              <a:t>mkdir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 to validate persistence</a:t>
            </a:r>
          </a:p>
        </p:txBody>
      </p:sp>
    </p:spTree>
    <p:extLst>
      <p:ext uri="{BB962C8B-B14F-4D97-AF65-F5344CB8AC3E}">
        <p14:creationId xmlns:p14="http://schemas.microsoft.com/office/powerpoint/2010/main" val="342462503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Configuration maps</a:t>
            </a:r>
          </a:p>
        </p:txBody>
      </p:sp>
    </p:spTree>
    <p:extLst>
      <p:ext uri="{BB962C8B-B14F-4D97-AF65-F5344CB8AC3E}">
        <p14:creationId xmlns:p14="http://schemas.microsoft.com/office/powerpoint/2010/main" val="410440337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Every application needs configuration settings</a:t>
            </a:r>
          </a:p>
          <a:p>
            <a:pPr>
              <a:lnSpc>
                <a:spcPct val="100000"/>
              </a:lnSpc>
            </a:pPr>
            <a:r>
              <a:rPr lang="en-US" dirty="0"/>
              <a:t>Configuration Map objects provide a way to store them</a:t>
            </a:r>
          </a:p>
          <a:p>
            <a:pPr>
              <a:lnSpc>
                <a:spcPct val="100000"/>
              </a:lnSpc>
            </a:pPr>
            <a:r>
              <a:rPr lang="en-US" dirty="0"/>
              <a:t>They work like key-value pair data structure</a:t>
            </a:r>
          </a:p>
          <a:p>
            <a:pPr>
              <a:lnSpc>
                <a:spcPct val="100000"/>
              </a:lnSpc>
            </a:pPr>
            <a:r>
              <a:rPr lang="en-US" dirty="0"/>
              <a:t>Containers can easily access them no matter their pod’s scheduling</a:t>
            </a:r>
          </a:p>
          <a:p>
            <a:pPr>
              <a:lnSpc>
                <a:spcPct val="100000"/>
              </a:lnSpc>
            </a:pPr>
            <a:r>
              <a:rPr lang="en-US" dirty="0"/>
              <a:t>You can access them via environment variables or files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maps core concepts</a:t>
            </a:r>
          </a:p>
        </p:txBody>
      </p:sp>
    </p:spTree>
    <p:extLst>
      <p:ext uri="{BB962C8B-B14F-4D97-AF65-F5344CB8AC3E}">
        <p14:creationId xmlns:p14="http://schemas.microsoft.com/office/powerpoint/2010/main" val="73116427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602788" cy="1478570"/>
          </a:xfrm>
        </p:spPr>
        <p:txBody>
          <a:bodyPr/>
          <a:lstStyle/>
          <a:p>
            <a:r>
              <a:rPr lang="en-US" dirty="0"/>
              <a:t>Configuration map’s manifest file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6ABB2FCA-7F47-490F-BE89-DBC90B9E8501}"/>
              </a:ext>
            </a:extLst>
          </p:cNvPr>
          <p:cNvSpPr>
            <a:spLocks noGrp="1"/>
          </p:cNvSpPr>
          <p:nvPr/>
        </p:nvSpPr>
        <p:spPr>
          <a:xfrm>
            <a:off x="1141413" y="1819261"/>
            <a:ext cx="9075212" cy="344976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err="1"/>
              <a:t>apiVersion</a:t>
            </a:r>
            <a:r>
              <a:rPr lang="en-US" sz="1200" dirty="0"/>
              <a:t>: v1</a:t>
            </a:r>
          </a:p>
          <a:p>
            <a:r>
              <a:rPr lang="en-US" sz="1200" dirty="0"/>
              <a:t>kind: </a:t>
            </a:r>
            <a:r>
              <a:rPr lang="en-US" sz="1200" dirty="0" err="1"/>
              <a:t>ConfigMap</a:t>
            </a:r>
            <a:endParaRPr lang="en-US" sz="1200" dirty="0"/>
          </a:p>
          <a:p>
            <a:r>
              <a:rPr lang="en-US" sz="1200" dirty="0"/>
              <a:t>metadata:</a:t>
            </a:r>
          </a:p>
          <a:p>
            <a:r>
              <a:rPr lang="en-US" sz="1200" dirty="0"/>
              <a:t>  name: my-settings</a:t>
            </a:r>
          </a:p>
          <a:p>
            <a:r>
              <a:rPr lang="en-US" sz="1200" dirty="0"/>
              <a:t>  labels:</a:t>
            </a:r>
          </a:p>
          <a:p>
            <a:r>
              <a:rPr lang="en-US" sz="1200" dirty="0"/>
              <a:t>    app: my-settings</a:t>
            </a:r>
          </a:p>
          <a:p>
            <a:r>
              <a:rPr lang="en-US" sz="1200" dirty="0"/>
              <a:t>data:</a:t>
            </a:r>
          </a:p>
          <a:p>
            <a:r>
              <a:rPr lang="en-US" sz="1200" dirty="0"/>
              <a:t>  enemies: "</a:t>
            </a:r>
            <a:r>
              <a:rPr lang="en-US" sz="1200" dirty="0" err="1"/>
              <a:t>zerglings</a:t>
            </a:r>
            <a:r>
              <a:rPr lang="en-US" sz="1200" dirty="0"/>
              <a:t>"</a:t>
            </a:r>
          </a:p>
          <a:p>
            <a:r>
              <a:rPr lang="en-US" sz="1200" dirty="0"/>
              <a:t>  total: "100"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myArmy</a:t>
            </a:r>
            <a:r>
              <a:rPr lang="en-US" sz="1200" dirty="0"/>
              <a:t>: "zealots"</a:t>
            </a:r>
          </a:p>
        </p:txBody>
      </p:sp>
    </p:spTree>
    <p:extLst>
      <p:ext uri="{BB962C8B-B14F-4D97-AF65-F5344CB8AC3E}">
        <p14:creationId xmlns:p14="http://schemas.microsoft.com/office/powerpoint/2010/main" val="325499044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can also define a “environment” file with the key-value pairs: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But to load them you need a different command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name of the Configuration Map is important for getting data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maps from environment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294A9DE8-7759-4BB4-804E-C3E1A7452A96}"/>
              </a:ext>
            </a:extLst>
          </p:cNvPr>
          <p:cNvSpPr>
            <a:spLocks noGrp="1"/>
          </p:cNvSpPr>
          <p:nvPr/>
        </p:nvSpPr>
        <p:spPr>
          <a:xfrm>
            <a:off x="1141413" y="2268297"/>
            <a:ext cx="9075212" cy="13568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ENEMIES=</a:t>
            </a:r>
            <a:r>
              <a:rPr lang="en-US" sz="1800" dirty="0" err="1"/>
              <a:t>zerglings</a:t>
            </a:r>
            <a:endParaRPr lang="en-US" sz="1800" dirty="0"/>
          </a:p>
          <a:p>
            <a:r>
              <a:rPr lang="en-US" sz="1800" dirty="0"/>
              <a:t>TOTAL=100</a:t>
            </a:r>
          </a:p>
          <a:p>
            <a:r>
              <a:rPr lang="en-US" sz="1800" dirty="0"/>
              <a:t>MY_ARMY=zealots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C52EDF80-A1AB-479F-8B86-7CF1272BA137}"/>
              </a:ext>
            </a:extLst>
          </p:cNvPr>
          <p:cNvSpPr>
            <a:spLocks noGrp="1"/>
          </p:cNvSpPr>
          <p:nvPr/>
        </p:nvSpPr>
        <p:spPr>
          <a:xfrm>
            <a:off x="1141413" y="4194096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kubectl</a:t>
            </a:r>
            <a:r>
              <a:rPr lang="en-US" sz="1800" dirty="0"/>
              <a:t> create </a:t>
            </a:r>
            <a:r>
              <a:rPr lang="en-US" sz="1800" dirty="0" err="1"/>
              <a:t>configmap</a:t>
            </a:r>
            <a:r>
              <a:rPr lang="en-US" sz="1800" dirty="0"/>
              <a:t> </a:t>
            </a:r>
            <a:r>
              <a:rPr lang="en-US" sz="1800" i="1" dirty="0"/>
              <a:t>{cm-name}</a:t>
            </a:r>
            <a:r>
              <a:rPr lang="en-US" sz="1800" dirty="0"/>
              <a:t> --from-env-file=</a:t>
            </a:r>
            <a:r>
              <a:rPr lang="en-US" sz="1800" i="1" dirty="0"/>
              <a:t>{path-to-file}</a:t>
            </a:r>
            <a:endParaRPr lang="en-US" sz="1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34281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Getting details about a Configuration Map: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Storing value to a container’s environment from Configuration Map: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Configuration Maps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294A9DE8-7759-4BB4-804E-C3E1A7452A96}"/>
              </a:ext>
            </a:extLst>
          </p:cNvPr>
          <p:cNvSpPr>
            <a:spLocks noGrp="1"/>
          </p:cNvSpPr>
          <p:nvPr/>
        </p:nvSpPr>
        <p:spPr>
          <a:xfrm>
            <a:off x="1141413" y="2194819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kubectl</a:t>
            </a:r>
            <a:r>
              <a:rPr lang="en-US" sz="1800" dirty="0"/>
              <a:t> get cm </a:t>
            </a:r>
            <a:r>
              <a:rPr lang="en-US" sz="1800" i="1" dirty="0"/>
              <a:t>{config-map-name}</a:t>
            </a:r>
            <a:r>
              <a:rPr lang="en-US" sz="1800" dirty="0"/>
              <a:t> -o </a:t>
            </a:r>
            <a:r>
              <a:rPr lang="en-US" sz="1800" dirty="0" err="1"/>
              <a:t>yaml</a:t>
            </a:r>
            <a:endParaRPr lang="en-US" sz="1800" dirty="0"/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C52EDF80-A1AB-479F-8B86-7CF1272BA137}"/>
              </a:ext>
            </a:extLst>
          </p:cNvPr>
          <p:cNvSpPr>
            <a:spLocks noGrp="1"/>
          </p:cNvSpPr>
          <p:nvPr/>
        </p:nvSpPr>
        <p:spPr>
          <a:xfrm>
            <a:off x="1141413" y="3191119"/>
            <a:ext cx="9075212" cy="32958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spec:</a:t>
            </a:r>
          </a:p>
          <a:p>
            <a:r>
              <a:rPr lang="en-US" sz="1600" dirty="0"/>
              <a:t>  containers: …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# skipped for brevity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1600" dirty="0"/>
              <a:t>env:</a:t>
            </a:r>
          </a:p>
          <a:p>
            <a:r>
              <a:rPr lang="en-US" sz="1600" dirty="0"/>
              <a:t>    - name: ENEMIES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valueFrom</a:t>
            </a:r>
            <a:r>
              <a:rPr lang="en-US" sz="1600" dirty="0"/>
              <a:t>: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configMapKeyRef</a:t>
            </a:r>
            <a:r>
              <a:rPr lang="en-US" sz="1600" dirty="0"/>
              <a:t>:</a:t>
            </a:r>
          </a:p>
          <a:p>
            <a:r>
              <a:rPr lang="en-US" sz="1600" dirty="0"/>
              <a:t>          name: my-settings</a:t>
            </a:r>
          </a:p>
          <a:p>
            <a:r>
              <a:rPr lang="en-US" sz="1600" dirty="0"/>
              <a:t>          key: enemies</a:t>
            </a:r>
          </a:p>
        </p:txBody>
      </p:sp>
    </p:spTree>
    <p:extLst>
      <p:ext uri="{BB962C8B-B14F-4D97-AF65-F5344CB8AC3E}">
        <p14:creationId xmlns:p14="http://schemas.microsoft.com/office/powerpoint/2010/main" val="335416122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can also get all configuration values: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configuration maps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C52EDF80-A1AB-479F-8B86-7CF1272BA137}"/>
              </a:ext>
            </a:extLst>
          </p:cNvPr>
          <p:cNvSpPr>
            <a:spLocks noGrp="1"/>
          </p:cNvSpPr>
          <p:nvPr/>
        </p:nvSpPr>
        <p:spPr>
          <a:xfrm>
            <a:off x="1141413" y="2342033"/>
            <a:ext cx="9075212" cy="22186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spec:</a:t>
            </a:r>
          </a:p>
          <a:p>
            <a:r>
              <a:rPr lang="en-US" sz="1800" dirty="0"/>
              <a:t>  containers: …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# skipped for brevity</a:t>
            </a:r>
          </a:p>
          <a:p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1800" dirty="0" err="1"/>
              <a:t>envFrom</a:t>
            </a:r>
            <a:r>
              <a:rPr lang="en-US" sz="1800" dirty="0"/>
              <a:t>:</a:t>
            </a:r>
          </a:p>
          <a:p>
            <a:r>
              <a:rPr lang="en-US" sz="1800" dirty="0"/>
              <a:t>    - </a:t>
            </a:r>
            <a:r>
              <a:rPr lang="en-US" sz="1800" dirty="0" err="1"/>
              <a:t>configMapRef</a:t>
            </a:r>
            <a:r>
              <a:rPr lang="en-US" sz="1800" dirty="0"/>
              <a:t>:</a:t>
            </a:r>
          </a:p>
          <a:p>
            <a:r>
              <a:rPr lang="en-US" sz="1800" dirty="0"/>
              <a:t>      name: my-settings</a:t>
            </a:r>
          </a:p>
        </p:txBody>
      </p:sp>
    </p:spTree>
    <p:extLst>
      <p:ext uri="{BB962C8B-B14F-4D97-AF65-F5344CB8AC3E}">
        <p14:creationId xmlns:p14="http://schemas.microsoft.com/office/powerpoint/2010/main" val="31714045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secrets</a:t>
            </a:r>
          </a:p>
        </p:txBody>
      </p:sp>
    </p:spTree>
    <p:extLst>
      <p:ext uri="{BB962C8B-B14F-4D97-AF65-F5344CB8AC3E}">
        <p14:creationId xmlns:p14="http://schemas.microsoft.com/office/powerpoint/2010/main" val="2069226338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Secret object contains a small amount of sensitive data: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password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token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key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connection string</a:t>
            </a:r>
          </a:p>
          <a:p>
            <a:pPr>
              <a:lnSpc>
                <a:spcPct val="100000"/>
              </a:lnSpc>
            </a:pPr>
            <a:r>
              <a:rPr lang="en-US" dirty="0"/>
              <a:t>Secrets allows us to avoid storing sensitive data in our: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Images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Deployment manifests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Secrets core concepts</a:t>
            </a:r>
          </a:p>
        </p:txBody>
      </p:sp>
    </p:spTree>
    <p:extLst>
      <p:ext uri="{BB962C8B-B14F-4D97-AF65-F5344CB8AC3E}">
        <p14:creationId xmlns:p14="http://schemas.microsoft.com/office/powerpoint/2010/main" val="2017712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theory behind Kubernetes</a:t>
            </a:r>
          </a:p>
          <a:p>
            <a:pPr>
              <a:lnSpc>
                <a:spcPct val="100000"/>
              </a:lnSpc>
            </a:pPr>
            <a:r>
              <a:rPr lang="en-US" dirty="0"/>
              <a:t>Everything you need to know about using Kubernetes in production</a:t>
            </a:r>
          </a:p>
          <a:p>
            <a:pPr>
              <a:lnSpc>
                <a:spcPct val="100000"/>
              </a:lnSpc>
            </a:pPr>
            <a:r>
              <a:rPr lang="en-US" dirty="0"/>
              <a:t>Live hacking with best practices in mind</a:t>
            </a:r>
          </a:p>
          <a:p>
            <a:pPr>
              <a:lnSpc>
                <a:spcPct val="100000"/>
              </a:lnSpc>
            </a:pPr>
            <a:r>
              <a:rPr lang="en-US" dirty="0"/>
              <a:t>A practical guidebook for configuring and deploying Kubernetes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More than 30 pages!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10+ sections, partial solutions, and more!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Please report in the group, if you find any “bugs” in the book!</a:t>
            </a:r>
          </a:p>
          <a:p>
            <a:pPr>
              <a:lnSpc>
                <a:spcPct val="100000"/>
              </a:lnSpc>
            </a:pPr>
            <a:r>
              <a:rPr lang="en-US" dirty="0"/>
              <a:t>And I have a lot more to add in the future!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receive free updates of all resources!</a:t>
            </a:r>
          </a:p>
          <a:p>
            <a:pPr>
              <a:lnSpc>
                <a:spcPct val="100000"/>
              </a:lnSpc>
            </a:pPr>
            <a:r>
              <a:rPr lang="en-US" dirty="0"/>
              <a:t>MOST IMPORTANTLY – HUGE THANK YOU! &lt;3 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workshop</a:t>
            </a:r>
          </a:p>
        </p:txBody>
      </p:sp>
    </p:spTree>
    <p:extLst>
      <p:ext uri="{BB962C8B-B14F-4D97-AF65-F5344CB8AC3E}">
        <p14:creationId xmlns:p14="http://schemas.microsoft.com/office/powerpoint/2010/main" val="3557578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If you want to store a general secret in your cluster: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This approach is great for connection strings, passwords, tokens, etc.</a:t>
            </a:r>
          </a:p>
          <a:p>
            <a:pPr>
              <a:lnSpc>
                <a:spcPct val="100000"/>
              </a:lnSpc>
            </a:pPr>
            <a:r>
              <a:rPr lang="en-US" dirty="0"/>
              <a:t>You can also add them from files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secret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294A9DE8-7759-4BB4-804E-C3E1A7452A96}"/>
              </a:ext>
            </a:extLst>
          </p:cNvPr>
          <p:cNvSpPr>
            <a:spLocks noGrp="1"/>
          </p:cNvSpPr>
          <p:nvPr/>
        </p:nvSpPr>
        <p:spPr>
          <a:xfrm>
            <a:off x="1141413" y="2175586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kubectl</a:t>
            </a:r>
            <a:r>
              <a:rPr lang="en-US" sz="1800" dirty="0"/>
              <a:t> create secret generic </a:t>
            </a:r>
            <a:r>
              <a:rPr lang="en-US" sz="1800" i="1" dirty="0"/>
              <a:t>{secret-name} </a:t>
            </a:r>
            <a:r>
              <a:rPr lang="en-US" sz="1800" dirty="0"/>
              <a:t>--from-literal=</a:t>
            </a:r>
            <a:r>
              <a:rPr lang="en-US" sz="1800" i="1" dirty="0"/>
              <a:t>{my-secret}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4BE825-E1C2-467C-9C89-B4EB8FF05C6F}"/>
              </a:ext>
            </a:extLst>
          </p:cNvPr>
          <p:cNvSpPr>
            <a:spLocks noGrp="1"/>
          </p:cNvSpPr>
          <p:nvPr/>
        </p:nvSpPr>
        <p:spPr>
          <a:xfrm>
            <a:off x="1141413" y="3714520"/>
            <a:ext cx="9075212" cy="13568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kubectl</a:t>
            </a:r>
            <a:r>
              <a:rPr lang="en-US" sz="1800" dirty="0"/>
              <a:t> create secret generic </a:t>
            </a:r>
            <a:r>
              <a:rPr lang="en-US" sz="1800" i="1" dirty="0"/>
              <a:t>{secret-name} </a:t>
            </a:r>
          </a:p>
          <a:p>
            <a:r>
              <a:rPr lang="en-US" sz="1800" i="1" dirty="0"/>
              <a:t>  </a:t>
            </a:r>
            <a:r>
              <a:rPr lang="en-US" sz="1800" dirty="0"/>
              <a:t>--from-file=</a:t>
            </a:r>
            <a:r>
              <a:rPr lang="en-US" sz="1800" dirty="0" err="1"/>
              <a:t>ssh-privatekey</a:t>
            </a:r>
            <a:r>
              <a:rPr lang="en-US" sz="1800" dirty="0"/>
              <a:t>=~/.</a:t>
            </a:r>
            <a:r>
              <a:rPr lang="en-US" sz="1800" dirty="0" err="1"/>
              <a:t>ssh</a:t>
            </a:r>
            <a:r>
              <a:rPr lang="en-US" sz="1800" dirty="0"/>
              <a:t>/</a:t>
            </a:r>
            <a:r>
              <a:rPr lang="en-US" sz="1800" dirty="0" err="1"/>
              <a:t>id_rsa</a:t>
            </a:r>
            <a:endParaRPr lang="en-US" sz="1800" dirty="0"/>
          </a:p>
          <a:p>
            <a:r>
              <a:rPr lang="en-US" sz="1800" dirty="0"/>
              <a:t>  --from-file=</a:t>
            </a:r>
            <a:r>
              <a:rPr lang="en-US" sz="1800" dirty="0" err="1"/>
              <a:t>ssh-publickey</a:t>
            </a:r>
            <a:r>
              <a:rPr lang="en-US" sz="1800" dirty="0"/>
              <a:t>=~/.</a:t>
            </a:r>
            <a:r>
              <a:rPr lang="en-US" sz="1800" dirty="0" err="1"/>
              <a:t>ssh</a:t>
            </a:r>
            <a:r>
              <a:rPr lang="en-US" sz="1800" dirty="0"/>
              <a:t>/id_rsa.pub</a:t>
            </a:r>
            <a:endParaRPr lang="en-US" sz="1800" i="1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E4FD1765-EBA5-4591-B098-896F96A9C316}"/>
              </a:ext>
            </a:extLst>
          </p:cNvPr>
          <p:cNvSpPr>
            <a:spLocks noGrp="1"/>
          </p:cNvSpPr>
          <p:nvPr/>
        </p:nvSpPr>
        <p:spPr>
          <a:xfrm>
            <a:off x="1141413" y="5266358"/>
            <a:ext cx="9075212" cy="9259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kubectl</a:t>
            </a:r>
            <a:r>
              <a:rPr lang="en-US" sz="1800" dirty="0"/>
              <a:t> create secret </a:t>
            </a:r>
            <a:r>
              <a:rPr lang="en-US" sz="1800" dirty="0" err="1"/>
              <a:t>tls</a:t>
            </a:r>
            <a:r>
              <a:rPr lang="en-US" sz="1800" dirty="0"/>
              <a:t> </a:t>
            </a:r>
            <a:r>
              <a:rPr lang="en-US" sz="1800" i="1" dirty="0"/>
              <a:t>{secret-name} </a:t>
            </a:r>
          </a:p>
          <a:p>
            <a:r>
              <a:rPr lang="en-US" sz="1800" i="1" dirty="0"/>
              <a:t>  </a:t>
            </a:r>
            <a:r>
              <a:rPr lang="en-US" sz="1800" dirty="0"/>
              <a:t>--cert=path/to/</a:t>
            </a:r>
            <a:r>
              <a:rPr lang="en-US" sz="1800" dirty="0" err="1"/>
              <a:t>tls.cert</a:t>
            </a:r>
            <a:r>
              <a:rPr lang="en-US" sz="1800" dirty="0"/>
              <a:t> --key=path/to/</a:t>
            </a:r>
            <a:r>
              <a:rPr lang="en-US" sz="1800" dirty="0" err="1"/>
              <a:t>tls.key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1783600122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53371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This approach is suitable for development environments!</a:t>
            </a:r>
          </a:p>
          <a:p>
            <a:pPr>
              <a:lnSpc>
                <a:spcPct val="100000"/>
              </a:lnSpc>
            </a:pPr>
            <a:r>
              <a:rPr lang="en-US" dirty="0"/>
              <a:t>If you use it in production – do not commit the file to a source code repository!</a:t>
            </a:r>
          </a:p>
          <a:p>
            <a:pPr>
              <a:lnSpc>
                <a:spcPct val="100000"/>
              </a:lnSpc>
            </a:pPr>
            <a:r>
              <a:rPr lang="en-US" dirty="0"/>
              <a:t>Work with your administrator and secure the data!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secret through manifest file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C52EDF80-A1AB-479F-8B86-7CF1272BA137}"/>
              </a:ext>
            </a:extLst>
          </p:cNvPr>
          <p:cNvSpPr>
            <a:spLocks noGrp="1"/>
          </p:cNvSpPr>
          <p:nvPr/>
        </p:nvSpPr>
        <p:spPr>
          <a:xfrm>
            <a:off x="1141413" y="1694269"/>
            <a:ext cx="9075212" cy="3018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/>
              <a:t>apiVersion</a:t>
            </a:r>
            <a:r>
              <a:rPr lang="en-US" sz="1400" dirty="0"/>
              <a:t>: v1</a:t>
            </a:r>
          </a:p>
          <a:p>
            <a:r>
              <a:rPr lang="en-US" sz="1400" dirty="0"/>
              <a:t>kind: Secret</a:t>
            </a:r>
          </a:p>
          <a:p>
            <a:r>
              <a:rPr lang="en-US" sz="1400" dirty="0"/>
              <a:t>metadata:</a:t>
            </a:r>
          </a:p>
          <a:p>
            <a:r>
              <a:rPr lang="en-US" sz="1400" dirty="0"/>
              <a:t>  name: my-secret</a:t>
            </a:r>
          </a:p>
          <a:p>
            <a:r>
              <a:rPr lang="en-US" sz="1400" dirty="0"/>
              <a:t>type: Opaque</a:t>
            </a:r>
          </a:p>
          <a:p>
            <a:r>
              <a:rPr lang="en-US" sz="1400" dirty="0"/>
              <a:t>data:</a:t>
            </a:r>
          </a:p>
          <a:p>
            <a:r>
              <a:rPr lang="en-US" sz="1400" dirty="0"/>
              <a:t>  username: YWRtaW4=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# WARNING! NOT SECURE! BASE64 ENCODED!</a:t>
            </a:r>
          </a:p>
          <a:p>
            <a:r>
              <a:rPr lang="en-US" sz="1400" dirty="0"/>
              <a:t>  password: MWYyZDFlMmU2N2Rm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# WARNING! NOT SECURE! BASE64 ENCODED!</a:t>
            </a:r>
          </a:p>
        </p:txBody>
      </p:sp>
    </p:spTree>
    <p:extLst>
      <p:ext uri="{BB962C8B-B14F-4D97-AF65-F5344CB8AC3E}">
        <p14:creationId xmlns:p14="http://schemas.microsoft.com/office/powerpoint/2010/main" val="197938560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Getting details about a Secret: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above command should be restricted by your administrator</a:t>
            </a:r>
          </a:p>
          <a:p>
            <a:pPr>
              <a:lnSpc>
                <a:spcPct val="100000"/>
              </a:lnSpc>
            </a:pPr>
            <a:r>
              <a:rPr lang="en-US" dirty="0"/>
              <a:t>Storing value to a container’s environment from Configuration Map: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SECRETS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294A9DE8-7759-4BB4-804E-C3E1A7452A96}"/>
              </a:ext>
            </a:extLst>
          </p:cNvPr>
          <p:cNvSpPr>
            <a:spLocks noGrp="1"/>
          </p:cNvSpPr>
          <p:nvPr/>
        </p:nvSpPr>
        <p:spPr>
          <a:xfrm>
            <a:off x="1141413" y="2194819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kubectl</a:t>
            </a:r>
            <a:r>
              <a:rPr lang="en-US" sz="1800" dirty="0"/>
              <a:t> get secrets </a:t>
            </a:r>
            <a:r>
              <a:rPr lang="en-US" sz="1800" i="1" dirty="0"/>
              <a:t>{secret-name}</a:t>
            </a:r>
            <a:r>
              <a:rPr lang="en-US" sz="1800" dirty="0"/>
              <a:t> -o </a:t>
            </a:r>
            <a:r>
              <a:rPr lang="en-US" sz="1800" dirty="0" err="1"/>
              <a:t>yaml</a:t>
            </a:r>
            <a:endParaRPr lang="en-US" sz="1800" dirty="0"/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C52EDF80-A1AB-479F-8B86-7CF1272BA137}"/>
              </a:ext>
            </a:extLst>
          </p:cNvPr>
          <p:cNvSpPr>
            <a:spLocks noGrp="1"/>
          </p:cNvSpPr>
          <p:nvPr/>
        </p:nvSpPr>
        <p:spPr>
          <a:xfrm>
            <a:off x="1141413" y="3655962"/>
            <a:ext cx="9075212" cy="24648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    env:</a:t>
            </a:r>
          </a:p>
          <a:p>
            <a:r>
              <a:rPr lang="en-US" sz="1600" dirty="0"/>
              <a:t>    - name: DATABASE_PASSWORD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valueFrom</a:t>
            </a:r>
            <a:r>
              <a:rPr lang="en-US" sz="1600" dirty="0"/>
              <a:t>: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secretKeyRef</a:t>
            </a:r>
            <a:r>
              <a:rPr lang="en-US" sz="1600" dirty="0"/>
              <a:t>:</a:t>
            </a:r>
          </a:p>
          <a:p>
            <a:r>
              <a:rPr lang="en-US" sz="1600" dirty="0"/>
              <a:t>          name: my-secret</a:t>
            </a:r>
          </a:p>
          <a:p>
            <a:r>
              <a:rPr lang="en-US" sz="1600" dirty="0"/>
              <a:t>          key: password</a:t>
            </a:r>
          </a:p>
        </p:txBody>
      </p:sp>
    </p:spTree>
    <p:extLst>
      <p:ext uri="{BB962C8B-B14F-4D97-AF65-F5344CB8AC3E}">
        <p14:creationId xmlns:p14="http://schemas.microsoft.com/office/powerpoint/2010/main" val="4002354533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Other useful objects</a:t>
            </a:r>
          </a:p>
        </p:txBody>
      </p:sp>
    </p:spTree>
    <p:extLst>
      <p:ext uri="{BB962C8B-B14F-4D97-AF65-F5344CB8AC3E}">
        <p14:creationId xmlns:p14="http://schemas.microsoft.com/office/powerpoint/2010/main" val="141054560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Stateful Sets are special kind of deployment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They are useful for stateful applications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Like database, for example</a:t>
            </a:r>
          </a:p>
          <a:p>
            <a:pPr>
              <a:lnSpc>
                <a:spcPct val="100000"/>
              </a:lnSpc>
            </a:pPr>
            <a:r>
              <a:rPr lang="en-US" dirty="0"/>
              <a:t>The difference between a deployment is that a Stateful Set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 unique and stable identifier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Stable persistence storage</a:t>
            </a:r>
          </a:p>
          <a:p>
            <a:pPr>
              <a:lnSpc>
                <a:spcPct val="100000"/>
              </a:lnSpc>
            </a:pPr>
            <a:r>
              <a:rPr lang="en-US" dirty="0"/>
              <a:t>When pods from a Stateful Set are rescheduled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They retain their identifiers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They retain their persistence storage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Stateful sets</a:t>
            </a:r>
          </a:p>
        </p:txBody>
      </p:sp>
    </p:spTree>
    <p:extLst>
      <p:ext uri="{BB962C8B-B14F-4D97-AF65-F5344CB8AC3E}">
        <p14:creationId xmlns:p14="http://schemas.microsoft.com/office/powerpoint/2010/main" val="3361875213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602788" cy="1478570"/>
          </a:xfrm>
        </p:spPr>
        <p:txBody>
          <a:bodyPr/>
          <a:lstStyle/>
          <a:p>
            <a:r>
              <a:rPr lang="en-US" dirty="0"/>
              <a:t>Stateful set’s manifest file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6ABB2FCA-7F47-490F-BE89-DBC90B9E8501}"/>
              </a:ext>
            </a:extLst>
          </p:cNvPr>
          <p:cNvSpPr>
            <a:spLocks noGrp="1"/>
          </p:cNvSpPr>
          <p:nvPr/>
        </p:nvSpPr>
        <p:spPr>
          <a:xfrm>
            <a:off x="1141413" y="1819261"/>
            <a:ext cx="9075212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apiVersion</a:t>
            </a:r>
            <a:r>
              <a:rPr lang="en-US" sz="1800" dirty="0"/>
              <a:t>: apps/v1</a:t>
            </a:r>
          </a:p>
          <a:p>
            <a:r>
              <a:rPr lang="en-US" sz="1800" dirty="0"/>
              <a:t>kind: </a:t>
            </a:r>
            <a:r>
              <a:rPr lang="en-US" sz="1800" dirty="0" err="1"/>
              <a:t>StatefulSet</a:t>
            </a:r>
            <a:endParaRPr lang="en-US" sz="1800" dirty="0"/>
          </a:p>
          <a:p>
            <a:r>
              <a:rPr lang="en-US" sz="1800" dirty="0"/>
              <a:t>spec: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serviceName</a:t>
            </a:r>
            <a:r>
              <a:rPr lang="en-US" sz="1800" dirty="0"/>
              <a:t>: mongo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# has a unique name unlike deployments </a:t>
            </a:r>
          </a:p>
          <a:p>
            <a:r>
              <a:rPr lang="en-US" sz="1800" dirty="0"/>
              <a:t>  replicas: 3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# default is 1</a:t>
            </a:r>
            <a:endParaRPr lang="en-US" sz="1800" dirty="0"/>
          </a:p>
          <a:p>
            <a:r>
              <a:rPr lang="en-US" sz="1800" dirty="0"/>
              <a:t>  template:</a:t>
            </a:r>
          </a:p>
          <a:p>
            <a:r>
              <a:rPr lang="en-US" sz="1800" dirty="0"/>
              <a:t>    spec:</a:t>
            </a:r>
          </a:p>
          <a:p>
            <a:r>
              <a:rPr lang="en-US" sz="1800" dirty="0"/>
              <a:t>      containers: …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# skipped for brevity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59161314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Daemon Sets ensure that a pod is run on all available nodes</a:t>
            </a:r>
          </a:p>
          <a:p>
            <a:pPr>
              <a:lnSpc>
                <a:spcPct val="100000"/>
              </a:lnSpc>
            </a:pPr>
            <a:r>
              <a:rPr lang="en-US" dirty="0"/>
              <a:t>As nodes are added to a cluster, pods are added to them</a:t>
            </a:r>
          </a:p>
          <a:p>
            <a:pPr>
              <a:lnSpc>
                <a:spcPct val="100000"/>
              </a:lnSpc>
            </a:pPr>
            <a:r>
              <a:rPr lang="en-US" dirty="0"/>
              <a:t>As nodes are removed from a cluster, the pods are garbage collected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Daemon Set pods always start before other pods on a node</a:t>
            </a:r>
          </a:p>
          <a:p>
            <a:pPr>
              <a:lnSpc>
                <a:spcPct val="100000"/>
              </a:lnSpc>
            </a:pPr>
            <a:r>
              <a:rPr lang="en-US" dirty="0"/>
              <a:t>The manifest file is like the Deployment one</a:t>
            </a:r>
          </a:p>
          <a:p>
            <a:pPr>
              <a:lnSpc>
                <a:spcPct val="100000"/>
              </a:lnSpc>
            </a:pPr>
            <a:r>
              <a:rPr lang="en-US" dirty="0"/>
              <a:t>Useful for: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Monitoring all nodes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Collecting logs from all nodes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daemon sets</a:t>
            </a:r>
          </a:p>
        </p:txBody>
      </p:sp>
    </p:spTree>
    <p:extLst>
      <p:ext uri="{BB962C8B-B14F-4D97-AF65-F5344CB8AC3E}">
        <p14:creationId xmlns:p14="http://schemas.microsoft.com/office/powerpoint/2010/main" val="3560276701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Job create a pod which performs a task or a batch process</a:t>
            </a:r>
          </a:p>
          <a:p>
            <a:pPr>
              <a:lnSpc>
                <a:spcPct val="100000"/>
              </a:lnSpc>
            </a:pPr>
            <a:r>
              <a:rPr lang="en-US" dirty="0"/>
              <a:t>Unlike standard pods, a Job’s pod does not run indefinitely </a:t>
            </a:r>
          </a:p>
          <a:p>
            <a:pPr>
              <a:lnSpc>
                <a:spcPct val="100000"/>
              </a:lnSpc>
            </a:pPr>
            <a:r>
              <a:rPr lang="en-US" dirty="0"/>
              <a:t>A job can be configured to run multiple pods in parallel</a:t>
            </a:r>
          </a:p>
          <a:p>
            <a:pPr>
              <a:lnSpc>
                <a:spcPct val="100000"/>
              </a:lnSpc>
            </a:pPr>
            <a:r>
              <a:rPr lang="en-US" dirty="0"/>
              <a:t>Successful completions are tracked</a:t>
            </a:r>
          </a:p>
          <a:p>
            <a:pPr>
              <a:lnSpc>
                <a:spcPct val="100000"/>
              </a:lnSpc>
            </a:pPr>
            <a:r>
              <a:rPr lang="en-US" dirty="0"/>
              <a:t>Useful for: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Retrieve and cache remote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Perform backup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Move data from one database to another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Various other scenarios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</a:t>
            </a:r>
          </a:p>
        </p:txBody>
      </p:sp>
    </p:spTree>
    <p:extLst>
      <p:ext uri="{BB962C8B-B14F-4D97-AF65-F5344CB8AC3E}">
        <p14:creationId xmlns:p14="http://schemas.microsoft.com/office/powerpoint/2010/main" val="378254762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Cron Job creates Jobs on a time-based schedule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Every 12 hours for example</a:t>
            </a:r>
          </a:p>
          <a:p>
            <a:pPr>
              <a:lnSpc>
                <a:spcPct val="100000"/>
              </a:lnSpc>
            </a:pPr>
            <a:r>
              <a:rPr lang="en-US" dirty="0"/>
              <a:t>Uses the standard Cron format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https://crontab.guru/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/>
              <a:t>Cron Job names must be less than 52 symbols</a:t>
            </a:r>
          </a:p>
          <a:p>
            <a:pPr>
              <a:lnSpc>
                <a:spcPct val="100000"/>
              </a:lnSpc>
            </a:pPr>
            <a:r>
              <a:rPr lang="en-US" dirty="0"/>
              <a:t>Useful for: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Truncate logs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Move data between databases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Move data backups to a secure location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Clear cache values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Various other scenarios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Cron job</a:t>
            </a:r>
          </a:p>
        </p:txBody>
      </p:sp>
    </p:spTree>
    <p:extLst>
      <p:ext uri="{BB962C8B-B14F-4D97-AF65-F5344CB8AC3E}">
        <p14:creationId xmlns:p14="http://schemas.microsoft.com/office/powerpoint/2010/main" val="1272556179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Replication Controller is the “old-school” way to create deployments</a:t>
            </a:r>
          </a:p>
          <a:p>
            <a:pPr>
              <a:lnSpc>
                <a:spcPct val="100000"/>
              </a:lnSpc>
            </a:pPr>
            <a:r>
              <a:rPr lang="en-US" dirty="0"/>
              <a:t>They have similar role to Replica Sets but are more limited</a:t>
            </a:r>
          </a:p>
          <a:p>
            <a:pPr>
              <a:lnSpc>
                <a:spcPct val="100000"/>
              </a:lnSpc>
            </a:pPr>
            <a:r>
              <a:rPr lang="en-US" dirty="0"/>
              <a:t>If your Kubernetes version supports it, prefer using a Deployment</a:t>
            </a:r>
          </a:p>
          <a:p>
            <a:pPr>
              <a:lnSpc>
                <a:spcPct val="100000"/>
              </a:lnSpc>
            </a:pPr>
            <a:r>
              <a:rPr lang="en-US" dirty="0"/>
              <a:t>When you read online for different Kubernetes options and configuration – if </a:t>
            </a:r>
            <a:br>
              <a:rPr lang="en-US" dirty="0"/>
            </a:br>
            <a:r>
              <a:rPr lang="en-US" dirty="0"/>
              <a:t>you see Replication Controller, change it to a Deployment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It’s just the older way of performing the same operation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 controller</a:t>
            </a:r>
          </a:p>
        </p:txBody>
      </p:sp>
    </p:spTree>
    <p:extLst>
      <p:ext uri="{BB962C8B-B14F-4D97-AF65-F5344CB8AC3E}">
        <p14:creationId xmlns:p14="http://schemas.microsoft.com/office/powerpoint/2010/main" val="535291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step-by-step guidebook is important! Get your hands dirty!</a:t>
            </a:r>
          </a:p>
          <a:p>
            <a:pPr>
              <a:lnSpc>
                <a:spcPct val="100000"/>
              </a:lnSpc>
            </a:pPr>
            <a:r>
              <a:rPr lang="en-US" dirty="0"/>
              <a:t>You will configure and deploy this microservice application all by yourself!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workshop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842968-80C0-4000-9526-085ECEA13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711" y="2868739"/>
            <a:ext cx="5137402" cy="35303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8808031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Putting it all together</a:t>
            </a:r>
          </a:p>
        </p:txBody>
      </p:sp>
    </p:spTree>
    <p:extLst>
      <p:ext uri="{BB962C8B-B14F-4D97-AF65-F5344CB8AC3E}">
        <p14:creationId xmlns:p14="http://schemas.microsoft.com/office/powerpoint/2010/main" val="1399692406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We are now going to run MongoDB in a Kubernetes pod</a:t>
            </a:r>
          </a:p>
          <a:p>
            <a:pPr>
              <a:lnSpc>
                <a:spcPct val="100000"/>
              </a:lnSpc>
            </a:pPr>
            <a:r>
              <a:rPr lang="en-US" dirty="0"/>
              <a:t>Create the following folders: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Mac/Linux: </a:t>
            </a:r>
            <a:r>
              <a:rPr lang="en-US" i="1" dirty="0"/>
              <a:t>/</a:t>
            </a:r>
            <a:r>
              <a:rPr lang="en-US" i="1" dirty="0" err="1"/>
              <a:t>tmp</a:t>
            </a:r>
            <a:r>
              <a:rPr lang="en-US" i="1" dirty="0"/>
              <a:t>/data/</a:t>
            </a:r>
            <a:r>
              <a:rPr lang="en-US" i="1" dirty="0" err="1"/>
              <a:t>db</a:t>
            </a:r>
            <a:endParaRPr lang="en-US" i="1" dirty="0"/>
          </a:p>
          <a:p>
            <a:pPr lvl="1">
              <a:lnSpc>
                <a:spcPct val="100000"/>
              </a:lnSpc>
            </a:pPr>
            <a:r>
              <a:rPr lang="en-US" dirty="0"/>
              <a:t>Windows: </a:t>
            </a:r>
            <a:r>
              <a:rPr lang="en-US" i="1" dirty="0"/>
              <a:t>c:/temp/data/db</a:t>
            </a:r>
          </a:p>
          <a:p>
            <a:pPr>
              <a:lnSpc>
                <a:spcPct val="100000"/>
              </a:lnSpc>
            </a:pPr>
            <a:r>
              <a:rPr lang="en-US" dirty="0"/>
              <a:t>We need a Secret to store our database password</a:t>
            </a:r>
          </a:p>
          <a:p>
            <a:pPr>
              <a:lnSpc>
                <a:spcPct val="100000"/>
              </a:lnSpc>
            </a:pPr>
            <a:r>
              <a:rPr lang="en-US" dirty="0"/>
              <a:t>We need a Configuration Map to store some MongoDB configuration</a:t>
            </a:r>
          </a:p>
          <a:p>
            <a:pPr>
              <a:lnSpc>
                <a:spcPct val="100000"/>
              </a:lnSpc>
            </a:pPr>
            <a:r>
              <a:rPr lang="en-US" dirty="0"/>
              <a:t>We are going to use a local Persistent Volume (useful for development)</a:t>
            </a:r>
          </a:p>
          <a:p>
            <a:pPr>
              <a:lnSpc>
                <a:spcPct val="100000"/>
              </a:lnSpc>
            </a:pPr>
            <a:r>
              <a:rPr lang="en-US" dirty="0"/>
              <a:t>We need a Storage Class and a Persistent Volume Claim</a:t>
            </a:r>
          </a:p>
          <a:p>
            <a:pPr>
              <a:lnSpc>
                <a:spcPct val="100000"/>
              </a:lnSpc>
            </a:pPr>
            <a:r>
              <a:rPr lang="en-US" dirty="0"/>
              <a:t>We need a Stateful Set to deploy our database instance 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ready to </a:t>
            </a:r>
            <a:r>
              <a:rPr lang="en-US" dirty="0" err="1"/>
              <a:t>yaml</a:t>
            </a:r>
            <a:r>
              <a:rPr lang="en-US" dirty="0"/>
              <a:t> with </a:t>
            </a:r>
            <a:r>
              <a:rPr lang="en-US" dirty="0" err="1"/>
              <a:t>mongodb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49782602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We are now going to run SQL Server and ASP.NET Core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web application should be able to connect to the database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web application should be exposed via a load balancer</a:t>
            </a:r>
          </a:p>
          <a:p>
            <a:pPr>
              <a:lnSpc>
                <a:spcPct val="100000"/>
              </a:lnSpc>
            </a:pPr>
            <a:r>
              <a:rPr lang="en-US" dirty="0"/>
              <a:t>For SQL Server we need: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Secret to hold our database password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Configuration Map to configure SQL Server requirements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Persistent Volume Claim to store the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Stateful Set to deploy our pod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 internal Service to expose the database in the cluster network</a:t>
            </a:r>
          </a:p>
          <a:p>
            <a:pPr>
              <a:lnSpc>
                <a:spcPct val="100000"/>
              </a:lnSpc>
            </a:pPr>
            <a:r>
              <a:rPr lang="en-US" dirty="0"/>
              <a:t>For ASP.NET Core we need: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Deployment to deploy our container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load balancer Service to expose the application externally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ready to </a:t>
            </a:r>
            <a:r>
              <a:rPr lang="en-US" dirty="0" err="1"/>
              <a:t>yaml</a:t>
            </a:r>
            <a:r>
              <a:rPr lang="en-US" dirty="0"/>
              <a:t> with ASP.NET CORE!</a:t>
            </a:r>
          </a:p>
        </p:txBody>
      </p:sp>
    </p:spTree>
    <p:extLst>
      <p:ext uri="{BB962C8B-B14F-4D97-AF65-F5344CB8AC3E}">
        <p14:creationId xmlns:p14="http://schemas.microsoft.com/office/powerpoint/2010/main" val="1263999122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Namespaces and labels</a:t>
            </a:r>
          </a:p>
        </p:txBody>
      </p:sp>
    </p:spTree>
    <p:extLst>
      <p:ext uri="{BB962C8B-B14F-4D97-AF65-F5344CB8AC3E}">
        <p14:creationId xmlns:p14="http://schemas.microsoft.com/office/powerpoint/2010/main" val="1911707718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Kubernetes supports namespaces</a:t>
            </a:r>
          </a:p>
          <a:p>
            <a:pPr>
              <a:lnSpc>
                <a:spcPct val="100000"/>
              </a:lnSpc>
            </a:pPr>
            <a:r>
              <a:rPr lang="en-US" dirty="0"/>
              <a:t>Which basically means that you can group logically resources together</a:t>
            </a:r>
          </a:p>
          <a:p>
            <a:pPr>
              <a:lnSpc>
                <a:spcPct val="100000"/>
              </a:lnSpc>
            </a:pPr>
            <a:r>
              <a:rPr lang="en-US" dirty="0"/>
              <a:t>They are meant for projects which span multiple teams and deployments</a:t>
            </a:r>
          </a:p>
          <a:p>
            <a:pPr>
              <a:lnSpc>
                <a:spcPct val="100000"/>
              </a:lnSpc>
            </a:pPr>
            <a:r>
              <a:rPr lang="en-US" dirty="0"/>
              <a:t>For clusters with few to tens of users (employees), you should </a:t>
            </a:r>
            <a:br>
              <a:rPr lang="en-US" dirty="0"/>
            </a:br>
            <a:r>
              <a:rPr lang="en-US" dirty="0"/>
              <a:t>stick to the default namespace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Or use namespaces to separate different environments</a:t>
            </a:r>
          </a:p>
          <a:p>
            <a:pPr>
              <a:lnSpc>
                <a:spcPct val="100000"/>
              </a:lnSpc>
            </a:pPr>
            <a:r>
              <a:rPr lang="en-US" dirty="0"/>
              <a:t>Resources created in one namespace are hidden from </a:t>
            </a:r>
            <a:br>
              <a:rPr lang="en-US" dirty="0"/>
            </a:br>
            <a:r>
              <a:rPr lang="en-US" dirty="0"/>
              <a:t>resources in another namespace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</p:spTree>
    <p:extLst>
      <p:ext uri="{BB962C8B-B14F-4D97-AF65-F5344CB8AC3E}">
        <p14:creationId xmlns:p14="http://schemas.microsoft.com/office/powerpoint/2010/main" val="2089181439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Use cases: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 a cluster operator, I want to support multiple user communities on a single cluster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 a cluster operator, I want to delegate authority to partitions of the cluster</a:t>
            </a:r>
            <a:br>
              <a:rPr lang="en-US" dirty="0"/>
            </a:br>
            <a:r>
              <a:rPr lang="en-US" dirty="0"/>
              <a:t>to trusted users in those communities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 a cluster operator, I want to limit the amount of resources each community </a:t>
            </a:r>
            <a:br>
              <a:rPr lang="en-US" dirty="0"/>
            </a:br>
            <a:r>
              <a:rPr lang="en-US" dirty="0"/>
              <a:t>can consume in order to limit the impact to other communities using the cluster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 a cluster user, I want to interact with resources that are pertinent to my </a:t>
            </a:r>
            <a:br>
              <a:rPr lang="en-US" dirty="0"/>
            </a:br>
            <a:r>
              <a:rPr lang="en-US" dirty="0"/>
              <a:t>user community in isolation of what other user communities are doing on the cluster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</p:spTree>
    <p:extLst>
      <p:ext uri="{BB962C8B-B14F-4D97-AF65-F5344CB8AC3E}">
        <p14:creationId xmlns:p14="http://schemas.microsoft.com/office/powerpoint/2010/main" val="2673928569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Labels provide easy way to mark and select different resources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Like we saw earlier with the services definition</a:t>
            </a:r>
          </a:p>
          <a:p>
            <a:pPr>
              <a:lnSpc>
                <a:spcPct val="100000"/>
              </a:lnSpc>
            </a:pPr>
            <a:r>
              <a:rPr lang="en-US" dirty="0"/>
              <a:t>Commonly used labels: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Release versions - "release" : "stable", "release" : "canary"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Environments - "environment" : "dev", "environment" : "</a:t>
            </a:r>
            <a:r>
              <a:rPr lang="en-US" dirty="0" err="1"/>
              <a:t>qa</a:t>
            </a:r>
            <a:r>
              <a:rPr lang="en-US" dirty="0"/>
              <a:t>", "environment" : "production"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Layer - "tier" : "frontend", "tier" : "backend", "tier" : "cache"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Tracking resources - "track" : "daily", "track" : "weekly“</a:t>
            </a:r>
          </a:p>
          <a:p>
            <a:pPr>
              <a:lnSpc>
                <a:spcPct val="100000"/>
              </a:lnSpc>
            </a:pPr>
            <a:r>
              <a:rPr lang="en-US" dirty="0"/>
              <a:t>Labels give you fast and reliable management for different common scenarios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82CB14-B0F5-4899-9371-6BBDBF2FD252}"/>
              </a:ext>
            </a:extLst>
          </p:cNvPr>
          <p:cNvSpPr>
            <a:spLocks noGrp="1"/>
          </p:cNvSpPr>
          <p:nvPr/>
        </p:nvSpPr>
        <p:spPr>
          <a:xfrm>
            <a:off x="1141413" y="5145451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kubectl</a:t>
            </a:r>
            <a:r>
              <a:rPr lang="en-US" sz="1800" dirty="0"/>
              <a:t> get pods -l environment=</a:t>
            </a:r>
            <a:r>
              <a:rPr lang="en-US" sz="1800" dirty="0" err="1"/>
              <a:t>production,tier</a:t>
            </a:r>
            <a:r>
              <a:rPr lang="en-US" sz="1800" dirty="0"/>
              <a:t>=frontend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2314849203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Canary deployment means to create two identical production environments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One stable (4 replicas) and one with new features (1 replica)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route minimal traffic to the testing environment to validate it works correctly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Labels example – canary deployment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4F9DC8-1163-47BD-8215-9773A80E6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651" y="3156759"/>
            <a:ext cx="6669521" cy="32083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69820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Blue/green deployment means to create two identical production environments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One stable (blue - 4 replicas) and one with new features (green - 4 replica)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make green publicly available only when we test everything on it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Labels example – blue/green deployment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5C081B-0148-4C05-B24E-E361EEF83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677" y="3191119"/>
            <a:ext cx="6283470" cy="31791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1715338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Troubleshooting and monitoring</a:t>
            </a:r>
          </a:p>
        </p:txBody>
      </p:sp>
    </p:spTree>
    <p:extLst>
      <p:ext uri="{BB962C8B-B14F-4D97-AF65-F5344CB8AC3E}">
        <p14:creationId xmlns:p14="http://schemas.microsoft.com/office/powerpoint/2010/main" val="2329937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HUGE DISCLAIMER!</a:t>
            </a:r>
          </a:p>
          <a:p>
            <a:pPr>
              <a:lnSpc>
                <a:spcPct val="100000"/>
              </a:lnSpc>
            </a:pPr>
            <a:r>
              <a:rPr lang="en-US" b="1" dirty="0"/>
              <a:t>There are a lot of things to know about Kubernetes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And it may seem very difficult and full of buzz words at first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But just stick around, play a bit with it and you will love it!</a:t>
            </a:r>
          </a:p>
          <a:p>
            <a:pPr>
              <a:lnSpc>
                <a:spcPct val="100000"/>
              </a:lnSpc>
            </a:pPr>
            <a:r>
              <a:rPr lang="en-US" dirty="0"/>
              <a:t>Kubernetes is moving very fast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Some of the commands shown here may not work in the future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Except the ones labeled as “stable” – they should always stay the same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the overall concept stays the same so you will find a solution</a:t>
            </a:r>
          </a:p>
          <a:p>
            <a:pPr>
              <a:lnSpc>
                <a:spcPct val="100000"/>
              </a:lnSpc>
            </a:pPr>
            <a:r>
              <a:rPr lang="en-US" dirty="0"/>
              <a:t>As all my workshops – this one is super intense too!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 give yourself time and most importantly – finish the book!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don’t worry! The knowledge provided here will save you weeks of reading!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workshop</a:t>
            </a:r>
          </a:p>
        </p:txBody>
      </p:sp>
    </p:spTree>
    <p:extLst>
      <p:ext uri="{BB962C8B-B14F-4D97-AF65-F5344CB8AC3E}">
        <p14:creationId xmlns:p14="http://schemas.microsoft.com/office/powerpoint/2010/main" val="3205042535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Sometimes containers fail or just don’t start</a:t>
            </a:r>
          </a:p>
          <a:p>
            <a:pPr>
              <a:lnSpc>
                <a:spcPct val="100000"/>
              </a:lnSpc>
            </a:pPr>
            <a:r>
              <a:rPr lang="en-US" dirty="0"/>
              <a:t>Use these command to debug your application: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If you are having network issues check your deployment and service selectors!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Troubleshooting commands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82CB14-B0F5-4899-9371-6BBDBF2FD252}"/>
              </a:ext>
            </a:extLst>
          </p:cNvPr>
          <p:cNvSpPr>
            <a:spLocks noGrp="1"/>
          </p:cNvSpPr>
          <p:nvPr/>
        </p:nvSpPr>
        <p:spPr>
          <a:xfrm>
            <a:off x="1141413" y="2820691"/>
            <a:ext cx="9075212" cy="26495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kubectl</a:t>
            </a:r>
            <a:r>
              <a:rPr lang="en-US" sz="1800" dirty="0"/>
              <a:t> get pods </a:t>
            </a:r>
            <a:r>
              <a:rPr lang="en-US" sz="1800" i="1" dirty="0"/>
              <a:t>{pod-name} </a:t>
            </a:r>
            <a:r>
              <a:rPr lang="en-US" sz="1800" dirty="0"/>
              <a:t>–o </a:t>
            </a:r>
            <a:r>
              <a:rPr lang="en-US" sz="1800" dirty="0" err="1"/>
              <a:t>yaml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# current pod state</a:t>
            </a:r>
          </a:p>
          <a:p>
            <a:r>
              <a:rPr lang="en-US" sz="1800" dirty="0" err="1"/>
              <a:t>kubectl</a:t>
            </a:r>
            <a:r>
              <a:rPr lang="en-US" sz="1800" dirty="0"/>
              <a:t> describe pod </a:t>
            </a:r>
            <a:r>
              <a:rPr lang="en-US" sz="1800" i="1" dirty="0"/>
              <a:t>{pod-name}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# additional information and events</a:t>
            </a:r>
          </a:p>
          <a:p>
            <a:r>
              <a:rPr lang="en-US" sz="1800" dirty="0" err="1"/>
              <a:t>kubectl</a:t>
            </a:r>
            <a:r>
              <a:rPr lang="en-US" sz="1800" dirty="0"/>
              <a:t> exec </a:t>
            </a:r>
            <a:r>
              <a:rPr lang="en-US" sz="1800" i="1" dirty="0"/>
              <a:t>{pod-name} </a:t>
            </a:r>
            <a:r>
              <a:rPr lang="en-US" sz="1800" dirty="0"/>
              <a:t>–it </a:t>
            </a:r>
            <a:r>
              <a:rPr lang="en-US" sz="1800" dirty="0" err="1"/>
              <a:t>sh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# execute commands in a pod</a:t>
            </a:r>
          </a:p>
          <a:p>
            <a:r>
              <a:rPr lang="en-US" sz="1800" dirty="0" err="1"/>
              <a:t>kubectl</a:t>
            </a:r>
            <a:r>
              <a:rPr lang="en-US" sz="1800" dirty="0"/>
              <a:t> logs </a:t>
            </a:r>
            <a:r>
              <a:rPr lang="en-US" sz="1800" i="1" dirty="0"/>
              <a:t>{pod-name}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# logs of the pod</a:t>
            </a:r>
          </a:p>
          <a:p>
            <a:r>
              <a:rPr lang="en-US" sz="1800" dirty="0" err="1"/>
              <a:t>kubectl</a:t>
            </a:r>
            <a:r>
              <a:rPr lang="en-US" sz="1800" dirty="0"/>
              <a:t> logs </a:t>
            </a:r>
            <a:r>
              <a:rPr lang="en-US" sz="1800" i="1" dirty="0"/>
              <a:t>{pod-name} </a:t>
            </a:r>
            <a:r>
              <a:rPr lang="bg-BG" sz="1800" dirty="0"/>
              <a:t>–</a:t>
            </a:r>
            <a:r>
              <a:rPr lang="en-US" sz="1800" dirty="0"/>
              <a:t>c </a:t>
            </a:r>
            <a:r>
              <a:rPr lang="en-US" sz="1800" i="1" dirty="0"/>
              <a:t>{container-name}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# specific container log</a:t>
            </a:r>
          </a:p>
          <a:p>
            <a:r>
              <a:rPr lang="en-US" sz="1800" dirty="0" err="1"/>
              <a:t>kubectl</a:t>
            </a:r>
            <a:r>
              <a:rPr lang="en-US" sz="1800" dirty="0"/>
              <a:t> logs –p </a:t>
            </a:r>
            <a:r>
              <a:rPr lang="en-US" sz="1800" i="1" dirty="0"/>
              <a:t>{pod-name}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# logs for a previously crashed pod</a:t>
            </a:r>
          </a:p>
        </p:txBody>
      </p:sp>
    </p:spTree>
    <p:extLst>
      <p:ext uri="{BB962C8B-B14F-4D97-AF65-F5344CB8AC3E}">
        <p14:creationId xmlns:p14="http://schemas.microsoft.com/office/powerpoint/2010/main" val="3202545094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Monitoring of your Kubernetes objects is a must</a:t>
            </a:r>
          </a:p>
          <a:p>
            <a:pPr>
              <a:lnSpc>
                <a:spcPct val="100000"/>
              </a:lnSpc>
            </a:pPr>
            <a:r>
              <a:rPr lang="en-US" dirty="0"/>
              <a:t>There are various tools you can use to monitor your cluster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Web UI Dashboard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Metrics Server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Prometheus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Grafana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Many more…</a:t>
            </a:r>
          </a:p>
          <a:p>
            <a:pPr>
              <a:lnSpc>
                <a:spcPct val="100000"/>
              </a:lnSpc>
            </a:pPr>
            <a:r>
              <a:rPr lang="en-US" dirty="0"/>
              <a:t>There is a demo for Prometheus and Grafana. You should check it out!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monitoring</a:t>
            </a:r>
          </a:p>
        </p:txBody>
      </p:sp>
    </p:spTree>
    <p:extLst>
      <p:ext uri="{BB962C8B-B14F-4D97-AF65-F5344CB8AC3E}">
        <p14:creationId xmlns:p14="http://schemas.microsoft.com/office/powerpoint/2010/main" val="143427452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what’s next?</a:t>
            </a:r>
          </a:p>
        </p:txBody>
      </p:sp>
    </p:spTree>
    <p:extLst>
      <p:ext uri="{BB962C8B-B14F-4D97-AF65-F5344CB8AC3E}">
        <p14:creationId xmlns:p14="http://schemas.microsoft.com/office/powerpoint/2010/main" val="708489133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4" y="1712549"/>
            <a:ext cx="10100808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But what’s next?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First, do the practical tasks in the workshop’s book! Hands-on experience is important!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Learn about Kubernetes patterns from Red Hat directly: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hlinkClick r:id="rId2"/>
              </a:rPr>
              <a:t>https://www.redhat.com/cms/managed-files/cm-oreilly-kubernetes-patterns-ebook-f19824-201910-en.pdf</a:t>
            </a:r>
            <a:r>
              <a:rPr lang="en-US" sz="1600" dirty="0"/>
              <a:t>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If you want to get your hands dirty, try installing Kubernetes on bare metal: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hlinkClick r:id="rId3"/>
              </a:rPr>
              <a:t>https://phoenixnap.com/kb/how-to-install-kubernetes-on-a-bare-metal-server</a:t>
            </a:r>
            <a:r>
              <a:rPr lang="en-US" sz="1600" dirty="0"/>
              <a:t>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Learn about Service Accounts and Node Affinity </a:t>
            </a:r>
            <a:r>
              <a:rPr lang="en-US" sz="1800"/>
              <a:t>in the Kubernetes </a:t>
            </a:r>
            <a:r>
              <a:rPr lang="en-US" sz="1800" dirty="0"/>
              <a:t>documentation: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hlinkClick r:id="rId4"/>
              </a:rPr>
              <a:t>https://kubernetes.io/docs/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800" dirty="0"/>
              <a:t>Kubernetes Cheat Sheet: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hlinkClick r:id="rId5"/>
              </a:rPr>
              <a:t>https://kubernetes.io/docs/reference/kubectl/cheatsheet/</a:t>
            </a:r>
            <a:r>
              <a:rPr lang="en-US" sz="1600" dirty="0"/>
              <a:t> 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Free tier Kubernetes platforms: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hlinkClick r:id="rId6"/>
              </a:rPr>
              <a:t>https://medium.com/techprimers/free-tiers-in-different-cloud-platforms-for-trying-out-kubernetes-2ccda3f296dc</a:t>
            </a:r>
            <a:endParaRPr lang="en-US" sz="1600" dirty="0"/>
          </a:p>
          <a:p>
            <a:pPr lvl="1">
              <a:lnSpc>
                <a:spcPct val="100000"/>
              </a:lnSpc>
            </a:pPr>
            <a:endParaRPr lang="en-US" sz="1600" dirty="0"/>
          </a:p>
          <a:p>
            <a:pPr lvl="1"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workshop covers a lot!</a:t>
            </a:r>
          </a:p>
        </p:txBody>
      </p:sp>
    </p:spTree>
    <p:extLst>
      <p:ext uri="{BB962C8B-B14F-4D97-AF65-F5344CB8AC3E}">
        <p14:creationId xmlns:p14="http://schemas.microsoft.com/office/powerpoint/2010/main" val="2345658011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FINAL Lecture WORDS</a:t>
            </a:r>
          </a:p>
        </p:txBody>
      </p:sp>
    </p:spTree>
    <p:extLst>
      <p:ext uri="{BB962C8B-B14F-4D97-AF65-F5344CB8AC3E}">
        <p14:creationId xmlns:p14="http://schemas.microsoft.com/office/powerpoint/2010/main" val="2054220743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summary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78617E1B-AD6D-4F79-8DCF-27BE69EA3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31034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About Code It Up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About This Workshop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Why Kubernetes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The Kubernetes Architecture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Getting Kubernetes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Working With Pods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Creating Services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Adding Deployments</a:t>
            </a:r>
            <a:endParaRPr lang="en-US" sz="1200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E772CACA-D32C-450F-9D27-2EFDF5098D0B}"/>
              </a:ext>
            </a:extLst>
          </p:cNvPr>
          <p:cNvSpPr txBox="1">
            <a:spLocks/>
          </p:cNvSpPr>
          <p:nvPr/>
        </p:nvSpPr>
        <p:spPr>
          <a:xfrm>
            <a:off x="6094412" y="1731034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/>
              <a:t>Moving To The Cloud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Using Storage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Configuration Maps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Secrets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Other Useful Objects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Putting It All Together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Namespaces And Labels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Troubleshooting And Monitoring</a:t>
            </a:r>
          </a:p>
        </p:txBody>
      </p:sp>
    </p:spTree>
    <p:extLst>
      <p:ext uri="{BB962C8B-B14F-4D97-AF65-F5344CB8AC3E}">
        <p14:creationId xmlns:p14="http://schemas.microsoft.com/office/powerpoint/2010/main" val="2699789595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575690656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140849" y="1338132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Your Turn Now!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9B518A89-2683-4EFF-86E4-874CADEA4487}"/>
              </a:ext>
            </a:extLst>
          </p:cNvPr>
          <p:cNvSpPr txBox="1">
            <a:spLocks/>
          </p:cNvSpPr>
          <p:nvPr/>
        </p:nvSpPr>
        <p:spPr>
          <a:xfrm>
            <a:off x="2140849" y="1789982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Download the resources from here and start the book: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>
                <a:solidFill>
                  <a:schemeClr val="tx1"/>
                </a:solidFill>
                <a:hlinkClick r:id="rId2"/>
              </a:rPr>
              <a:t>http://bit.ly/ciu-kubernetes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Subtitle 5">
            <a:extLst>
              <a:ext uri="{FF2B5EF4-FFF2-40B4-BE49-F238E27FC236}">
                <a16:creationId xmlns:a16="http://schemas.microsoft.com/office/drawing/2014/main" id="{639818EA-79B2-49A6-97DD-D51ADA1A5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0850" y="4476420"/>
            <a:ext cx="8158182" cy="163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Use the Facebook group for questions after the event:</a:t>
            </a:r>
          </a:p>
          <a:p>
            <a:r>
              <a:rPr lang="en-GB" dirty="0">
                <a:hlinkClick r:id="rId3"/>
              </a:rPr>
              <a:t>https://www.facebook.com/groups/codeitup/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C2D1D1C-3243-4FCE-86D5-0275EAA667F6}"/>
              </a:ext>
            </a:extLst>
          </p:cNvPr>
          <p:cNvSpPr txBox="1">
            <a:spLocks/>
          </p:cNvSpPr>
          <p:nvPr/>
        </p:nvSpPr>
        <p:spPr>
          <a:xfrm>
            <a:off x="2140850" y="3429000"/>
            <a:ext cx="7910299" cy="1311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Ask questions on sli.do:</a:t>
            </a:r>
          </a:p>
          <a:p>
            <a:r>
              <a:rPr lang="en-US" dirty="0">
                <a:solidFill>
                  <a:schemeClr val="tx1"/>
                </a:solidFill>
                <a:hlinkClick r:id="rId4"/>
              </a:rPr>
              <a:t>https://sli.do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#kubernetes</a:t>
            </a:r>
          </a:p>
        </p:txBody>
      </p:sp>
    </p:spTree>
    <p:extLst>
      <p:ext uri="{BB962C8B-B14F-4D97-AF65-F5344CB8AC3E}">
        <p14:creationId xmlns:p14="http://schemas.microsoft.com/office/powerpoint/2010/main" val="1860877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Why </a:t>
            </a:r>
            <a:r>
              <a:rPr lang="en-US" dirty="0" err="1"/>
              <a:t>kubernetes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139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With containers: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accelerate developer onboarding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eliminate application conflicts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have environment consistency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ship software faster</a:t>
            </a:r>
          </a:p>
          <a:p>
            <a:pPr>
              <a:lnSpc>
                <a:spcPct val="100000"/>
              </a:lnSpc>
            </a:pPr>
            <a:r>
              <a:rPr lang="en-US" dirty="0"/>
              <a:t>But we also need: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Orchestration of these containers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Zero-downtime deployment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Self-healing of our services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Easy scaling of our applications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containers</a:t>
            </a:r>
          </a:p>
        </p:txBody>
      </p:sp>
    </p:spTree>
    <p:extLst>
      <p:ext uri="{BB962C8B-B14F-4D97-AF65-F5344CB8AC3E}">
        <p14:creationId xmlns:p14="http://schemas.microsoft.com/office/powerpoint/2010/main" val="336277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Kubernetes is a container management system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Solving challenges from having distributed applications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leading tool for managing containers at scale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Also known as K8S</a:t>
            </a:r>
          </a:p>
          <a:p>
            <a:pPr>
              <a:lnSpc>
                <a:spcPct val="100000"/>
              </a:lnSpc>
            </a:pPr>
            <a:r>
              <a:rPr lang="en-US" dirty="0"/>
              <a:t>Kubernetes was born out of Google</a:t>
            </a:r>
          </a:p>
          <a:p>
            <a:pPr>
              <a:lnSpc>
                <a:spcPct val="100000"/>
              </a:lnSpc>
            </a:pPr>
            <a:r>
              <a:rPr lang="en-US" dirty="0"/>
              <a:t>Currently developed by Cloud Native Computing Foundation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One of the biggest Open Source projects currently available</a:t>
            </a:r>
          </a:p>
          <a:p>
            <a:pPr>
              <a:lnSpc>
                <a:spcPct val="100000"/>
              </a:lnSpc>
            </a:pPr>
            <a:r>
              <a:rPr lang="en-US" dirty="0"/>
              <a:t>Increasingly stable and mature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More than 5 years in development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Kubernetes</a:t>
            </a:r>
          </a:p>
        </p:txBody>
      </p:sp>
    </p:spTree>
    <p:extLst>
      <p:ext uri="{BB962C8B-B14F-4D97-AF65-F5344CB8AC3E}">
        <p14:creationId xmlns:p14="http://schemas.microsoft.com/office/powerpoint/2010/main" val="2923967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Consider the high-level operations you do with code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write instructions and the OS transfers them to the hardware</a:t>
            </a:r>
          </a:p>
          <a:p>
            <a:pPr>
              <a:lnSpc>
                <a:spcPct val="100000"/>
              </a:lnSpc>
            </a:pPr>
            <a:r>
              <a:rPr lang="en-US" dirty="0"/>
              <a:t>Kubernetes is similar in terms of cloud operations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write instructions and the cluster transfers them to the cloud machines</a:t>
            </a:r>
          </a:p>
          <a:p>
            <a:pPr>
              <a:lnSpc>
                <a:spcPct val="100000"/>
              </a:lnSpc>
            </a:pPr>
            <a:r>
              <a:rPr lang="en-US" dirty="0"/>
              <a:t>Imagine a courier business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prepare the package in a standard format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write some instructions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the routing and logistics are done for you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Kubernetes is the same for your cloud-native microservice applications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Kubernetes</a:t>
            </a:r>
          </a:p>
        </p:txBody>
      </p:sp>
    </p:spTree>
    <p:extLst>
      <p:ext uri="{BB962C8B-B14F-4D97-AF65-F5344CB8AC3E}">
        <p14:creationId xmlns:p14="http://schemas.microsoft.com/office/powerpoint/2010/main" val="1776703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88759" y="2044187"/>
            <a:ext cx="11357916" cy="147635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For questions During The Live Event 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36375" y="3345451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hlinkClick r:id="rId3"/>
              </a:rPr>
              <a:t>https://sli.do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#</a:t>
            </a:r>
            <a:r>
              <a:rPr lang="en-GB" b="1" dirty="0" err="1">
                <a:solidFill>
                  <a:schemeClr val="tx1"/>
                </a:solidFill>
              </a:rPr>
              <a:t>kubernetes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Subtitle 5">
            <a:extLst>
              <a:ext uri="{FF2B5EF4-FFF2-40B4-BE49-F238E27FC236}">
                <a16:creationId xmlns:a16="http://schemas.microsoft.com/office/drawing/2014/main" id="{0BDAA755-C4F6-4A8E-AD96-B2DFBCBF6CE3}"/>
              </a:ext>
            </a:extLst>
          </p:cNvPr>
          <p:cNvSpPr txBox="1">
            <a:spLocks/>
          </p:cNvSpPr>
          <p:nvPr/>
        </p:nvSpPr>
        <p:spPr>
          <a:xfrm>
            <a:off x="4026568" y="4227543"/>
            <a:ext cx="7620106" cy="59426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None/>
              <a:defRPr sz="400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The YouTube Live Chat Is Also Monitored</a:t>
            </a:r>
          </a:p>
        </p:txBody>
      </p:sp>
      <p:sp>
        <p:nvSpPr>
          <p:cNvPr id="8" name="Subtitle 5">
            <a:extLst>
              <a:ext uri="{FF2B5EF4-FFF2-40B4-BE49-F238E27FC236}">
                <a16:creationId xmlns:a16="http://schemas.microsoft.com/office/drawing/2014/main" id="{0AE9D959-BC19-4FF2-8797-53CEDFCE8398}"/>
              </a:ext>
            </a:extLst>
          </p:cNvPr>
          <p:cNvSpPr txBox="1">
            <a:spLocks/>
          </p:cNvSpPr>
          <p:nvPr/>
        </p:nvSpPr>
        <p:spPr>
          <a:xfrm>
            <a:off x="1395663" y="4802808"/>
            <a:ext cx="10251011" cy="59426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None/>
              <a:defRPr sz="400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4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Back in the days people used to build monoliths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Nowadays “monolith” is used as an insulting word for old legacy applications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the application components were bundled in a single package</a:t>
            </a:r>
          </a:p>
          <a:p>
            <a:pPr>
              <a:lnSpc>
                <a:spcPct val="100000"/>
              </a:lnSpc>
            </a:pPr>
            <a:r>
              <a:rPr lang="en-US" dirty="0"/>
              <a:t>Now people prefer the microservices approach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the same application, but separated in “services”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service</a:t>
            </a:r>
            <a:r>
              <a:rPr lang="bg-BG" dirty="0"/>
              <a:t> </a:t>
            </a:r>
            <a:r>
              <a:rPr lang="en-US" dirty="0"/>
              <a:t>is responsible for a single operation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Microservices give you independent development and deployment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have bigger complexity – communication, for example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Kubernetes to the rescue! It helps with all that complexity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can be deployed everywhere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Public clouds, private clouds, on premise data centers, etc.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Kubernetes</a:t>
            </a:r>
          </a:p>
        </p:txBody>
      </p:sp>
    </p:spTree>
    <p:extLst>
      <p:ext uri="{BB962C8B-B14F-4D97-AF65-F5344CB8AC3E}">
        <p14:creationId xmlns:p14="http://schemas.microsoft.com/office/powerpoint/2010/main" val="1149091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Why a developer should learn Kubernetes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Emulate production locally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Big move from Docker Compose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Create end-to-end testing environment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Ensure application scales properly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Ensure secrets/configurations are working properly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Performance testing scenarios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Using it as a CI/CD pipeline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do not have a dedicated DevOps team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help the DevOps team create resources and solve problems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want to be a system administrator?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use cases</a:t>
            </a:r>
          </a:p>
        </p:txBody>
      </p:sp>
    </p:spTree>
    <p:extLst>
      <p:ext uri="{BB962C8B-B14F-4D97-AF65-F5344CB8AC3E}">
        <p14:creationId xmlns:p14="http://schemas.microsoft.com/office/powerpoint/2010/main" val="2280206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Kubernetes Architecture</a:t>
            </a:r>
          </a:p>
        </p:txBody>
      </p:sp>
    </p:spTree>
    <p:extLst>
      <p:ext uri="{BB962C8B-B14F-4D97-AF65-F5344CB8AC3E}">
        <p14:creationId xmlns:p14="http://schemas.microsoft.com/office/powerpoint/2010/main" val="782932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Kubernetes is an orchestrator for our application</a:t>
            </a:r>
          </a:p>
          <a:p>
            <a:pPr>
              <a:lnSpc>
                <a:spcPct val="100000"/>
              </a:lnSpc>
            </a:pPr>
            <a:r>
              <a:rPr lang="en-US" dirty="0"/>
              <a:t>But what does orchestration mean?</a:t>
            </a:r>
          </a:p>
          <a:p>
            <a:pPr>
              <a:lnSpc>
                <a:spcPct val="100000"/>
              </a:lnSpc>
            </a:pPr>
            <a:r>
              <a:rPr lang="en-US" dirty="0"/>
              <a:t>Imagine a football team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player has its own strengths and role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coach is responsible for managing the team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They should have a good formation, based on the coach’s decisions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He also watches them and makes sure everyone sticks to the plan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He also may replace injured players when the situation demands 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environment is constantly changing, and the coach reacts to it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Big picture</a:t>
            </a:r>
          </a:p>
        </p:txBody>
      </p:sp>
    </p:spTree>
    <p:extLst>
      <p:ext uri="{BB962C8B-B14F-4D97-AF65-F5344CB8AC3E}">
        <p14:creationId xmlns:p14="http://schemas.microsoft.com/office/powerpoint/2010/main" val="2245006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Kubernetes and microservices are the same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Our components are orchestrated like a team</a:t>
            </a:r>
          </a:p>
          <a:p>
            <a:pPr>
              <a:lnSpc>
                <a:spcPct val="100000"/>
              </a:lnSpc>
            </a:pPr>
            <a:r>
              <a:rPr lang="en-US" dirty="0"/>
              <a:t>But how to do it?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have an application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package it in a container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pass the container to the cluster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send instructions for our application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boom – our code is up and running!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Big picture</a:t>
            </a:r>
          </a:p>
        </p:txBody>
      </p:sp>
    </p:spTree>
    <p:extLst>
      <p:ext uri="{BB962C8B-B14F-4D97-AF65-F5344CB8AC3E}">
        <p14:creationId xmlns:p14="http://schemas.microsoft.com/office/powerpoint/2010/main" val="1182973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Big picture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20DD6F-6628-4BFD-A195-B47EA60D2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411" y="2060894"/>
            <a:ext cx="9008001" cy="39111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15308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 the Kubernetes world masters are the head nodes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Or the control plane </a:t>
            </a:r>
          </a:p>
          <a:p>
            <a:pPr>
              <a:lnSpc>
                <a:spcPct val="100000"/>
              </a:lnSpc>
            </a:pPr>
            <a:r>
              <a:rPr lang="en-US" dirty="0"/>
              <a:t>Usually you need to have 3 master nodes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Or 5, if you are really paranoid</a:t>
            </a:r>
          </a:p>
          <a:p>
            <a:pPr>
              <a:lnSpc>
                <a:spcPct val="100000"/>
              </a:lnSpc>
            </a:pPr>
            <a:r>
              <a:rPr lang="en-US" dirty="0"/>
              <a:t>Masters are run on a Linux machine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can be anywhere – physical machine, virtual machine, it doesn’t matter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Keep in mind that on a publicly available cloud Kubernetes service you do not have control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Everything is hidden from you through an API</a:t>
            </a:r>
          </a:p>
          <a:p>
            <a:pPr>
              <a:lnSpc>
                <a:spcPct val="100000"/>
              </a:lnSpc>
            </a:pPr>
            <a:r>
              <a:rPr lang="en-US" dirty="0"/>
              <a:t>Each master runs smaller services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of them responsible for different features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Masters (Master Nodes)</a:t>
            </a:r>
          </a:p>
        </p:txBody>
      </p:sp>
    </p:spTree>
    <p:extLst>
      <p:ext uri="{BB962C8B-B14F-4D97-AF65-F5344CB8AC3E}">
        <p14:creationId xmlns:p14="http://schemas.microsoft.com/office/powerpoint/2010/main" val="30418798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Masters shouldn’t have user or business applications</a:t>
            </a:r>
          </a:p>
          <a:p>
            <a:pPr>
              <a:lnSpc>
                <a:spcPct val="100000"/>
              </a:lnSpc>
            </a:pPr>
            <a:r>
              <a:rPr lang="en-US" dirty="0"/>
              <a:t>You do not deploy your code on them</a:t>
            </a:r>
          </a:p>
          <a:p>
            <a:pPr>
              <a:lnSpc>
                <a:spcPct val="100000"/>
              </a:lnSpc>
            </a:pPr>
            <a:r>
              <a:rPr lang="en-US" dirty="0"/>
              <a:t>Their job is to manage operations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“brains” of Kubernetes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These are the services on a master node: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Kube-apiserver</a:t>
            </a:r>
            <a:r>
              <a:rPr lang="en-US" dirty="0"/>
              <a:t> – front-end</a:t>
            </a:r>
            <a:r>
              <a:rPr lang="bg-BG" dirty="0"/>
              <a:t> </a:t>
            </a:r>
            <a:r>
              <a:rPr lang="en-US" dirty="0"/>
              <a:t>communication channel to the control plane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Kube</a:t>
            </a:r>
            <a:r>
              <a:rPr lang="en-US" dirty="0"/>
              <a:t>-controller-manager – controller of controllers (more details later)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Kube</a:t>
            </a:r>
            <a:r>
              <a:rPr lang="en-US" dirty="0"/>
              <a:t>-scheduler – assigns work to cluster nodes and watches for new tasks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Cluster store – persists the cluster state and configuration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Masters (Master Nodes)</a:t>
            </a:r>
          </a:p>
        </p:txBody>
      </p:sp>
    </p:spTree>
    <p:extLst>
      <p:ext uri="{BB962C8B-B14F-4D97-AF65-F5344CB8AC3E}">
        <p14:creationId xmlns:p14="http://schemas.microsoft.com/office/powerpoint/2010/main" val="9847397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Nodes are the heavy workers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deploy our application pieces on them (but not quite directly)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They can be either Linux or Windows machines</a:t>
            </a:r>
          </a:p>
          <a:p>
            <a:pPr>
              <a:lnSpc>
                <a:spcPct val="100000"/>
              </a:lnSpc>
            </a:pPr>
            <a:r>
              <a:rPr lang="en-US" dirty="0"/>
              <a:t>Each node has the following services: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Kubelet</a:t>
            </a:r>
            <a:r>
              <a:rPr lang="en-US" dirty="0"/>
              <a:t> – the main Kubernetes agent, watches for work tasks, reports to the masters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Container runtime – usually Docker, knows how to run containers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err="1"/>
              <a:t>Kube</a:t>
            </a:r>
            <a:r>
              <a:rPr lang="en-US" dirty="0"/>
              <a:t>-proxy – the networking component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Each node runs multiple pods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each pod runs multiple containers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More on pods later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Nodes (Worker Nodes)</a:t>
            </a:r>
          </a:p>
        </p:txBody>
      </p:sp>
    </p:spTree>
    <p:extLst>
      <p:ext uri="{BB962C8B-B14F-4D97-AF65-F5344CB8AC3E}">
        <p14:creationId xmlns:p14="http://schemas.microsoft.com/office/powerpoint/2010/main" val="23997597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Describes what we want in a manifest file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Our desired state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YAML or JSON</a:t>
            </a:r>
          </a:p>
          <a:p>
            <a:pPr>
              <a:lnSpc>
                <a:spcPct val="100000"/>
              </a:lnSpc>
            </a:pPr>
            <a:r>
              <a:rPr lang="en-US" dirty="0"/>
              <a:t>We post the manifest file to the Kubernetes API server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it does whatever it takes to reach our desired state</a:t>
            </a:r>
          </a:p>
          <a:p>
            <a:pPr>
              <a:lnSpc>
                <a:spcPct val="100000"/>
              </a:lnSpc>
            </a:pPr>
            <a:r>
              <a:rPr lang="en-US" dirty="0"/>
              <a:t>It’s like a building contract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describe what we want for the final result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we do not care how thick the fundamentals will be</a:t>
            </a:r>
          </a:p>
          <a:p>
            <a:pPr>
              <a:lnSpc>
                <a:spcPct val="100000"/>
              </a:lnSpc>
            </a:pPr>
            <a:r>
              <a:rPr lang="en-US" dirty="0"/>
              <a:t>We specify what we want, but not how we want it!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declarative model</a:t>
            </a:r>
          </a:p>
        </p:txBody>
      </p:sp>
    </p:spTree>
    <p:extLst>
      <p:ext uri="{BB962C8B-B14F-4D97-AF65-F5344CB8AC3E}">
        <p14:creationId xmlns:p14="http://schemas.microsoft.com/office/powerpoint/2010/main" val="1583715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88759" y="2044187"/>
            <a:ext cx="11357916" cy="147635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For questions if you watch the recording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36375" y="3345451"/>
            <a:ext cx="7910299" cy="131130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Just Send Me A Message</a:t>
            </a:r>
          </a:p>
        </p:txBody>
      </p:sp>
      <p:sp>
        <p:nvSpPr>
          <p:cNvPr id="7" name="Subtitle 5">
            <a:extLst>
              <a:ext uri="{FF2B5EF4-FFF2-40B4-BE49-F238E27FC236}">
                <a16:creationId xmlns:a16="http://schemas.microsoft.com/office/drawing/2014/main" id="{0BDAA755-C4F6-4A8E-AD96-B2DFBCBF6CE3}"/>
              </a:ext>
            </a:extLst>
          </p:cNvPr>
          <p:cNvSpPr txBox="1">
            <a:spLocks/>
          </p:cNvSpPr>
          <p:nvPr/>
        </p:nvSpPr>
        <p:spPr>
          <a:xfrm>
            <a:off x="4026568" y="4227543"/>
            <a:ext cx="7620106" cy="59426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None/>
              <a:defRPr sz="400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  <a:hlinkClick r:id="rId3"/>
              </a:rPr>
              <a:t>wewritesoftware@gmail.com</a:t>
            </a:r>
            <a:r>
              <a:rPr lang="en-US" sz="2400" b="1" dirty="0">
                <a:solidFill>
                  <a:schemeClr val="tx1"/>
                </a:solidFill>
              </a:rPr>
              <a:t> or Messenger</a:t>
            </a:r>
          </a:p>
        </p:txBody>
      </p:sp>
      <p:sp>
        <p:nvSpPr>
          <p:cNvPr id="8" name="Subtitle 5">
            <a:extLst>
              <a:ext uri="{FF2B5EF4-FFF2-40B4-BE49-F238E27FC236}">
                <a16:creationId xmlns:a16="http://schemas.microsoft.com/office/drawing/2014/main" id="{0AE9D959-BC19-4FF2-8797-53CEDFCE8398}"/>
              </a:ext>
            </a:extLst>
          </p:cNvPr>
          <p:cNvSpPr txBox="1">
            <a:spLocks/>
          </p:cNvSpPr>
          <p:nvPr/>
        </p:nvSpPr>
        <p:spPr>
          <a:xfrm>
            <a:off x="4026568" y="4802808"/>
            <a:ext cx="7620106" cy="59426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None/>
              <a:defRPr sz="400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hlinkClick r:id="rId4"/>
              </a:rPr>
              <a:t>https://www.facebook.com/groups/codeitup/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9739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declarative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C79501-452E-4A49-864F-8D2CD0BCB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174" y="2205342"/>
            <a:ext cx="7077652" cy="36329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44072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There are two states: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Desired states – what we want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Observed state – the current state of the cluster</a:t>
            </a:r>
          </a:p>
          <a:p>
            <a:pPr>
              <a:lnSpc>
                <a:spcPct val="100000"/>
              </a:lnSpc>
            </a:pPr>
            <a:r>
              <a:rPr lang="en-US" dirty="0"/>
              <a:t>Kubernetes is obsessed about the desired state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one of our nodes fails, for example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Kubernetes will try everything it can to bring it back online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Or replicate its pods on another node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everything happens without our involvement!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Desired state</a:t>
            </a:r>
          </a:p>
        </p:txBody>
      </p:sp>
    </p:spTree>
    <p:extLst>
      <p:ext uri="{BB962C8B-B14F-4D97-AF65-F5344CB8AC3E}">
        <p14:creationId xmlns:p14="http://schemas.microsoft.com/office/powerpoint/2010/main" val="30817741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These are the atomic units of deployment in Kubernetes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example, in the VM world, one unit is a virtual machine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Or in the Docker world, one unit is a container</a:t>
            </a:r>
          </a:p>
          <a:p>
            <a:pPr>
              <a:lnSpc>
                <a:spcPct val="100000"/>
              </a:lnSpc>
            </a:pPr>
            <a:r>
              <a:rPr lang="en-US" dirty="0"/>
              <a:t>You cannot deploy a container directly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need to run it in a pod</a:t>
            </a:r>
          </a:p>
          <a:p>
            <a:pPr>
              <a:lnSpc>
                <a:spcPct val="100000"/>
              </a:lnSpc>
            </a:pPr>
            <a:r>
              <a:rPr lang="en-US" dirty="0"/>
              <a:t>Each pod can run multiple containers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Like a shared execution environment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containers in it share the pod’s resources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example, two containers in a pod have the same IP address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you need to map them to unique ports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PODS</a:t>
            </a:r>
          </a:p>
        </p:txBody>
      </p:sp>
    </p:spTree>
    <p:extLst>
      <p:ext uri="{BB962C8B-B14F-4D97-AF65-F5344CB8AC3E}">
        <p14:creationId xmlns:p14="http://schemas.microsoft.com/office/powerpoint/2010/main" val="4349181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unit of scaling in Kubernetes is the pod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When you want to scale up or down – you add or remove pods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do not add or remove containers to a single pod</a:t>
            </a:r>
          </a:p>
          <a:p>
            <a:pPr>
              <a:lnSpc>
                <a:spcPct val="100000"/>
              </a:lnSpc>
            </a:pPr>
            <a:r>
              <a:rPr lang="en-US" dirty="0"/>
              <a:t>For this reason, you will run each container in a separate pod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This is the usual scenario</a:t>
            </a:r>
          </a:p>
          <a:p>
            <a:pPr>
              <a:lnSpc>
                <a:spcPct val="100000"/>
              </a:lnSpc>
            </a:pPr>
            <a:r>
              <a:rPr lang="en-US" dirty="0"/>
              <a:t>But sometimes, your containers absolutely need to share resources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example, the same file system is needed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Then for a pod to be up and running, all containers in it should be ready</a:t>
            </a:r>
          </a:p>
          <a:p>
            <a:pPr>
              <a:lnSpc>
                <a:spcPct val="100000"/>
              </a:lnSpc>
            </a:pPr>
            <a:r>
              <a:rPr lang="en-US" dirty="0"/>
              <a:t>You can think of: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Nodes – infrastructure machines (physical or virtual)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Pods – applications on these machines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PODS</a:t>
            </a:r>
          </a:p>
        </p:txBody>
      </p:sp>
    </p:spTree>
    <p:extLst>
      <p:ext uri="{BB962C8B-B14F-4D97-AF65-F5344CB8AC3E}">
        <p14:creationId xmlns:p14="http://schemas.microsoft.com/office/powerpoint/2010/main" val="11053627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Pods are “mortal”, and they sometimes fail</a:t>
            </a:r>
          </a:p>
          <a:p>
            <a:pPr>
              <a:lnSpc>
                <a:spcPct val="100000"/>
              </a:lnSpc>
            </a:pPr>
            <a:r>
              <a:rPr lang="en-US" dirty="0"/>
              <a:t>Kubernetes never “resurrects” them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just starts a new pod identical to the previous one</a:t>
            </a:r>
          </a:p>
          <a:p>
            <a:pPr>
              <a:lnSpc>
                <a:spcPct val="100000"/>
              </a:lnSpc>
            </a:pPr>
            <a:r>
              <a:rPr lang="en-US" dirty="0"/>
              <a:t>Pods are useful because: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can annotate them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can give them labels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can add policies to them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more!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PODS</a:t>
            </a:r>
          </a:p>
        </p:txBody>
      </p:sp>
    </p:spTree>
    <p:extLst>
      <p:ext uri="{BB962C8B-B14F-4D97-AF65-F5344CB8AC3E}">
        <p14:creationId xmlns:p14="http://schemas.microsoft.com/office/powerpoint/2010/main" val="34913301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When a pod fails, a brand new one is created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With a new IP, which is challenging from a network perspective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When we scale up or down, new IPs are added or removed</a:t>
            </a:r>
          </a:p>
          <a:p>
            <a:pPr>
              <a:lnSpc>
                <a:spcPct val="100000"/>
              </a:lnSpc>
            </a:pPr>
            <a:r>
              <a:rPr lang="en-US" dirty="0"/>
              <a:t>Pods are not reliable in terms of networking</a:t>
            </a:r>
          </a:p>
          <a:p>
            <a:pPr>
              <a:lnSpc>
                <a:spcPct val="100000"/>
              </a:lnSpc>
            </a:pPr>
            <a:r>
              <a:rPr lang="en-US" dirty="0"/>
              <a:t>Services are the name of the game here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They have stable name and a static IP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They serve as a load balancers between pods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keep track of the pods’ networking details automatically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Even when we add or remove pods</a:t>
            </a:r>
          </a:p>
          <a:p>
            <a:pPr>
              <a:lnSpc>
                <a:spcPct val="100000"/>
              </a:lnSpc>
            </a:pPr>
            <a:r>
              <a:rPr lang="en-US" dirty="0"/>
              <a:t>Services use labels to know which pods are part of them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Labels are very powerful and easy to use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20959230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CBCFC5-55BD-482C-8C95-034F7C1C3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333" y="1807922"/>
            <a:ext cx="6425334" cy="43668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534249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deployment: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 defined in a YAML or JSON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Various controllers receive the manifest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One is responsible for updates and rollbacks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Another – for replicas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make sure you get your desired state in a second</a:t>
            </a:r>
          </a:p>
          <a:p>
            <a:pPr>
              <a:lnSpc>
                <a:spcPct val="100000"/>
              </a:lnSpc>
            </a:pPr>
            <a:r>
              <a:rPr lang="en-US" dirty="0"/>
              <a:t>The API server: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Defines all Kubernetes components as objects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They each have properties and features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Normally, we use the CLI command </a:t>
            </a:r>
            <a:r>
              <a:rPr lang="en-US" b="1" dirty="0" err="1"/>
              <a:t>kubectl</a:t>
            </a:r>
            <a:r>
              <a:rPr lang="en-US" b="1" dirty="0"/>
              <a:t> </a:t>
            </a:r>
            <a:r>
              <a:rPr lang="en-US" dirty="0"/>
              <a:t>to communicate with the API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Deployments and API Server</a:t>
            </a:r>
          </a:p>
        </p:txBody>
      </p:sp>
    </p:spTree>
    <p:extLst>
      <p:ext uri="{BB962C8B-B14F-4D97-AF65-F5344CB8AC3E}">
        <p14:creationId xmlns:p14="http://schemas.microsoft.com/office/powerpoint/2010/main" val="34799679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We covered a lot!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Pods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Nodes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Masters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Services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Deployments</a:t>
            </a:r>
          </a:p>
          <a:p>
            <a:pPr>
              <a:lnSpc>
                <a:spcPct val="100000"/>
              </a:lnSpc>
            </a:pPr>
            <a:r>
              <a:rPr lang="en-US" dirty="0"/>
              <a:t>It’s a lot of theory, but bare with me!</a:t>
            </a:r>
          </a:p>
          <a:p>
            <a:pPr>
              <a:lnSpc>
                <a:spcPct val="100000"/>
              </a:lnSpc>
            </a:pPr>
            <a:r>
              <a:rPr lang="en-US" dirty="0"/>
              <a:t>We are now going to exercise everything!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Things will clear up as we continue the workshop!</a:t>
            </a:r>
          </a:p>
          <a:p>
            <a:pPr>
              <a:lnSpc>
                <a:spcPct val="100000"/>
              </a:lnSpc>
            </a:pPr>
            <a:r>
              <a:rPr lang="en-US" dirty="0"/>
              <a:t>There are other important concepts to cover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we will learn them on the fly!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was the big</a:t>
            </a:r>
            <a:r>
              <a:rPr lang="bg-BG" dirty="0"/>
              <a:t> </a:t>
            </a:r>
            <a:r>
              <a:rPr lang="en-US" dirty="0" err="1"/>
              <a:t>kubernetes</a:t>
            </a:r>
            <a:r>
              <a:rPr lang="en-US" dirty="0"/>
              <a:t> picture</a:t>
            </a:r>
          </a:p>
        </p:txBody>
      </p:sp>
    </p:spTree>
    <p:extLst>
      <p:ext uri="{BB962C8B-B14F-4D97-AF65-F5344CB8AC3E}">
        <p14:creationId xmlns:p14="http://schemas.microsoft.com/office/powerpoint/2010/main" val="36815562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Getting Kubernetes</a:t>
            </a:r>
          </a:p>
        </p:txBody>
      </p:sp>
    </p:spTree>
    <p:extLst>
      <p:ext uri="{BB962C8B-B14F-4D97-AF65-F5344CB8AC3E}">
        <p14:creationId xmlns:p14="http://schemas.microsoft.com/office/powerpoint/2010/main" val="553210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736375" y="2044187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RESOURCES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112168" y="3428667"/>
            <a:ext cx="8534506" cy="1311301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hlinkClick r:id="rId3"/>
              </a:rPr>
              <a:t>http://bit.ly/ciu-kubernetes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Subtitle 5">
            <a:extLst>
              <a:ext uri="{FF2B5EF4-FFF2-40B4-BE49-F238E27FC236}">
                <a16:creationId xmlns:a16="http://schemas.microsoft.com/office/drawing/2014/main" id="{444EA9FB-5167-4457-9E0B-70DBF83AFD2D}"/>
              </a:ext>
            </a:extLst>
          </p:cNvPr>
          <p:cNvSpPr txBox="1">
            <a:spLocks/>
          </p:cNvSpPr>
          <p:nvPr/>
        </p:nvSpPr>
        <p:spPr>
          <a:xfrm>
            <a:off x="3112169" y="4009823"/>
            <a:ext cx="8534506" cy="13113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None/>
              <a:defRPr sz="400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5836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easiest ways to start developing on Kubernetes are: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Docker Desktop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Minikube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These installations are not for production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They run on a single node and require virtualization in your BIOS and OS</a:t>
            </a:r>
          </a:p>
          <a:p>
            <a:pPr>
              <a:lnSpc>
                <a:spcPct val="100000"/>
              </a:lnSpc>
            </a:pPr>
            <a:r>
              <a:rPr lang="en-US" dirty="0"/>
              <a:t>We are going to use Docker Desktop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Install it from here: </a:t>
            </a:r>
            <a:r>
              <a:rPr lang="en-US" dirty="0">
                <a:hlinkClick r:id="rId2"/>
              </a:rPr>
              <a:t>https://www.docker.com/products/docker-desktop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Make sure to follow the documentation for your OS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Go to the Dashboard -&gt; Settings -&gt; Kubernetes to enable it</a:t>
            </a:r>
          </a:p>
          <a:p>
            <a:pPr>
              <a:lnSpc>
                <a:spcPct val="100000"/>
              </a:lnSpc>
            </a:pPr>
            <a:r>
              <a:rPr lang="en-US" dirty="0"/>
              <a:t>You can also install the web-based Dashboard: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3"/>
              </a:rPr>
              <a:t>https://github.com/kubernetes/dashboard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Kubernetes locally</a:t>
            </a:r>
          </a:p>
        </p:txBody>
      </p:sp>
    </p:spTree>
    <p:extLst>
      <p:ext uri="{BB962C8B-B14F-4D97-AF65-F5344CB8AC3E}">
        <p14:creationId xmlns:p14="http://schemas.microsoft.com/office/powerpoint/2010/main" val="38124870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To add the beautiful web-based Dashboard to Kubernetes do the following steps</a:t>
            </a:r>
          </a:p>
          <a:p>
            <a:pPr>
              <a:lnSpc>
                <a:spcPct val="100000"/>
              </a:lnSpc>
            </a:pPr>
            <a:r>
              <a:rPr lang="en-US" dirty="0"/>
              <a:t>Install the Dashboard (the URL changes from time to time):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Get an access token: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token should be on the top of the output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Copy it into your clipboard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the web-based dashboard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A178F047-938D-447B-B5D9-B72CC8625771}"/>
              </a:ext>
            </a:extLst>
          </p:cNvPr>
          <p:cNvSpPr>
            <a:spLocks noGrp="1"/>
          </p:cNvSpPr>
          <p:nvPr/>
        </p:nvSpPr>
        <p:spPr>
          <a:xfrm>
            <a:off x="1141413" y="2805065"/>
            <a:ext cx="9075212" cy="772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kubectl</a:t>
            </a:r>
            <a:r>
              <a:rPr lang="en-US" sz="1800" dirty="0"/>
              <a:t> apply -f https://raw.githubusercontent.com/kubernetes/dashboard/v2.0.0/aio/deploy/recommended.yaml</a:t>
            </a:r>
            <a:endParaRPr lang="en-GB" sz="1800" i="1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FFFA7186-A86A-44C3-A5B4-2553E23FC23F}"/>
              </a:ext>
            </a:extLst>
          </p:cNvPr>
          <p:cNvSpPr>
            <a:spLocks noGrp="1"/>
          </p:cNvSpPr>
          <p:nvPr/>
        </p:nvSpPr>
        <p:spPr>
          <a:xfrm>
            <a:off x="1141413" y="4133122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kubectl describe secret -n kube-system</a:t>
            </a:r>
            <a:endParaRPr lang="en-GB" sz="1800" i="1" dirty="0"/>
          </a:p>
        </p:txBody>
      </p:sp>
    </p:spTree>
    <p:extLst>
      <p:ext uri="{BB962C8B-B14F-4D97-AF65-F5344CB8AC3E}">
        <p14:creationId xmlns:p14="http://schemas.microsoft.com/office/powerpoint/2010/main" val="15165252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Start the dashboard: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Go to this very long URL: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Login with the token</a:t>
            </a:r>
          </a:p>
          <a:p>
            <a:pPr>
              <a:lnSpc>
                <a:spcPct val="100000"/>
              </a:lnSpc>
            </a:pPr>
            <a:r>
              <a:rPr lang="en-US" dirty="0"/>
              <a:t>Done! Enjoy the friendly Dashboard UI!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the web-based dashboard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A178F047-938D-447B-B5D9-B72CC8625771}"/>
              </a:ext>
            </a:extLst>
          </p:cNvPr>
          <p:cNvSpPr>
            <a:spLocks noGrp="1"/>
          </p:cNvSpPr>
          <p:nvPr/>
        </p:nvSpPr>
        <p:spPr>
          <a:xfrm>
            <a:off x="1141413" y="2214903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kubectl</a:t>
            </a:r>
            <a:r>
              <a:rPr lang="en-US" sz="1800" dirty="0"/>
              <a:t> proxy</a:t>
            </a:r>
            <a:endParaRPr lang="en-GB" sz="1800" i="1" dirty="0"/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86727670-19CB-4F59-A5B1-683492B379DF}"/>
              </a:ext>
            </a:extLst>
          </p:cNvPr>
          <p:cNvSpPr>
            <a:spLocks noGrp="1"/>
          </p:cNvSpPr>
          <p:nvPr/>
        </p:nvSpPr>
        <p:spPr>
          <a:xfrm>
            <a:off x="1141413" y="3241473"/>
            <a:ext cx="9075212" cy="772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http://localhost:8001/api/v1/namespaces/kubernetes-dashboard/services/https:kubernetes-dashboard:/proxy/</a:t>
            </a:r>
            <a:endParaRPr lang="en-GB" sz="1800" i="1" dirty="0"/>
          </a:p>
        </p:txBody>
      </p:sp>
    </p:spTree>
    <p:extLst>
      <p:ext uri="{BB962C8B-B14F-4D97-AF65-F5344CB8AC3E}">
        <p14:creationId xmlns:p14="http://schemas.microsoft.com/office/powerpoint/2010/main" val="26323553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Working with pods</a:t>
            </a:r>
          </a:p>
        </p:txBody>
      </p:sp>
    </p:spTree>
    <p:extLst>
      <p:ext uri="{BB962C8B-B14F-4D97-AF65-F5344CB8AC3E}">
        <p14:creationId xmlns:p14="http://schemas.microsoft.com/office/powerpoint/2010/main" val="42934687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This is the typical workflow for a Kubernetes application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write some code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add Docker support and build a container image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store the image in a Docker registry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define the image in a Kubernetes manifest file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post that manifest to the Kubernetes API server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Kubernetes does the rest!</a:t>
            </a:r>
          </a:p>
          <a:p>
            <a:pPr>
              <a:lnSpc>
                <a:spcPct val="100000"/>
              </a:lnSpc>
            </a:pPr>
            <a:r>
              <a:rPr lang="en-US" dirty="0"/>
              <a:t>First make sure Kubernetes is up and running: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6ABB2FCA-7F47-490F-BE89-DBC90B9E8501}"/>
              </a:ext>
            </a:extLst>
          </p:cNvPr>
          <p:cNvSpPr>
            <a:spLocks noGrp="1"/>
          </p:cNvSpPr>
          <p:nvPr/>
        </p:nvSpPr>
        <p:spPr>
          <a:xfrm>
            <a:off x="1141413" y="5034169"/>
            <a:ext cx="9075212" cy="13568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err="1"/>
              <a:t>kubectl</a:t>
            </a:r>
            <a:r>
              <a:rPr lang="de-DE" sz="1800" dirty="0"/>
              <a:t> </a:t>
            </a:r>
            <a:r>
              <a:rPr lang="de-DE" sz="1800" dirty="0" err="1"/>
              <a:t>version</a:t>
            </a:r>
            <a:endParaRPr lang="de-DE" sz="1800" dirty="0"/>
          </a:p>
          <a:p>
            <a:r>
              <a:rPr lang="de-DE" sz="1800" dirty="0" err="1"/>
              <a:t>kubectl</a:t>
            </a:r>
            <a:r>
              <a:rPr lang="de-DE" sz="1800" dirty="0"/>
              <a:t> --</a:t>
            </a:r>
            <a:r>
              <a:rPr lang="de-DE" sz="1800" dirty="0" err="1"/>
              <a:t>help</a:t>
            </a:r>
            <a:endParaRPr lang="de-DE" sz="1800" dirty="0"/>
          </a:p>
          <a:p>
            <a:r>
              <a:rPr lang="en-GB" sz="1800" dirty="0" err="1"/>
              <a:t>kubectl</a:t>
            </a:r>
            <a:r>
              <a:rPr lang="en-GB" sz="1800" dirty="0"/>
              <a:t> explain </a:t>
            </a:r>
            <a:r>
              <a:rPr lang="en-GB" sz="1800" i="1" dirty="0"/>
              <a:t>{name-of-object}</a:t>
            </a:r>
          </a:p>
        </p:txBody>
      </p:sp>
    </p:spTree>
    <p:extLst>
      <p:ext uri="{BB962C8B-B14F-4D97-AF65-F5344CB8AC3E}">
        <p14:creationId xmlns:p14="http://schemas.microsoft.com/office/powerpoint/2010/main" val="10251044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Register on Docker Hub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https://hub.docker.com/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/>
              <a:t>Prepare a simple web application</a:t>
            </a:r>
          </a:p>
          <a:p>
            <a:pPr>
              <a:lnSpc>
                <a:spcPct val="100000"/>
              </a:lnSpc>
            </a:pPr>
            <a:r>
              <a:rPr lang="en-US" dirty="0"/>
              <a:t>Add a Docker file</a:t>
            </a:r>
          </a:p>
          <a:p>
            <a:pPr>
              <a:lnSpc>
                <a:spcPct val="100000"/>
              </a:lnSpc>
            </a:pPr>
            <a:r>
              <a:rPr lang="en-US" dirty="0"/>
              <a:t>Build the image: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Verify the container: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container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6ABB2FCA-7F47-490F-BE89-DBC90B9E8501}"/>
              </a:ext>
            </a:extLst>
          </p:cNvPr>
          <p:cNvSpPr>
            <a:spLocks noGrp="1"/>
          </p:cNvSpPr>
          <p:nvPr/>
        </p:nvSpPr>
        <p:spPr>
          <a:xfrm>
            <a:off x="1141413" y="4016347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docker build -t </a:t>
            </a:r>
            <a:r>
              <a:rPr lang="en-US" sz="1800" dirty="0" err="1"/>
              <a:t>codeitup</a:t>
            </a:r>
            <a:r>
              <a:rPr lang="en-US" sz="1800" dirty="0"/>
              <a:t>/simple-web-app:1.0 .</a:t>
            </a:r>
            <a:endParaRPr lang="en-GB" sz="1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9B897C-0D74-49F0-98AC-48253B6D8D19}"/>
              </a:ext>
            </a:extLst>
          </p:cNvPr>
          <p:cNvSpPr>
            <a:spLocks noGrp="1"/>
          </p:cNvSpPr>
          <p:nvPr/>
        </p:nvSpPr>
        <p:spPr>
          <a:xfrm>
            <a:off x="1141413" y="5017833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docker run -p 8080:8080 </a:t>
            </a:r>
            <a:r>
              <a:rPr lang="en-US" sz="1800" dirty="0" err="1"/>
              <a:t>codeitup</a:t>
            </a:r>
            <a:r>
              <a:rPr lang="en-US" sz="1800" dirty="0"/>
              <a:t>/simple-web-app:1.0</a:t>
            </a:r>
            <a:endParaRPr lang="en-GB" sz="18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5212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Push the image to Docker Hub (you may need to login first)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Create a Kubernetes YAML file to define your pod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need to define the object type – Pod in this case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need to define the pod’s metadata – name and labels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need to define the pod’s container specifications: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Name – the name of the container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Image – the image from Docker Hub (or other registry)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Resources – the limits of your container’s CPU and memory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Ports – ports which your container exposes (but still not publicly available)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our first pod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6ABB2FCA-7F47-490F-BE89-DBC90B9E8501}"/>
              </a:ext>
            </a:extLst>
          </p:cNvPr>
          <p:cNvSpPr>
            <a:spLocks noGrp="1"/>
          </p:cNvSpPr>
          <p:nvPr/>
        </p:nvSpPr>
        <p:spPr>
          <a:xfrm>
            <a:off x="1141413" y="2179383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docker push </a:t>
            </a:r>
            <a:r>
              <a:rPr lang="en-US" sz="1800" dirty="0" err="1"/>
              <a:t>codeitup</a:t>
            </a:r>
            <a:r>
              <a:rPr lang="en-US" sz="1800" dirty="0"/>
              <a:t>/simple-web-app:1.0</a:t>
            </a:r>
            <a:endParaRPr lang="en-GB" sz="18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3349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pod’s manifest file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6ABB2FCA-7F47-490F-BE89-DBC90B9E8501}"/>
              </a:ext>
            </a:extLst>
          </p:cNvPr>
          <p:cNvSpPr>
            <a:spLocks noGrp="1"/>
          </p:cNvSpPr>
          <p:nvPr/>
        </p:nvSpPr>
        <p:spPr>
          <a:xfrm>
            <a:off x="1141413" y="1811990"/>
            <a:ext cx="9075212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apiVersion</a:t>
            </a:r>
            <a:r>
              <a:rPr lang="en-US" sz="1800" dirty="0"/>
              <a:t>: v1</a:t>
            </a:r>
          </a:p>
          <a:p>
            <a:r>
              <a:rPr lang="en-US" sz="1800" dirty="0"/>
              <a:t>kind: Pod</a:t>
            </a:r>
          </a:p>
          <a:p>
            <a:r>
              <a:rPr lang="en-US" sz="1800" dirty="0"/>
              <a:t>metadata:</a:t>
            </a:r>
          </a:p>
          <a:p>
            <a:r>
              <a:rPr lang="en-US" sz="1800" dirty="0"/>
              <a:t>  name: my-pod</a:t>
            </a:r>
          </a:p>
          <a:p>
            <a:r>
              <a:rPr lang="en-US" sz="1800" dirty="0"/>
              <a:t>  labels:</a:t>
            </a:r>
          </a:p>
          <a:p>
            <a:r>
              <a:rPr lang="en-US" sz="1800" dirty="0"/>
              <a:t>    name: web</a:t>
            </a:r>
          </a:p>
          <a:p>
            <a:endParaRPr lang="en-US" sz="1800" dirty="0"/>
          </a:p>
          <a:p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# Continues to the next slide…</a:t>
            </a:r>
          </a:p>
        </p:txBody>
      </p:sp>
    </p:spTree>
    <p:extLst>
      <p:ext uri="{BB962C8B-B14F-4D97-AF65-F5344CB8AC3E}">
        <p14:creationId xmlns:p14="http://schemas.microsoft.com/office/powerpoint/2010/main" val="42514275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pod’s manifest file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6ABB2FCA-7F47-490F-BE89-DBC90B9E8501}"/>
              </a:ext>
            </a:extLst>
          </p:cNvPr>
          <p:cNvSpPr>
            <a:spLocks noGrp="1"/>
          </p:cNvSpPr>
          <p:nvPr/>
        </p:nvSpPr>
        <p:spPr>
          <a:xfrm>
            <a:off x="1141413" y="1811990"/>
            <a:ext cx="9075212" cy="48039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# Continues from the previous slide…</a:t>
            </a:r>
          </a:p>
          <a:p>
            <a:r>
              <a:rPr lang="en-US" sz="1800" dirty="0"/>
              <a:t>spec:</a:t>
            </a:r>
          </a:p>
          <a:p>
            <a:r>
              <a:rPr lang="en-US" sz="1800" dirty="0"/>
              <a:t>  containers:</a:t>
            </a:r>
          </a:p>
          <a:p>
            <a:r>
              <a:rPr lang="en-US" sz="1800" dirty="0"/>
              <a:t>  - name: my-simple-web-app</a:t>
            </a:r>
          </a:p>
          <a:p>
            <a:r>
              <a:rPr lang="en-US" sz="1800" dirty="0"/>
              <a:t>    image: </a:t>
            </a:r>
            <a:r>
              <a:rPr lang="en-US" sz="1800" dirty="0" err="1"/>
              <a:t>codeitup</a:t>
            </a:r>
            <a:r>
              <a:rPr lang="en-US" sz="1800" dirty="0"/>
              <a:t>/simple-web-app:1.0</a:t>
            </a:r>
          </a:p>
          <a:p>
            <a:r>
              <a:rPr lang="en-US" sz="1800" dirty="0"/>
              <a:t>    resources:</a:t>
            </a:r>
          </a:p>
          <a:p>
            <a:r>
              <a:rPr lang="en-US" sz="1800" dirty="0"/>
              <a:t>      limits:</a:t>
            </a:r>
          </a:p>
          <a:p>
            <a:r>
              <a:rPr lang="en-US" sz="1800" dirty="0"/>
              <a:t>        memory: "128Mi"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cpu</a:t>
            </a:r>
            <a:r>
              <a:rPr lang="en-US" sz="1800" dirty="0"/>
              <a:t>: "500m"</a:t>
            </a:r>
          </a:p>
          <a:p>
            <a:r>
              <a:rPr lang="en-US" sz="1800" dirty="0"/>
              <a:t>    ports:</a:t>
            </a:r>
          </a:p>
          <a:p>
            <a:r>
              <a:rPr lang="en-US" sz="1800" dirty="0"/>
              <a:t>      - </a:t>
            </a:r>
            <a:r>
              <a:rPr lang="en-US" sz="1800" dirty="0" err="1"/>
              <a:t>containerPort</a:t>
            </a:r>
            <a:r>
              <a:rPr lang="en-US" sz="1800" dirty="0"/>
              <a:t>: 8080</a:t>
            </a:r>
          </a:p>
        </p:txBody>
      </p:sp>
    </p:spTree>
    <p:extLst>
      <p:ext uri="{BB962C8B-B14F-4D97-AF65-F5344CB8AC3E}">
        <p14:creationId xmlns:p14="http://schemas.microsoft.com/office/powerpoint/2010/main" val="39019543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Basically, our YAML file defines a container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wraps it in a pod</a:t>
            </a:r>
          </a:p>
          <a:p>
            <a:pPr>
              <a:lnSpc>
                <a:spcPct val="100000"/>
              </a:lnSpc>
            </a:pPr>
            <a:r>
              <a:rPr lang="en-US" dirty="0"/>
              <a:t>The pod and container names are whatever you like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To help you keep track of your application parts</a:t>
            </a:r>
          </a:p>
          <a:p>
            <a:pPr>
              <a:lnSpc>
                <a:spcPct val="100000"/>
              </a:lnSpc>
            </a:pPr>
            <a:r>
              <a:rPr lang="en-US" dirty="0"/>
              <a:t>Labels are just key-value pairs used for selecting pods (optional but useful)</a:t>
            </a:r>
          </a:p>
          <a:p>
            <a:pPr>
              <a:lnSpc>
                <a:spcPct val="100000"/>
              </a:lnSpc>
            </a:pPr>
            <a:r>
              <a:rPr lang="en-US" dirty="0"/>
              <a:t>Images are always pulled from Docker Hub by default</a:t>
            </a:r>
          </a:p>
          <a:p>
            <a:pPr>
              <a:lnSpc>
                <a:spcPct val="100000"/>
              </a:lnSpc>
            </a:pPr>
            <a:r>
              <a:rPr lang="en-US" dirty="0"/>
              <a:t>The container port should match the application’s port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this port alone doesn’t make the pod available publicly on the Internet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internally accessible only in the cluster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need to expose it by using other mechanisms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Explaining the manifest file</a:t>
            </a:r>
          </a:p>
        </p:txBody>
      </p:sp>
    </p:spTree>
    <p:extLst>
      <p:ext uri="{BB962C8B-B14F-4D97-AF65-F5344CB8AC3E}">
        <p14:creationId xmlns:p14="http://schemas.microsoft.com/office/powerpoint/2010/main" val="140017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Sometimes issues happen during a live stream…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sometimes disasters happen, this is how memes are born…</a:t>
            </a:r>
          </a:p>
          <a:p>
            <a:pPr>
              <a:lnSpc>
                <a:spcPct val="100000"/>
              </a:lnSpc>
            </a:pPr>
            <a:r>
              <a:rPr lang="en-US" dirty="0"/>
              <a:t>If my Internet goes down and the stream stops: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Wait for 5 minutes, I have another one on a different network</a:t>
            </a:r>
          </a:p>
          <a:p>
            <a:pPr>
              <a:lnSpc>
                <a:spcPct val="100000"/>
              </a:lnSpc>
            </a:pPr>
            <a:r>
              <a:rPr lang="en-US" dirty="0"/>
              <a:t>If YouTube is showing “stream ended”: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 will post a new link in the comments section below this video</a:t>
            </a:r>
          </a:p>
          <a:p>
            <a:pPr>
              <a:lnSpc>
                <a:spcPct val="100000"/>
              </a:lnSpc>
            </a:pPr>
            <a:r>
              <a:rPr lang="en-US" dirty="0"/>
              <a:t>If something else happens unexpectedly: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Well, I will add a solution to this slide during my next event…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stream troubleshooting</a:t>
            </a:r>
          </a:p>
        </p:txBody>
      </p:sp>
    </p:spTree>
    <p:extLst>
      <p:ext uri="{BB962C8B-B14F-4D97-AF65-F5344CB8AC3E}">
        <p14:creationId xmlns:p14="http://schemas.microsoft.com/office/powerpoint/2010/main" val="17500007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Versions: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Alpha – wild-wild west, experimental features  - v1alpha1, for example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Beta – features that are beginning to take shape - v1beta1, for example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GA/Stable – features ready for production - v1, for example</a:t>
            </a:r>
          </a:p>
          <a:p>
            <a:pPr>
              <a:lnSpc>
                <a:spcPct val="100000"/>
              </a:lnSpc>
            </a:pPr>
            <a:r>
              <a:rPr lang="en-US" dirty="0"/>
              <a:t>Resources: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CPU – what fraction of a CPU the container should use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Measured in “</a:t>
            </a:r>
            <a:r>
              <a:rPr lang="en-US" dirty="0" err="1"/>
              <a:t>millicores</a:t>
            </a:r>
            <a:r>
              <a:rPr lang="en-US" dirty="0"/>
              <a:t>”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1000m equals to 1 CPU, 500m equals to 0.5 CPU and so 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Memory – how much memory the container should have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Usually measured in “mebibytes” - the power-of-two equivalents to megabytes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More information here: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hlinkClick r:id="rId2"/>
              </a:rPr>
              <a:t>https://kubernetes.io/docs/concepts/configuration/</a:t>
            </a:r>
            <a:br>
              <a:rPr lang="en-US" dirty="0">
                <a:hlinkClick r:id="rId2"/>
              </a:rPr>
            </a:br>
            <a:r>
              <a:rPr lang="en-US" dirty="0">
                <a:hlinkClick r:id="rId2"/>
              </a:rPr>
              <a:t>manage-resources-containers/#resource-units-in-kubernetes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Explaining the manifest file</a:t>
            </a:r>
          </a:p>
        </p:txBody>
      </p:sp>
    </p:spTree>
    <p:extLst>
      <p:ext uri="{BB962C8B-B14F-4D97-AF65-F5344CB8AC3E}">
        <p14:creationId xmlns:p14="http://schemas.microsoft.com/office/powerpoint/2010/main" val="15307795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manifest file is literally a “one-to-one” quick-way to call the Kubernetes API server</a:t>
            </a:r>
          </a:p>
          <a:p>
            <a:pPr>
              <a:lnSpc>
                <a:spcPct val="100000"/>
              </a:lnSpc>
            </a:pPr>
            <a:r>
              <a:rPr lang="en-US" dirty="0"/>
              <a:t>What is exposed in the API server can be described in the YAML file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all features should be done this way though</a:t>
            </a:r>
          </a:p>
          <a:p>
            <a:pPr>
              <a:lnSpc>
                <a:spcPct val="100000"/>
              </a:lnSpc>
            </a:pPr>
            <a:r>
              <a:rPr lang="en-US" dirty="0"/>
              <a:t>The API consists of various groups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with different objects you can use for your scenarios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example, the Pod object is part of the Workload group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Those which are not in the Core group, should specify it explicitly</a:t>
            </a:r>
          </a:p>
          <a:p>
            <a:pPr>
              <a:lnSpc>
                <a:spcPct val="100000"/>
              </a:lnSpc>
            </a:pPr>
            <a:r>
              <a:rPr lang="en-US" dirty="0"/>
              <a:t>For example, if you decide to describe a Cron Job object: 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api</a:t>
            </a:r>
            <a:r>
              <a:rPr lang="en-US" dirty="0"/>
              <a:t> server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8D607C32-2065-4E65-9D0C-496DE5B03113}"/>
              </a:ext>
            </a:extLst>
          </p:cNvPr>
          <p:cNvSpPr>
            <a:spLocks noGrp="1"/>
          </p:cNvSpPr>
          <p:nvPr/>
        </p:nvSpPr>
        <p:spPr>
          <a:xfrm>
            <a:off x="1141413" y="5232825"/>
            <a:ext cx="9075212" cy="9259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apiVersion</a:t>
            </a:r>
            <a:r>
              <a:rPr lang="en-US" sz="1800" dirty="0"/>
              <a:t>: batch/v1beta1</a:t>
            </a:r>
          </a:p>
          <a:p>
            <a:r>
              <a:rPr lang="en-US" sz="1800" dirty="0"/>
              <a:t>kind: </a:t>
            </a:r>
            <a:r>
              <a:rPr lang="en-US" sz="1800" dirty="0" err="1"/>
              <a:t>CronJob</a:t>
            </a:r>
            <a:endParaRPr lang="en-GB" sz="18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6677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api</a:t>
            </a:r>
            <a:r>
              <a:rPr lang="en-US" dirty="0"/>
              <a:t> server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C522C7-CC67-4A5E-A18F-52047A2D4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921" y="1928972"/>
            <a:ext cx="8732982" cy="43105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981043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api</a:t>
            </a:r>
            <a:r>
              <a:rPr lang="en-US" dirty="0"/>
              <a:t> server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E0AEF7-1196-4FC5-BD08-AEA400C08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239" y="1870337"/>
            <a:ext cx="8190345" cy="43691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713237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full object definition can be found here: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https://kubernetes.io/docs/reference/generated/kubernetes-api/v1.18/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However, for common application scenarios, you do not need to know everything</a:t>
            </a:r>
          </a:p>
          <a:p>
            <a:pPr>
              <a:lnSpc>
                <a:spcPct val="100000"/>
              </a:lnSpc>
            </a:pPr>
            <a:r>
              <a:rPr lang="en-US" dirty="0"/>
              <a:t>There is a cheat sheet here: 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3"/>
              </a:rPr>
              <a:t>https://kubernetes.io/docs/reference/kubectl/cheatsheet/</a:t>
            </a:r>
            <a:r>
              <a:rPr lang="en-US" dirty="0"/>
              <a:t>  </a:t>
            </a:r>
          </a:p>
          <a:p>
            <a:pPr>
              <a:lnSpc>
                <a:spcPct val="100000"/>
              </a:lnSpc>
            </a:pPr>
            <a:r>
              <a:rPr lang="en-US" dirty="0"/>
              <a:t>To apply a manifest file to Kubernetes: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You can even apply a folder full of manifest files: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manifest files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84C2216-E120-4E6A-8EB6-82668EE071D3}"/>
              </a:ext>
            </a:extLst>
          </p:cNvPr>
          <p:cNvSpPr>
            <a:spLocks noGrp="1"/>
          </p:cNvSpPr>
          <p:nvPr/>
        </p:nvSpPr>
        <p:spPr>
          <a:xfrm>
            <a:off x="1141413" y="4406750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kubectl</a:t>
            </a:r>
            <a:r>
              <a:rPr lang="en-US" sz="1800" dirty="0"/>
              <a:t> apply –f ./</a:t>
            </a:r>
            <a:r>
              <a:rPr lang="en-US" sz="1800" dirty="0" err="1"/>
              <a:t>myfile.yml</a:t>
            </a:r>
            <a:endParaRPr lang="en-GB" sz="1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F36142EC-9961-424E-9DE7-F4B0493E1C7B}"/>
              </a:ext>
            </a:extLst>
          </p:cNvPr>
          <p:cNvSpPr>
            <a:spLocks noGrp="1"/>
          </p:cNvSpPr>
          <p:nvPr/>
        </p:nvSpPr>
        <p:spPr>
          <a:xfrm>
            <a:off x="1141413" y="5392493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kubectl</a:t>
            </a:r>
            <a:r>
              <a:rPr lang="en-US" sz="1800" dirty="0"/>
              <a:t> apply -f ./.k8s</a:t>
            </a:r>
          </a:p>
        </p:txBody>
      </p:sp>
    </p:spTree>
    <p:extLst>
      <p:ext uri="{BB962C8B-B14F-4D97-AF65-F5344CB8AC3E}">
        <p14:creationId xmlns:p14="http://schemas.microsoft.com/office/powerpoint/2010/main" val="16270720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To see all applied objects, we use the “get” command: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To get full information about a pod: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To inspect a pod: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You can expose an internal port temporarily: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Inspecting pods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84C2216-E120-4E6A-8EB6-82668EE071D3}"/>
              </a:ext>
            </a:extLst>
          </p:cNvPr>
          <p:cNvSpPr>
            <a:spLocks noGrp="1"/>
          </p:cNvSpPr>
          <p:nvPr/>
        </p:nvSpPr>
        <p:spPr>
          <a:xfrm>
            <a:off x="1141413" y="3191119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kubectl</a:t>
            </a:r>
            <a:r>
              <a:rPr lang="en-US" sz="1800" dirty="0"/>
              <a:t> describe pods my-pod</a:t>
            </a:r>
            <a:endParaRPr lang="en-GB" sz="1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EE659BE8-6709-4C3E-AEC6-88D264413AF1}"/>
              </a:ext>
            </a:extLst>
          </p:cNvPr>
          <p:cNvSpPr>
            <a:spLocks noGrp="1"/>
          </p:cNvSpPr>
          <p:nvPr/>
        </p:nvSpPr>
        <p:spPr>
          <a:xfrm>
            <a:off x="1141413" y="4185967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 err="1"/>
              <a:t>kubectl</a:t>
            </a:r>
            <a:r>
              <a:rPr lang="en-GB" sz="1800" dirty="0"/>
              <a:t> logs my-pod </a:t>
            </a:r>
            <a:r>
              <a:rPr lang="en-GB" sz="1800" dirty="0">
                <a:solidFill>
                  <a:schemeClr val="bg2">
                    <a:lumMod val="75000"/>
                  </a:schemeClr>
                </a:solidFill>
              </a:rPr>
              <a:t># you can specify a container or previous crash</a:t>
            </a:r>
            <a:endParaRPr lang="en-GB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9097ACC0-C3EF-485E-815B-820CE755241B}"/>
              </a:ext>
            </a:extLst>
          </p:cNvPr>
          <p:cNvSpPr>
            <a:spLocks noGrp="1"/>
          </p:cNvSpPr>
          <p:nvPr/>
        </p:nvSpPr>
        <p:spPr>
          <a:xfrm>
            <a:off x="1141413" y="2196271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kubectl</a:t>
            </a:r>
            <a:r>
              <a:rPr lang="en-US" sz="1800" dirty="0"/>
              <a:t> get pods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# add “–o wide” for more details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772478C2-6BAF-41B1-9BB0-0DCF0AD558EF}"/>
              </a:ext>
            </a:extLst>
          </p:cNvPr>
          <p:cNvSpPr>
            <a:spLocks noGrp="1"/>
          </p:cNvSpPr>
          <p:nvPr/>
        </p:nvSpPr>
        <p:spPr>
          <a:xfrm>
            <a:off x="1141413" y="5150220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 err="1"/>
              <a:t>kubectl</a:t>
            </a:r>
            <a:r>
              <a:rPr lang="en-GB" sz="1800" dirty="0"/>
              <a:t> port-forward my-pod 5000:8080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156604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To run commands inside the pod: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Hit Ctrl + D to exit</a:t>
            </a:r>
          </a:p>
          <a:p>
            <a:pPr>
              <a:lnSpc>
                <a:spcPct val="100000"/>
              </a:lnSpc>
            </a:pPr>
            <a:r>
              <a:rPr lang="en-US" dirty="0"/>
              <a:t>To edit a YAML file: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If you edit the file, it will be applied by Kubernetes on the cluster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Manipulation commands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EE659BE8-6709-4C3E-AEC6-88D264413AF1}"/>
              </a:ext>
            </a:extLst>
          </p:cNvPr>
          <p:cNvSpPr>
            <a:spLocks noGrp="1"/>
          </p:cNvSpPr>
          <p:nvPr/>
        </p:nvSpPr>
        <p:spPr>
          <a:xfrm>
            <a:off x="1141413" y="3671514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 err="1"/>
              <a:t>kubectl</a:t>
            </a:r>
            <a:r>
              <a:rPr lang="en-GB" sz="1800" dirty="0"/>
              <a:t> edit –f </a:t>
            </a:r>
            <a:r>
              <a:rPr lang="en-US" sz="1800" dirty="0"/>
              <a:t>./</a:t>
            </a:r>
            <a:r>
              <a:rPr lang="en-US" sz="1800" dirty="0" err="1"/>
              <a:t>myfile.yml</a:t>
            </a:r>
            <a:r>
              <a:rPr lang="en-GB" sz="1800" dirty="0"/>
              <a:t> </a:t>
            </a:r>
            <a:endParaRPr lang="en-GB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9097ACC0-C3EF-485E-815B-820CE755241B}"/>
              </a:ext>
            </a:extLst>
          </p:cNvPr>
          <p:cNvSpPr>
            <a:spLocks noGrp="1"/>
          </p:cNvSpPr>
          <p:nvPr/>
        </p:nvSpPr>
        <p:spPr>
          <a:xfrm>
            <a:off x="1141413" y="2196271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kubectl</a:t>
            </a:r>
            <a:r>
              <a:rPr lang="en-US" sz="1800" dirty="0"/>
              <a:t> exec </a:t>
            </a:r>
            <a:r>
              <a:rPr lang="en-US" sz="1800" i="1" dirty="0"/>
              <a:t>{my-pod-name} </a:t>
            </a:r>
            <a:r>
              <a:rPr lang="en-US" sz="1800" dirty="0"/>
              <a:t>-it </a:t>
            </a:r>
            <a:r>
              <a:rPr lang="en-US" sz="1800" dirty="0" err="1"/>
              <a:t>sh</a:t>
            </a:r>
            <a:endParaRPr lang="en-US" sz="1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4914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Pods cannot be stopped, they can be deleted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can stop them by scaling down though</a:t>
            </a:r>
          </a:p>
          <a:p>
            <a:pPr>
              <a:lnSpc>
                <a:spcPct val="100000"/>
              </a:lnSpc>
            </a:pPr>
            <a:r>
              <a:rPr lang="en-US" dirty="0"/>
              <a:t>To delete a pod: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To delete all pods: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To delete applied configurations (reversing a configuration):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pods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5EBF7775-B596-4BD9-BC79-B53ECE58E0B8}"/>
              </a:ext>
            </a:extLst>
          </p:cNvPr>
          <p:cNvSpPr>
            <a:spLocks noGrp="1"/>
          </p:cNvSpPr>
          <p:nvPr/>
        </p:nvSpPr>
        <p:spPr>
          <a:xfrm>
            <a:off x="1141413" y="3034488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 err="1"/>
              <a:t>kubectl</a:t>
            </a:r>
            <a:r>
              <a:rPr lang="en-GB" sz="1800" dirty="0"/>
              <a:t> delete pod my-pod</a:t>
            </a:r>
            <a:endParaRPr lang="en-GB" sz="2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3FA2AA7-BFCC-4791-A2C8-04B4C5AA9BA9}"/>
              </a:ext>
            </a:extLst>
          </p:cNvPr>
          <p:cNvSpPr>
            <a:spLocks noGrp="1"/>
          </p:cNvSpPr>
          <p:nvPr/>
        </p:nvSpPr>
        <p:spPr>
          <a:xfrm>
            <a:off x="1141413" y="4051437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 err="1"/>
              <a:t>kubectl</a:t>
            </a:r>
            <a:r>
              <a:rPr lang="en-GB" sz="1800" dirty="0"/>
              <a:t> delete pods –all </a:t>
            </a:r>
            <a:r>
              <a:rPr lang="en-GB" sz="1800" dirty="0">
                <a:solidFill>
                  <a:schemeClr val="bg2">
                    <a:lumMod val="75000"/>
                  </a:schemeClr>
                </a:solidFill>
              </a:rPr>
              <a:t># or services instead of pods</a:t>
            </a:r>
            <a:endParaRPr lang="en-GB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C59060B-149B-43EA-B0C4-F4F3B4E1EC27}"/>
              </a:ext>
            </a:extLst>
          </p:cNvPr>
          <p:cNvSpPr>
            <a:spLocks noGrp="1"/>
          </p:cNvSpPr>
          <p:nvPr/>
        </p:nvSpPr>
        <p:spPr>
          <a:xfrm>
            <a:off x="1141413" y="5068386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kubectl</a:t>
            </a:r>
            <a:r>
              <a:rPr lang="en-US" sz="1800" dirty="0"/>
              <a:t> delete -f ./.k8s</a:t>
            </a:r>
          </a:p>
        </p:txBody>
      </p:sp>
    </p:spTree>
    <p:extLst>
      <p:ext uri="{BB962C8B-B14F-4D97-AF65-F5344CB8AC3E}">
        <p14:creationId xmlns:p14="http://schemas.microsoft.com/office/powerpoint/2010/main" val="36416683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can probe your pods for their health</a:t>
            </a:r>
          </a:p>
          <a:p>
            <a:pPr>
              <a:lnSpc>
                <a:spcPct val="100000"/>
              </a:lnSpc>
            </a:pPr>
            <a:r>
              <a:rPr lang="en-US" dirty="0"/>
              <a:t>There are two kinds of probes: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Liveness – determine if pod is running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If the check fails, Kubernetes restarts the pod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Readiness – determine if a pod can receive requests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If the check fails, Kubernetes does not route traffic to the pod</a:t>
            </a:r>
          </a:p>
          <a:p>
            <a:pPr>
              <a:lnSpc>
                <a:spcPct val="100000"/>
              </a:lnSpc>
            </a:pPr>
            <a:r>
              <a:rPr lang="en-US" dirty="0"/>
              <a:t>By default the restart policy of pods in case of failure is “Always”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you can configure it, if you want something else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 health</a:t>
            </a:r>
          </a:p>
        </p:txBody>
      </p:sp>
    </p:spTree>
    <p:extLst>
      <p:ext uri="{BB962C8B-B14F-4D97-AF65-F5344CB8AC3E}">
        <p14:creationId xmlns:p14="http://schemas.microsoft.com/office/powerpoint/2010/main" val="28480019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Liveness probe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46B6E4D-FBA2-4BC4-BD73-B0BA393EA14F}"/>
              </a:ext>
            </a:extLst>
          </p:cNvPr>
          <p:cNvSpPr>
            <a:spLocks noGrp="1"/>
          </p:cNvSpPr>
          <p:nvPr/>
        </p:nvSpPr>
        <p:spPr>
          <a:xfrm>
            <a:off x="1141413" y="1811990"/>
            <a:ext cx="9075212" cy="41268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# Full deployment configuration skipped for brevity…</a:t>
            </a:r>
          </a:p>
          <a:p>
            <a:r>
              <a:rPr lang="en-US" sz="1200" dirty="0"/>
              <a:t>    ports:</a:t>
            </a:r>
          </a:p>
          <a:p>
            <a:r>
              <a:rPr lang="en-US" sz="1200" dirty="0"/>
              <a:t>    - </a:t>
            </a:r>
            <a:r>
              <a:rPr lang="en-US" sz="1200" dirty="0" err="1"/>
              <a:t>containerPort</a:t>
            </a:r>
            <a:r>
              <a:rPr lang="en-US" sz="1200" dirty="0"/>
              <a:t>: 80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livenessProbe</a:t>
            </a:r>
            <a:r>
              <a:rPr lang="en-US" sz="1200" dirty="0"/>
              <a:t>:</a:t>
            </a:r>
          </a:p>
          <a:p>
            <a:r>
              <a:rPr lang="en-US" sz="1200" dirty="0"/>
              <a:t>      </a:t>
            </a:r>
            <a:r>
              <a:rPr lang="en-US" sz="1200" dirty="0" err="1"/>
              <a:t>httpGet</a:t>
            </a:r>
            <a:r>
              <a:rPr lang="en-US" sz="1200" dirty="0"/>
              <a:t>:</a:t>
            </a:r>
          </a:p>
          <a:p>
            <a:r>
              <a:rPr lang="en-US" sz="1200" dirty="0"/>
              <a:t>        path: /index.html</a:t>
            </a:r>
          </a:p>
          <a:p>
            <a:r>
              <a:rPr lang="en-US" sz="1200" dirty="0"/>
              <a:t>        port: 80</a:t>
            </a:r>
          </a:p>
          <a:p>
            <a:r>
              <a:rPr lang="en-US" sz="1200" dirty="0"/>
              <a:t>      </a:t>
            </a:r>
            <a:r>
              <a:rPr lang="en-US" sz="1200" dirty="0" err="1"/>
              <a:t>initialDelaySeconds</a:t>
            </a:r>
            <a:r>
              <a:rPr lang="en-US" sz="1200" dirty="0"/>
              <a:t>: 15</a:t>
            </a:r>
          </a:p>
          <a:p>
            <a:r>
              <a:rPr lang="en-US" sz="1200" dirty="0"/>
              <a:t>      </a:t>
            </a:r>
            <a:r>
              <a:rPr lang="en-US" sz="1200" dirty="0" err="1"/>
              <a:t>timeoutSeconds</a:t>
            </a:r>
            <a:r>
              <a:rPr lang="en-US" sz="1200" dirty="0"/>
              <a:t>: 2 # Default is 1</a:t>
            </a:r>
          </a:p>
          <a:p>
            <a:r>
              <a:rPr lang="en-US" sz="1200" dirty="0"/>
              <a:t>      </a:t>
            </a:r>
            <a:r>
              <a:rPr lang="en-US" sz="1200" dirty="0" err="1"/>
              <a:t>periodSeconds</a:t>
            </a:r>
            <a:r>
              <a:rPr lang="en-US" sz="1200" dirty="0"/>
              <a:t>: 5 # Default is 10</a:t>
            </a:r>
          </a:p>
          <a:p>
            <a:r>
              <a:rPr lang="en-US" sz="1200" dirty="0"/>
              <a:t>      </a:t>
            </a:r>
            <a:r>
              <a:rPr lang="en-US" sz="1200" dirty="0" err="1"/>
              <a:t>failureThreshold</a:t>
            </a:r>
            <a:r>
              <a:rPr lang="en-US" sz="1200" dirty="0"/>
              <a:t>: 1 # Default is 3</a:t>
            </a:r>
          </a:p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# Full deployment configuration skipped for brevity…</a:t>
            </a:r>
          </a:p>
        </p:txBody>
      </p:sp>
    </p:spTree>
    <p:extLst>
      <p:ext uri="{BB962C8B-B14F-4D97-AF65-F5344CB8AC3E}">
        <p14:creationId xmlns:p14="http://schemas.microsoft.com/office/powerpoint/2010/main" val="1208497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05485" y="1670650"/>
            <a:ext cx="8648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/>
              <a:t>Ivaylo Kenov</a:t>
            </a:r>
            <a:r>
              <a:rPr lang="bg-BG" sz="2000" b="1" noProof="1"/>
              <a:t> –</a:t>
            </a:r>
            <a:r>
              <a:rPr lang="en-US" sz="2000" b="1" noProof="1"/>
              <a:t> Quality Code Advocate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Various job titles at the same time:</a:t>
            </a:r>
            <a:endParaRPr lang="bg-BG" sz="1800" dirty="0"/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Organizer &amp; Speaker @ Code It Up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CTO @ </a:t>
            </a:r>
            <a:r>
              <a:rPr lang="en-US" sz="1600" dirty="0" err="1"/>
              <a:t>SoftUni</a:t>
            </a:r>
            <a:endParaRPr lang="en-US" sz="1600" dirty="0"/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Full Stack Technical Trainer @ Everywhere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Code General @ </a:t>
            </a:r>
            <a:r>
              <a:rPr lang="en-US" sz="1600" dirty="0">
                <a:hlinkClick r:id="rId2"/>
              </a:rPr>
              <a:t>https://MyTestedASP.NET</a:t>
            </a:r>
            <a:endParaRPr lang="en-US" sz="1600" dirty="0"/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Meme Copy Machine @ Daily Programming Fun 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i="1" dirty="0"/>
              <a:t>{Insert Job Title Here}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Contacts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hlinkClick r:id="rId3"/>
              </a:rPr>
              <a:t>https://github.com/ivaylokenov</a:t>
            </a:r>
            <a:r>
              <a:rPr lang="en-US" sz="1600" dirty="0"/>
              <a:t> 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hlinkClick r:id="rId4"/>
              </a:rPr>
              <a:t>https://facebook.com/ivaylo.kenov</a:t>
            </a:r>
            <a:endParaRPr lang="en-US" sz="1600" dirty="0"/>
          </a:p>
          <a:p>
            <a:pPr lvl="2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hlinkClick r:id="rId5"/>
              </a:rPr>
              <a:t>https://linkedin.com/in/kenov</a:t>
            </a:r>
            <a:r>
              <a:rPr lang="en-US" sz="1600" dirty="0"/>
              <a:t> </a:t>
            </a:r>
          </a:p>
          <a:p>
            <a:pPr lvl="2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600" dirty="0">
                <a:hlinkClick r:id="rId6"/>
              </a:rPr>
              <a:t>https://www.instagram.com/ivaylokenov/</a:t>
            </a:r>
            <a:endParaRPr lang="en-US" sz="1600" dirty="0"/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800" dirty="0"/>
              <a:t>YouTube</a:t>
            </a:r>
            <a:endParaRPr lang="bg-BG" sz="1800" dirty="0"/>
          </a:p>
          <a:p>
            <a:pPr lvl="2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hlinkClick r:id="rId7"/>
              </a:rPr>
              <a:t>https://youtube.com/MyTestedASPNETTV</a:t>
            </a:r>
            <a:r>
              <a:rPr lang="bg-BG" sz="1600" dirty="0"/>
              <a:t> </a:t>
            </a:r>
            <a:endParaRPr lang="en-US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Presenter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CF75C8-30E5-464B-8C48-36F42680B9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4274" y="1970786"/>
            <a:ext cx="3940919" cy="3429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221806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Readiness probe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46B6E4D-FBA2-4BC4-BD73-B0BA393EA14F}"/>
              </a:ext>
            </a:extLst>
          </p:cNvPr>
          <p:cNvSpPr>
            <a:spLocks noGrp="1"/>
          </p:cNvSpPr>
          <p:nvPr/>
        </p:nvSpPr>
        <p:spPr>
          <a:xfrm>
            <a:off x="1141413" y="1811990"/>
            <a:ext cx="9075212" cy="3788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# Full deployment configuration skipped for brevity…</a:t>
            </a:r>
          </a:p>
          <a:p>
            <a:r>
              <a:rPr lang="en-US" sz="1200" dirty="0"/>
              <a:t>    ports:</a:t>
            </a:r>
          </a:p>
          <a:p>
            <a:r>
              <a:rPr lang="en-US" sz="1200" dirty="0"/>
              <a:t>    - </a:t>
            </a:r>
            <a:r>
              <a:rPr lang="en-US" sz="1200" dirty="0" err="1"/>
              <a:t>containerPort</a:t>
            </a:r>
            <a:r>
              <a:rPr lang="en-US" sz="1200" dirty="0"/>
              <a:t>: 80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readinessProbe</a:t>
            </a:r>
            <a:r>
              <a:rPr lang="en-US" sz="1200" dirty="0"/>
              <a:t>:</a:t>
            </a:r>
          </a:p>
          <a:p>
            <a:r>
              <a:rPr lang="en-US" sz="1200" dirty="0"/>
              <a:t>      </a:t>
            </a:r>
            <a:r>
              <a:rPr lang="en-US" sz="1200" dirty="0" err="1"/>
              <a:t>httpGet</a:t>
            </a:r>
            <a:r>
              <a:rPr lang="en-US" sz="1200" dirty="0"/>
              <a:t>:</a:t>
            </a:r>
          </a:p>
          <a:p>
            <a:r>
              <a:rPr lang="en-US" sz="1200" dirty="0"/>
              <a:t>        path: /index.html</a:t>
            </a:r>
          </a:p>
          <a:p>
            <a:r>
              <a:rPr lang="en-US" sz="1200" dirty="0"/>
              <a:t>        port: 80</a:t>
            </a:r>
          </a:p>
          <a:p>
            <a:r>
              <a:rPr lang="en-US" sz="1200" dirty="0"/>
              <a:t>      </a:t>
            </a:r>
            <a:r>
              <a:rPr lang="en-US" sz="1200" dirty="0" err="1"/>
              <a:t>initialDelaySeconds</a:t>
            </a:r>
            <a:r>
              <a:rPr lang="en-US" sz="1200" dirty="0"/>
              <a:t>: 3</a:t>
            </a:r>
          </a:p>
          <a:p>
            <a:r>
              <a:rPr lang="en-US" sz="1200" dirty="0"/>
              <a:t>      </a:t>
            </a:r>
            <a:r>
              <a:rPr lang="en-US" sz="1200" dirty="0" err="1"/>
              <a:t>periodSeconds</a:t>
            </a:r>
            <a:r>
              <a:rPr lang="en-US" sz="1200" dirty="0"/>
              <a:t>: 5 # Default is 10</a:t>
            </a:r>
          </a:p>
          <a:p>
            <a:r>
              <a:rPr lang="en-US" sz="1200" dirty="0"/>
              <a:t>      </a:t>
            </a:r>
            <a:r>
              <a:rPr lang="en-US" sz="1200" dirty="0" err="1"/>
              <a:t>failureThreshold</a:t>
            </a:r>
            <a:r>
              <a:rPr lang="en-US" sz="1200" dirty="0"/>
              <a:t>: 1 # Default is 3</a:t>
            </a:r>
          </a:p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# Full deployment configuration skipped for brevity…</a:t>
            </a:r>
          </a:p>
        </p:txBody>
      </p:sp>
    </p:spTree>
    <p:extLst>
      <p:ext uri="{BB962C8B-B14F-4D97-AF65-F5344CB8AC3E}">
        <p14:creationId xmlns:p14="http://schemas.microsoft.com/office/powerpoint/2010/main" val="5032762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Creating services</a:t>
            </a:r>
          </a:p>
        </p:txBody>
      </p:sp>
    </p:spTree>
    <p:extLst>
      <p:ext uri="{BB962C8B-B14F-4D97-AF65-F5344CB8AC3E}">
        <p14:creationId xmlns:p14="http://schemas.microsoft.com/office/powerpoint/2010/main" val="29505543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Even though our pod is up and running</a:t>
            </a:r>
          </a:p>
          <a:p>
            <a:pPr>
              <a:lnSpc>
                <a:spcPct val="100000"/>
              </a:lnSpc>
            </a:pPr>
            <a:r>
              <a:rPr lang="en-US" dirty="0"/>
              <a:t>We cannot access it outside the cluster</a:t>
            </a:r>
          </a:p>
          <a:p>
            <a:pPr>
              <a:lnSpc>
                <a:spcPct val="100000"/>
              </a:lnSpc>
            </a:pPr>
            <a:r>
              <a:rPr lang="en-US" dirty="0"/>
              <a:t>It has an IP, but we already now pod IPs are not reliable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inaccessible, nevertheless!</a:t>
            </a:r>
          </a:p>
          <a:p>
            <a:pPr>
              <a:lnSpc>
                <a:spcPct val="100000"/>
              </a:lnSpc>
            </a:pPr>
            <a:r>
              <a:rPr lang="en-US" dirty="0"/>
              <a:t>So how to access our pod?</a:t>
            </a:r>
          </a:p>
          <a:p>
            <a:pPr>
              <a:lnSpc>
                <a:spcPct val="100000"/>
              </a:lnSpc>
            </a:pPr>
            <a:r>
              <a:rPr lang="en-US" dirty="0"/>
              <a:t>The answer - services!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web server is not accessible</a:t>
            </a:r>
          </a:p>
        </p:txBody>
      </p:sp>
    </p:spTree>
    <p:extLst>
      <p:ext uri="{BB962C8B-B14F-4D97-AF65-F5344CB8AC3E}">
        <p14:creationId xmlns:p14="http://schemas.microsoft.com/office/powerpoint/2010/main" val="25459252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Services allows us to provide: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Internal access – if two pods need to communicate internally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External access – if you want to expose your pods to the real-world</a:t>
            </a:r>
          </a:p>
          <a:p>
            <a:pPr>
              <a:lnSpc>
                <a:spcPct val="100000"/>
              </a:lnSpc>
            </a:pPr>
            <a:r>
              <a:rPr lang="en-US" dirty="0"/>
              <a:t>Services are abstraction for load balancing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They always have a stable and reliable name and IP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no matter the complexity behind them, they always deliver requests to a pod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They use an internal DNS to resolve their names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They know how to find healthy pods by their labels</a:t>
            </a:r>
          </a:p>
          <a:p>
            <a:pPr>
              <a:lnSpc>
                <a:spcPct val="100000"/>
              </a:lnSpc>
            </a:pPr>
            <a:r>
              <a:rPr lang="en-US" dirty="0"/>
              <a:t>Services are just another object in the API server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 we need to describe them in a YAML file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6539903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There are three major types of Kubernetes services: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ClusterIP</a:t>
            </a:r>
            <a:r>
              <a:rPr lang="en-US" dirty="0"/>
              <a:t> – the default service definition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Allows internal cluster connectivity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NodePort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/>
              <a:t>Allows external access directly via nodes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LoadBalancer</a:t>
            </a:r>
            <a:r>
              <a:rPr lang="en-US" dirty="0"/>
              <a:t>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Allows external access via load-balancer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It is simulated on a local machine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It uses a cloud-ready load balancer on production </a:t>
            </a:r>
          </a:p>
          <a:p>
            <a:pPr>
              <a:lnSpc>
                <a:spcPct val="100000"/>
              </a:lnSpc>
            </a:pPr>
            <a:r>
              <a:rPr lang="en-US" dirty="0"/>
              <a:t>These three types are built on top of each 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services</a:t>
            </a:r>
          </a:p>
        </p:txBody>
      </p:sp>
    </p:spTree>
    <p:extLst>
      <p:ext uri="{BB962C8B-B14F-4D97-AF65-F5344CB8AC3E}">
        <p14:creationId xmlns:p14="http://schemas.microsoft.com/office/powerpoint/2010/main" val="38598088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Nodeport</a:t>
            </a:r>
            <a:r>
              <a:rPr lang="en-US" dirty="0"/>
              <a:t> service’s manifest file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6ABB2FCA-7F47-490F-BE89-DBC90B9E8501}"/>
              </a:ext>
            </a:extLst>
          </p:cNvPr>
          <p:cNvSpPr>
            <a:spLocks noGrp="1"/>
          </p:cNvSpPr>
          <p:nvPr/>
        </p:nvSpPr>
        <p:spPr>
          <a:xfrm>
            <a:off x="1141413" y="1811990"/>
            <a:ext cx="9075212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/>
              <a:t>apiVersion</a:t>
            </a:r>
            <a:r>
              <a:rPr lang="en-US" sz="1400" dirty="0"/>
              <a:t>: v1</a:t>
            </a:r>
          </a:p>
          <a:p>
            <a:r>
              <a:rPr lang="en-US" sz="1400" dirty="0"/>
              <a:t>kind: Service</a:t>
            </a:r>
          </a:p>
          <a:p>
            <a:r>
              <a:rPr lang="en-US" sz="1400" dirty="0"/>
              <a:t>metadata:</a:t>
            </a:r>
          </a:p>
          <a:p>
            <a:r>
              <a:rPr lang="en-US" sz="1400" dirty="0"/>
              <a:t>  name: my-service</a:t>
            </a:r>
          </a:p>
          <a:p>
            <a:r>
              <a:rPr lang="en-US" sz="1400" dirty="0"/>
              <a:t>spec:</a:t>
            </a:r>
          </a:p>
          <a:p>
            <a:r>
              <a:rPr lang="en-US" sz="1400" dirty="0"/>
              <a:t>  type: </a:t>
            </a:r>
            <a:r>
              <a:rPr lang="en-US" sz="1400" dirty="0" err="1"/>
              <a:t>NodePort</a:t>
            </a:r>
            <a:endParaRPr lang="en-US" sz="1400" dirty="0"/>
          </a:p>
          <a:p>
            <a:r>
              <a:rPr lang="en-US" sz="1400" dirty="0"/>
              <a:t>  selector:</a:t>
            </a:r>
          </a:p>
          <a:p>
            <a:r>
              <a:rPr lang="en-US" sz="1400" dirty="0"/>
              <a:t>    name: web</a:t>
            </a:r>
          </a:p>
          <a:p>
            <a:r>
              <a:rPr lang="en-US" sz="1400" dirty="0"/>
              <a:t>  ports:</a:t>
            </a:r>
          </a:p>
          <a:p>
            <a:r>
              <a:rPr lang="en-US" sz="1400" dirty="0"/>
              <a:t>  - port: 80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targetPort</a:t>
            </a:r>
            <a:r>
              <a:rPr lang="en-US" sz="1400" dirty="0"/>
              <a:t>: 8080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nodePort</a:t>
            </a:r>
            <a:r>
              <a:rPr lang="en-US" sz="1400" dirty="0"/>
              <a:t>: 32000</a:t>
            </a:r>
          </a:p>
        </p:txBody>
      </p:sp>
    </p:spTree>
    <p:extLst>
      <p:ext uri="{BB962C8B-B14F-4D97-AF65-F5344CB8AC3E}">
        <p14:creationId xmlns:p14="http://schemas.microsoft.com/office/powerpoint/2010/main" val="61199164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Applying the service is done the usual way: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To get information about running services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To get full information about a service: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To access the </a:t>
            </a:r>
            <a:r>
              <a:rPr lang="en-US" dirty="0" err="1"/>
              <a:t>NodePort</a:t>
            </a:r>
            <a:r>
              <a:rPr lang="en-US" dirty="0"/>
              <a:t> service, you need to do it by the node port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 this case 32000</a:t>
            </a:r>
          </a:p>
          <a:p>
            <a:pPr>
              <a:lnSpc>
                <a:spcPct val="100000"/>
              </a:lnSpc>
            </a:pPr>
            <a:r>
              <a:rPr lang="en-US" dirty="0"/>
              <a:t>Deleting a service is just reversing a configuration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Inspecting services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84C2216-E120-4E6A-8EB6-82668EE071D3}"/>
              </a:ext>
            </a:extLst>
          </p:cNvPr>
          <p:cNvSpPr>
            <a:spLocks noGrp="1"/>
          </p:cNvSpPr>
          <p:nvPr/>
        </p:nvSpPr>
        <p:spPr>
          <a:xfrm>
            <a:off x="1141413" y="4193239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kubectl</a:t>
            </a:r>
            <a:r>
              <a:rPr lang="en-US" sz="1800" dirty="0"/>
              <a:t> describe services my-service</a:t>
            </a:r>
            <a:endParaRPr lang="en-GB" sz="1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9097ACC0-C3EF-485E-815B-820CE755241B}"/>
              </a:ext>
            </a:extLst>
          </p:cNvPr>
          <p:cNvSpPr>
            <a:spLocks noGrp="1"/>
          </p:cNvSpPr>
          <p:nvPr/>
        </p:nvSpPr>
        <p:spPr>
          <a:xfrm>
            <a:off x="1141413" y="3181446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kubectl</a:t>
            </a:r>
            <a:r>
              <a:rPr lang="en-US" sz="1800" dirty="0"/>
              <a:t> get services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# add “–o wide” for more details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640C9B72-CBC2-40E1-987B-01EEDFA110A2}"/>
              </a:ext>
            </a:extLst>
          </p:cNvPr>
          <p:cNvSpPr>
            <a:spLocks noGrp="1"/>
          </p:cNvSpPr>
          <p:nvPr/>
        </p:nvSpPr>
        <p:spPr>
          <a:xfrm>
            <a:off x="1141413" y="2198587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kubectl</a:t>
            </a:r>
            <a:r>
              <a:rPr lang="en-US" sz="1800" dirty="0"/>
              <a:t> apply -f .\.k8s\node-port-</a:t>
            </a:r>
            <a:r>
              <a:rPr lang="en-US" sz="1800" dirty="0" err="1"/>
              <a:t>service.yml</a:t>
            </a:r>
            <a:endParaRPr lang="en-US" sz="1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36256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balancer service’s manifest file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6ABB2FCA-7F47-490F-BE89-DBC90B9E8501}"/>
              </a:ext>
            </a:extLst>
          </p:cNvPr>
          <p:cNvSpPr>
            <a:spLocks noGrp="1"/>
          </p:cNvSpPr>
          <p:nvPr/>
        </p:nvSpPr>
        <p:spPr>
          <a:xfrm>
            <a:off x="1141413" y="1811990"/>
            <a:ext cx="9075212" cy="41268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/>
              <a:t>apiVersion</a:t>
            </a:r>
            <a:r>
              <a:rPr lang="en-US" sz="1400" dirty="0"/>
              <a:t>: v1</a:t>
            </a:r>
          </a:p>
          <a:p>
            <a:r>
              <a:rPr lang="en-US" sz="1400" dirty="0"/>
              <a:t>kind: Service</a:t>
            </a:r>
          </a:p>
          <a:p>
            <a:r>
              <a:rPr lang="en-US" sz="1400" dirty="0"/>
              <a:t>metadata:</a:t>
            </a:r>
          </a:p>
          <a:p>
            <a:r>
              <a:rPr lang="en-US" sz="1400" dirty="0"/>
              <a:t>  name: load-balancer</a:t>
            </a:r>
          </a:p>
          <a:p>
            <a:r>
              <a:rPr lang="en-US" sz="1400" dirty="0"/>
              <a:t>spec:</a:t>
            </a:r>
          </a:p>
          <a:p>
            <a:r>
              <a:rPr lang="en-US" sz="1400" dirty="0"/>
              <a:t>  type: </a:t>
            </a:r>
            <a:r>
              <a:rPr lang="en-US" sz="1400" dirty="0" err="1"/>
              <a:t>LoadBalancer</a:t>
            </a:r>
            <a:endParaRPr lang="en-US" sz="1400" dirty="0"/>
          </a:p>
          <a:p>
            <a:r>
              <a:rPr lang="en-US" sz="1400" dirty="0"/>
              <a:t>  selector:</a:t>
            </a:r>
          </a:p>
          <a:p>
            <a:r>
              <a:rPr lang="en-US" sz="1400" dirty="0"/>
              <a:t>    name: web</a:t>
            </a:r>
          </a:p>
          <a:p>
            <a:r>
              <a:rPr lang="en-US" sz="1400" dirty="0"/>
              <a:t>  ports:</a:t>
            </a:r>
          </a:p>
          <a:p>
            <a:r>
              <a:rPr lang="en-US" sz="1400" dirty="0"/>
              <a:t>  - port: 80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targetPort</a:t>
            </a:r>
            <a:r>
              <a:rPr lang="en-US" sz="1400" dirty="0"/>
              <a:t>: 8080</a:t>
            </a:r>
          </a:p>
        </p:txBody>
      </p:sp>
    </p:spTree>
    <p:extLst>
      <p:ext uri="{BB962C8B-B14F-4D97-AF65-F5344CB8AC3E}">
        <p14:creationId xmlns:p14="http://schemas.microsoft.com/office/powerpoint/2010/main" val="242424345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lot of ports are defined and it’s getting tricky</a:t>
            </a:r>
          </a:p>
          <a:p>
            <a:pPr>
              <a:lnSpc>
                <a:spcPct val="100000"/>
              </a:lnSpc>
            </a:pPr>
            <a:r>
              <a:rPr lang="en-US" dirty="0"/>
              <a:t>Here are more details: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targetPort</a:t>
            </a:r>
            <a:r>
              <a:rPr lang="en-US" dirty="0"/>
              <a:t> – the port exposed by containers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port – the port used by the service itself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nodePort</a:t>
            </a:r>
            <a:r>
              <a:rPr lang="en-US" dirty="0"/>
              <a:t> – ports for different nodes</a:t>
            </a:r>
          </a:p>
          <a:p>
            <a:pPr>
              <a:lnSpc>
                <a:spcPct val="100000"/>
              </a:lnSpc>
            </a:pPr>
            <a:r>
              <a:rPr lang="en-US" dirty="0"/>
              <a:t>This is how to access your application: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NodePort</a:t>
            </a:r>
            <a:r>
              <a:rPr lang="en-US" dirty="0"/>
              <a:t> service – use the </a:t>
            </a:r>
            <a:r>
              <a:rPr lang="en-US" dirty="0" err="1"/>
              <a:t>nodePort</a:t>
            </a:r>
            <a:r>
              <a:rPr lang="en-US" dirty="0"/>
              <a:t> value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LoadBalancer</a:t>
            </a:r>
            <a:r>
              <a:rPr lang="en-US" dirty="0"/>
              <a:t> service – use the port value</a:t>
            </a:r>
          </a:p>
          <a:p>
            <a:pPr>
              <a:lnSpc>
                <a:spcPct val="100000"/>
              </a:lnSpc>
            </a:pPr>
            <a:r>
              <a:rPr lang="en-US" dirty="0"/>
              <a:t>The default protocol is TCP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you can change it to UDP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madness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D3A337-A101-47E6-B245-6E5644BE3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3169" y="1712549"/>
            <a:ext cx="3074242" cy="42175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7343562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adding deployments</a:t>
            </a:r>
          </a:p>
        </p:txBody>
      </p:sp>
    </p:spTree>
    <p:extLst>
      <p:ext uri="{BB962C8B-B14F-4D97-AF65-F5344CB8AC3E}">
        <p14:creationId xmlns:p14="http://schemas.microsoft.com/office/powerpoint/2010/main" val="1297645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31034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About Code It Up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About This Workshop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Why Kubernetes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The Kubernetes Architecture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Getting Kubernetes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Working With Pods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Creating Services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Adding Deployments</a:t>
            </a:r>
            <a:endParaRPr lang="en-US" sz="1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Going To COVER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5A7E2EC5-E0B7-48FF-B10D-1F0B9A843D46}"/>
              </a:ext>
            </a:extLst>
          </p:cNvPr>
          <p:cNvSpPr txBox="1">
            <a:spLocks/>
          </p:cNvSpPr>
          <p:nvPr/>
        </p:nvSpPr>
        <p:spPr>
          <a:xfrm>
            <a:off x="6094412" y="1731034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/>
              <a:t>Moving To The Cloud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Using Storage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Configuration Maps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Secrets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Other Useful Objects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Putting It All Together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Namespaces And Labels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Troubleshooting And Monitoring</a:t>
            </a:r>
          </a:p>
        </p:txBody>
      </p:sp>
    </p:spTree>
    <p:extLst>
      <p:ext uri="{BB962C8B-B14F-4D97-AF65-F5344CB8AC3E}">
        <p14:creationId xmlns:p14="http://schemas.microsoft.com/office/powerpoint/2010/main" val="39763074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We already have a running application</a:t>
            </a:r>
          </a:p>
          <a:p>
            <a:pPr>
              <a:lnSpc>
                <a:spcPct val="100000"/>
              </a:lnSpc>
            </a:pPr>
            <a:r>
              <a:rPr lang="en-US" dirty="0"/>
              <a:t>And it is exposed to the Internet</a:t>
            </a:r>
          </a:p>
          <a:p>
            <a:pPr>
              <a:lnSpc>
                <a:spcPct val="100000"/>
              </a:lnSpc>
            </a:pPr>
            <a:r>
              <a:rPr lang="en-US" dirty="0"/>
              <a:t>But what about all the other good stuff?</a:t>
            </a:r>
          </a:p>
          <a:p>
            <a:pPr>
              <a:lnSpc>
                <a:spcPct val="100000"/>
              </a:lnSpc>
            </a:pPr>
            <a:r>
              <a:rPr lang="en-US" dirty="0"/>
              <a:t>Automatic scaling?</a:t>
            </a:r>
          </a:p>
          <a:p>
            <a:pPr>
              <a:lnSpc>
                <a:spcPct val="100000"/>
              </a:lnSpc>
            </a:pPr>
            <a:r>
              <a:rPr lang="en-US" dirty="0"/>
              <a:t>Updates and rollbacks?</a:t>
            </a:r>
          </a:p>
          <a:p>
            <a:pPr>
              <a:lnSpc>
                <a:spcPct val="100000"/>
              </a:lnSpc>
            </a:pPr>
            <a:r>
              <a:rPr lang="en-US" dirty="0"/>
              <a:t>Replica sets and deployments to the rescue!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far so good but…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8C06D2-70AC-49D9-906D-F532D92DD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811" y="1712549"/>
            <a:ext cx="4289183" cy="33444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720027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Replica sets and deployments are plain old Kubernetes objects</a:t>
            </a:r>
          </a:p>
          <a:p>
            <a:pPr>
              <a:lnSpc>
                <a:spcPct val="100000"/>
              </a:lnSpc>
            </a:pPr>
            <a:r>
              <a:rPr lang="en-US" dirty="0"/>
              <a:t>So we define them the usual way – in a YAML manifest file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Replica sets work behind the scenes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we interact with deployments directly</a:t>
            </a:r>
          </a:p>
          <a:p>
            <a:pPr>
              <a:lnSpc>
                <a:spcPct val="100000"/>
              </a:lnSpc>
            </a:pPr>
            <a:r>
              <a:rPr lang="en-US" dirty="0"/>
              <a:t>We do not need a separate pod configuration</a:t>
            </a:r>
          </a:p>
          <a:p>
            <a:pPr>
              <a:lnSpc>
                <a:spcPct val="100000"/>
              </a:lnSpc>
            </a:pPr>
            <a:r>
              <a:rPr lang="en-US" dirty="0"/>
              <a:t>We can safely delete and revert it</a:t>
            </a:r>
          </a:p>
          <a:p>
            <a:pPr>
              <a:lnSpc>
                <a:spcPct val="100000"/>
              </a:lnSpc>
            </a:pPr>
            <a:r>
              <a:rPr lang="en-US" dirty="0"/>
              <a:t>The deployment one will take care of everything we need</a:t>
            </a:r>
          </a:p>
          <a:p>
            <a:pPr>
              <a:lnSpc>
                <a:spcPct val="100000"/>
              </a:lnSpc>
            </a:pPr>
            <a:r>
              <a:rPr lang="en-US" dirty="0"/>
              <a:t>And if our labels match the service selectors, they</a:t>
            </a:r>
            <a:br>
              <a:rPr lang="en-US" dirty="0"/>
            </a:br>
            <a:r>
              <a:rPr lang="en-US" dirty="0"/>
              <a:t>will automatically start to serve the new pods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deployments</a:t>
            </a:r>
          </a:p>
        </p:txBody>
      </p:sp>
    </p:spTree>
    <p:extLst>
      <p:ext uri="{BB962C8B-B14F-4D97-AF65-F5344CB8AC3E}">
        <p14:creationId xmlns:p14="http://schemas.microsoft.com/office/powerpoint/2010/main" val="282554991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deployment’s manifest file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6ABB2FCA-7F47-490F-BE89-DBC90B9E8501}"/>
              </a:ext>
            </a:extLst>
          </p:cNvPr>
          <p:cNvSpPr>
            <a:spLocks noGrp="1"/>
          </p:cNvSpPr>
          <p:nvPr/>
        </p:nvSpPr>
        <p:spPr>
          <a:xfrm>
            <a:off x="1141413" y="1811990"/>
            <a:ext cx="9075212" cy="48039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err="1"/>
              <a:t>apiVersion</a:t>
            </a:r>
            <a:r>
              <a:rPr lang="en-US" sz="1200" dirty="0"/>
              <a:t>: apps/v1</a:t>
            </a:r>
          </a:p>
          <a:p>
            <a:r>
              <a:rPr lang="en-US" sz="1200" dirty="0"/>
              <a:t>kind: Deployment</a:t>
            </a:r>
          </a:p>
          <a:p>
            <a:r>
              <a:rPr lang="en-US" sz="1200" dirty="0"/>
              <a:t>metadata:</a:t>
            </a:r>
          </a:p>
          <a:p>
            <a:r>
              <a:rPr lang="en-US" sz="1200" dirty="0"/>
              <a:t>  name: my-deployment</a:t>
            </a:r>
          </a:p>
          <a:p>
            <a:r>
              <a:rPr lang="en-US" sz="1200" dirty="0"/>
              <a:t>spec:</a:t>
            </a:r>
          </a:p>
          <a:p>
            <a:r>
              <a:rPr lang="en-US" sz="1200" dirty="0"/>
              <a:t>  replicas: 5</a:t>
            </a:r>
          </a:p>
          <a:p>
            <a:r>
              <a:rPr lang="en-US" sz="1200" dirty="0"/>
              <a:t>  selector: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matchLabels</a:t>
            </a:r>
            <a:r>
              <a:rPr lang="en-US" sz="1200" dirty="0"/>
              <a:t>:</a:t>
            </a:r>
          </a:p>
          <a:p>
            <a:r>
              <a:rPr lang="en-US" sz="1200" dirty="0"/>
              <a:t>      name: web</a:t>
            </a:r>
          </a:p>
          <a:p>
            <a:r>
              <a:rPr lang="en-US" sz="1200" dirty="0"/>
              <a:t>  template:</a:t>
            </a:r>
          </a:p>
          <a:p>
            <a:r>
              <a:rPr lang="en-US" sz="1200" dirty="0"/>
              <a:t>    metadata:</a:t>
            </a:r>
          </a:p>
          <a:p>
            <a:r>
              <a:rPr lang="en-US" sz="1200" dirty="0"/>
              <a:t>      labels:</a:t>
            </a:r>
          </a:p>
          <a:p>
            <a:r>
              <a:rPr lang="en-US" sz="1200" dirty="0"/>
              <a:t>        name: web</a:t>
            </a:r>
          </a:p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# Continues to the next slide…</a:t>
            </a:r>
          </a:p>
        </p:txBody>
      </p:sp>
    </p:spTree>
    <p:extLst>
      <p:ext uri="{BB962C8B-B14F-4D97-AF65-F5344CB8AC3E}">
        <p14:creationId xmlns:p14="http://schemas.microsoft.com/office/powerpoint/2010/main" val="400362167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deployment’s manifest file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6ABB2FCA-7F47-490F-BE89-DBC90B9E8501}"/>
              </a:ext>
            </a:extLst>
          </p:cNvPr>
          <p:cNvSpPr>
            <a:spLocks noGrp="1"/>
          </p:cNvSpPr>
          <p:nvPr/>
        </p:nvSpPr>
        <p:spPr>
          <a:xfrm>
            <a:off x="1141413" y="1811990"/>
            <a:ext cx="9075212" cy="44654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# Continues from the previous slide…</a:t>
            </a:r>
          </a:p>
          <a:p>
            <a:r>
              <a:rPr lang="en-US" sz="1200" dirty="0"/>
              <a:t>    spec:</a:t>
            </a:r>
          </a:p>
          <a:p>
            <a:r>
              <a:rPr lang="en-US" sz="1200" dirty="0"/>
              <a:t>      </a:t>
            </a:r>
            <a:r>
              <a:rPr lang="en-US" sz="1200" dirty="0" err="1"/>
              <a:t>terminationGracePeriodSeconds</a:t>
            </a:r>
            <a:r>
              <a:rPr lang="en-US" sz="1200" dirty="0"/>
              <a:t>: 1</a:t>
            </a:r>
          </a:p>
          <a:p>
            <a:r>
              <a:rPr lang="en-US" sz="1200" dirty="0"/>
              <a:t>      containers:</a:t>
            </a:r>
          </a:p>
          <a:p>
            <a:r>
              <a:rPr lang="en-US" sz="1200" dirty="0"/>
              <a:t>      - name: my-simple-web-app</a:t>
            </a:r>
          </a:p>
          <a:p>
            <a:r>
              <a:rPr lang="en-US" sz="1200" dirty="0"/>
              <a:t>        image: </a:t>
            </a:r>
            <a:r>
              <a:rPr lang="en-US" sz="1200" dirty="0" err="1"/>
              <a:t>codeitup</a:t>
            </a:r>
            <a:r>
              <a:rPr lang="en-US" sz="1200" dirty="0"/>
              <a:t>/simple-web-app:1.0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imagePullPolicy</a:t>
            </a:r>
            <a:r>
              <a:rPr lang="en-US" sz="1200" dirty="0"/>
              <a:t>: Always</a:t>
            </a:r>
          </a:p>
          <a:p>
            <a:r>
              <a:rPr lang="en-US" sz="1200" dirty="0"/>
              <a:t>        resources:</a:t>
            </a:r>
          </a:p>
          <a:p>
            <a:r>
              <a:rPr lang="en-US" sz="1200" dirty="0"/>
              <a:t>          limits:</a:t>
            </a:r>
          </a:p>
          <a:p>
            <a:r>
              <a:rPr lang="en-US" sz="1200" dirty="0"/>
              <a:t>            memory: "128Mi"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cpu</a:t>
            </a:r>
            <a:r>
              <a:rPr lang="en-US" sz="1200" dirty="0"/>
              <a:t>: "500m"</a:t>
            </a:r>
          </a:p>
          <a:p>
            <a:r>
              <a:rPr lang="en-US" sz="1200" dirty="0"/>
              <a:t>        ports:</a:t>
            </a:r>
          </a:p>
          <a:p>
            <a:r>
              <a:rPr lang="en-US" sz="1200" dirty="0"/>
              <a:t>        - </a:t>
            </a:r>
            <a:r>
              <a:rPr lang="en-US" sz="1200" dirty="0" err="1"/>
              <a:t>containerPort</a:t>
            </a:r>
            <a:r>
              <a:rPr lang="en-US" sz="1200" dirty="0"/>
              <a:t>: 8080</a:t>
            </a:r>
          </a:p>
        </p:txBody>
      </p:sp>
    </p:spTree>
    <p:extLst>
      <p:ext uri="{BB962C8B-B14F-4D97-AF65-F5344CB8AC3E}">
        <p14:creationId xmlns:p14="http://schemas.microsoft.com/office/powerpoint/2010/main" val="147786982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 our configuration we need to define: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pods (like the previous configuration)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Number of desired replicas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Selectors and labels</a:t>
            </a:r>
          </a:p>
          <a:p>
            <a:pPr>
              <a:lnSpc>
                <a:spcPct val="100000"/>
              </a:lnSpc>
            </a:pPr>
            <a:r>
              <a:rPr lang="en-US" dirty="0"/>
              <a:t>And that’s pretty much it! We just need to apply it: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To get information about our deployments: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To get information about our replica sets: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deployments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9B5DB00A-CE94-417E-8BC6-B6BA5281CB98}"/>
              </a:ext>
            </a:extLst>
          </p:cNvPr>
          <p:cNvSpPr>
            <a:spLocks noGrp="1"/>
          </p:cNvSpPr>
          <p:nvPr/>
        </p:nvSpPr>
        <p:spPr>
          <a:xfrm>
            <a:off x="1141413" y="3782459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kubectl</a:t>
            </a:r>
            <a:r>
              <a:rPr lang="en-US" sz="1800" dirty="0"/>
              <a:t> apply -f .\.k8s\</a:t>
            </a:r>
            <a:r>
              <a:rPr lang="en-US" sz="1800" dirty="0" err="1"/>
              <a:t>deployment.yml</a:t>
            </a:r>
            <a:endParaRPr lang="en-US" sz="1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74DE035D-CAEA-4501-897D-19E3CB752F84}"/>
              </a:ext>
            </a:extLst>
          </p:cNvPr>
          <p:cNvSpPr>
            <a:spLocks noGrp="1"/>
          </p:cNvSpPr>
          <p:nvPr/>
        </p:nvSpPr>
        <p:spPr>
          <a:xfrm>
            <a:off x="1141413" y="4767616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kubectl</a:t>
            </a:r>
            <a:r>
              <a:rPr lang="en-US" sz="1800" dirty="0"/>
              <a:t> get deployments</a:t>
            </a:r>
            <a:endParaRPr lang="en-US" sz="1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9C42F7C2-19FF-4063-8C29-A858911B8954}"/>
              </a:ext>
            </a:extLst>
          </p:cNvPr>
          <p:cNvSpPr>
            <a:spLocks noGrp="1"/>
          </p:cNvSpPr>
          <p:nvPr/>
        </p:nvSpPr>
        <p:spPr>
          <a:xfrm>
            <a:off x="1141413" y="5715384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kubectl</a:t>
            </a:r>
            <a:r>
              <a:rPr lang="en-US" sz="1800" dirty="0"/>
              <a:t> get </a:t>
            </a:r>
            <a:r>
              <a:rPr lang="en-US" sz="1800" dirty="0" err="1"/>
              <a:t>rs</a:t>
            </a:r>
            <a:endParaRPr lang="en-US" sz="1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05263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Let’s try to delete a pod: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And then get information about the currently running pods</a:t>
            </a:r>
          </a:p>
          <a:p>
            <a:pPr>
              <a:lnSpc>
                <a:spcPct val="100000"/>
              </a:lnSpc>
            </a:pPr>
            <a:r>
              <a:rPr lang="en-US" dirty="0"/>
              <a:t>We can see that they are still 5!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one of them is newer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it has a new name</a:t>
            </a:r>
          </a:p>
          <a:p>
            <a:pPr>
              <a:lnSpc>
                <a:spcPct val="100000"/>
              </a:lnSpc>
            </a:pPr>
            <a:r>
              <a:rPr lang="en-US" dirty="0"/>
              <a:t>The replica set controller does everything it can to reach the desired state</a:t>
            </a:r>
          </a:p>
          <a:p>
            <a:pPr>
              <a:lnSpc>
                <a:spcPct val="100000"/>
              </a:lnSpc>
            </a:pPr>
            <a:r>
              <a:rPr lang="en-US" dirty="0"/>
              <a:t>Therefore it self-healed a pod when it was deleted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Self-healing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9B5DB00A-CE94-417E-8BC6-B6BA5281CB98}"/>
              </a:ext>
            </a:extLst>
          </p:cNvPr>
          <p:cNvSpPr>
            <a:spLocks noGrp="1"/>
          </p:cNvSpPr>
          <p:nvPr/>
        </p:nvSpPr>
        <p:spPr>
          <a:xfrm>
            <a:off x="1141413" y="2198588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kubectl</a:t>
            </a:r>
            <a:r>
              <a:rPr lang="en-US" sz="1800" dirty="0"/>
              <a:t> delete pod </a:t>
            </a:r>
            <a:r>
              <a:rPr lang="en-US" sz="1800" i="1" dirty="0"/>
              <a:t>{pod-name}</a:t>
            </a:r>
            <a:endParaRPr lang="en-US" sz="1800" i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88982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We can manually change the replica sets to scale our application</a:t>
            </a:r>
          </a:p>
          <a:p>
            <a:pPr>
              <a:lnSpc>
                <a:spcPct val="100000"/>
              </a:lnSpc>
            </a:pPr>
            <a:r>
              <a:rPr lang="en-US" dirty="0"/>
              <a:t>But it is better to configure Kubernetes to auto-scale our pods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we need to remove the replica sets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Because the replica set controller will “fight” against the scaling rules</a:t>
            </a:r>
          </a:p>
          <a:p>
            <a:pPr>
              <a:lnSpc>
                <a:spcPct val="100000"/>
              </a:lnSpc>
            </a:pPr>
            <a:r>
              <a:rPr lang="en-US" dirty="0"/>
              <a:t>The fast way is to use the CLI:</a:t>
            </a:r>
            <a:endParaRPr lang="bg-BG" dirty="0"/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But a better approach is the good old YAML manifest!</a:t>
            </a:r>
          </a:p>
          <a:p>
            <a:pPr>
              <a:lnSpc>
                <a:spcPct val="100000"/>
              </a:lnSpc>
            </a:pPr>
            <a:r>
              <a:rPr lang="en-US" dirty="0"/>
              <a:t>We need another object though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Horizontal Pod </a:t>
            </a:r>
            <a:r>
              <a:rPr lang="en-US" dirty="0" err="1"/>
              <a:t>Autoscaler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In it we must reference the original deployment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auto-scaling?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AED4BB65-AEF3-4025-B569-344F9DDEEF20}"/>
              </a:ext>
            </a:extLst>
          </p:cNvPr>
          <p:cNvSpPr>
            <a:spLocks noGrp="1"/>
          </p:cNvSpPr>
          <p:nvPr/>
        </p:nvSpPr>
        <p:spPr>
          <a:xfrm>
            <a:off x="1141413" y="3946542"/>
            <a:ext cx="9905998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kubectl</a:t>
            </a:r>
            <a:r>
              <a:rPr lang="en-US" sz="1800" dirty="0"/>
              <a:t> </a:t>
            </a:r>
            <a:r>
              <a:rPr lang="en-US" sz="1800" dirty="0" err="1"/>
              <a:t>autoscale</a:t>
            </a:r>
            <a:r>
              <a:rPr lang="en-US" sz="1800" dirty="0"/>
              <a:t> deployment my-deployment --</a:t>
            </a:r>
            <a:r>
              <a:rPr lang="en-US" sz="1800" dirty="0" err="1"/>
              <a:t>cpu</a:t>
            </a:r>
            <a:r>
              <a:rPr lang="en-US" sz="1800" dirty="0"/>
              <a:t>-percent=50 --min=1 --max=10</a:t>
            </a:r>
            <a:endParaRPr lang="en-US" sz="1800" i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17228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602788" cy="1478570"/>
          </a:xfrm>
        </p:spPr>
        <p:txBody>
          <a:bodyPr/>
          <a:lstStyle/>
          <a:p>
            <a:r>
              <a:rPr lang="en-US" dirty="0"/>
              <a:t>Horizontal Pod </a:t>
            </a:r>
            <a:r>
              <a:rPr lang="en-US" dirty="0" err="1"/>
              <a:t>Autoscaler’s</a:t>
            </a:r>
            <a:r>
              <a:rPr lang="en-US" dirty="0"/>
              <a:t> manifest file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6ABB2FCA-7F47-490F-BE89-DBC90B9E8501}"/>
              </a:ext>
            </a:extLst>
          </p:cNvPr>
          <p:cNvSpPr>
            <a:spLocks noGrp="1"/>
          </p:cNvSpPr>
          <p:nvPr/>
        </p:nvSpPr>
        <p:spPr>
          <a:xfrm>
            <a:off x="1141413" y="1811990"/>
            <a:ext cx="9075212" cy="3788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err="1"/>
              <a:t>apiVersion</a:t>
            </a:r>
            <a:r>
              <a:rPr lang="en-US" sz="1200" dirty="0"/>
              <a:t>: autoscaling/v2beta2</a:t>
            </a:r>
          </a:p>
          <a:p>
            <a:r>
              <a:rPr lang="en-US" sz="1200" dirty="0"/>
              <a:t>kind: </a:t>
            </a:r>
            <a:r>
              <a:rPr lang="en-US" sz="1200" dirty="0" err="1"/>
              <a:t>HorizontalPodAutoscaler</a:t>
            </a:r>
            <a:endParaRPr lang="en-US" sz="1200" dirty="0"/>
          </a:p>
          <a:p>
            <a:r>
              <a:rPr lang="en-US" sz="1200" dirty="0"/>
              <a:t>metadata:</a:t>
            </a:r>
          </a:p>
          <a:p>
            <a:r>
              <a:rPr lang="en-US" sz="1200" dirty="0"/>
              <a:t>  name: my-</a:t>
            </a:r>
            <a:r>
              <a:rPr lang="en-US" sz="1200" dirty="0" err="1"/>
              <a:t>autoscaler</a:t>
            </a:r>
            <a:endParaRPr lang="en-US" sz="1200" dirty="0"/>
          </a:p>
          <a:p>
            <a:r>
              <a:rPr lang="en-US" sz="1200" dirty="0"/>
              <a:t>spec: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scaleTargetRef</a:t>
            </a:r>
            <a:r>
              <a:rPr lang="en-US" sz="1200" dirty="0"/>
              <a:t>: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apiVersion</a:t>
            </a:r>
            <a:r>
              <a:rPr lang="en-US" sz="1200" dirty="0"/>
              <a:t>: apps/v1</a:t>
            </a:r>
          </a:p>
          <a:p>
            <a:r>
              <a:rPr lang="en-US" sz="1200" dirty="0"/>
              <a:t>    kind: Deployment</a:t>
            </a:r>
          </a:p>
          <a:p>
            <a:r>
              <a:rPr lang="en-US" sz="1200" dirty="0"/>
              <a:t>    name: my-deployment</a:t>
            </a:r>
          </a:p>
          <a:p>
            <a:endParaRPr lang="en-US" sz="1200" dirty="0"/>
          </a:p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# Continues to the next slide…</a:t>
            </a:r>
          </a:p>
        </p:txBody>
      </p:sp>
    </p:spTree>
    <p:extLst>
      <p:ext uri="{BB962C8B-B14F-4D97-AF65-F5344CB8AC3E}">
        <p14:creationId xmlns:p14="http://schemas.microsoft.com/office/powerpoint/2010/main" val="316316998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602788" cy="1478570"/>
          </a:xfrm>
        </p:spPr>
        <p:txBody>
          <a:bodyPr/>
          <a:lstStyle/>
          <a:p>
            <a:r>
              <a:rPr lang="en-US" dirty="0"/>
              <a:t>Horizontal Pod </a:t>
            </a:r>
            <a:r>
              <a:rPr lang="en-US" dirty="0" err="1"/>
              <a:t>Autoscaler’s</a:t>
            </a:r>
            <a:r>
              <a:rPr lang="en-US" dirty="0"/>
              <a:t> manifest file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6ABB2FCA-7F47-490F-BE89-DBC90B9E8501}"/>
              </a:ext>
            </a:extLst>
          </p:cNvPr>
          <p:cNvSpPr>
            <a:spLocks noGrp="1"/>
          </p:cNvSpPr>
          <p:nvPr/>
        </p:nvSpPr>
        <p:spPr>
          <a:xfrm>
            <a:off x="1141413" y="1811990"/>
            <a:ext cx="9075212" cy="3788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# Continues from the previous slide…</a:t>
            </a:r>
          </a:p>
          <a:p>
            <a:r>
              <a:rPr lang="en-US" sz="1200" dirty="0"/>
              <a:t>  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minReplicas</a:t>
            </a:r>
            <a:r>
              <a:rPr lang="en-US" sz="1200" dirty="0"/>
              <a:t>: 2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maxReplicas</a:t>
            </a:r>
            <a:r>
              <a:rPr lang="en-US" sz="1200" dirty="0"/>
              <a:t>: 10</a:t>
            </a:r>
          </a:p>
          <a:p>
            <a:r>
              <a:rPr lang="en-US" sz="1200" dirty="0"/>
              <a:t>  metrics:</a:t>
            </a:r>
          </a:p>
          <a:p>
            <a:r>
              <a:rPr lang="en-US" sz="1200" dirty="0"/>
              <a:t>  - type: Resource</a:t>
            </a:r>
          </a:p>
          <a:p>
            <a:r>
              <a:rPr lang="en-US" sz="1200" dirty="0"/>
              <a:t>    resource:</a:t>
            </a:r>
          </a:p>
          <a:p>
            <a:r>
              <a:rPr lang="en-US" sz="1200" dirty="0"/>
              <a:t>      name: </a:t>
            </a:r>
            <a:r>
              <a:rPr lang="en-US" sz="1200" dirty="0" err="1"/>
              <a:t>cpu</a:t>
            </a:r>
            <a:endParaRPr lang="en-US" sz="1200" dirty="0"/>
          </a:p>
          <a:p>
            <a:r>
              <a:rPr lang="en-US" sz="1200" dirty="0"/>
              <a:t>      target:</a:t>
            </a:r>
          </a:p>
          <a:p>
            <a:r>
              <a:rPr lang="en-US" sz="1200" dirty="0"/>
              <a:t>        type: Utilization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averageUtilization</a:t>
            </a:r>
            <a:r>
              <a:rPr lang="en-US" sz="1200" dirty="0"/>
              <a:t>: 50</a:t>
            </a:r>
          </a:p>
        </p:txBody>
      </p:sp>
    </p:spTree>
    <p:extLst>
      <p:ext uri="{BB962C8B-B14F-4D97-AF65-F5344CB8AC3E}">
        <p14:creationId xmlns:p14="http://schemas.microsoft.com/office/powerpoint/2010/main" val="204431022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We need a bit of configuration to run the Horizontal Pod </a:t>
            </a:r>
            <a:r>
              <a:rPr lang="en-US" dirty="0" err="1"/>
              <a:t>Autoscaler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Install Metrics Server: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Edit its configuration: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Add the following arguments in container section:</a:t>
            </a:r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autoscaling (Current version)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AED4BB65-AEF3-4025-B569-344F9DDEEF20}"/>
              </a:ext>
            </a:extLst>
          </p:cNvPr>
          <p:cNvSpPr>
            <a:spLocks noGrp="1"/>
          </p:cNvSpPr>
          <p:nvPr/>
        </p:nvSpPr>
        <p:spPr>
          <a:xfrm>
            <a:off x="1141413" y="2805065"/>
            <a:ext cx="9905998" cy="772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kubectl</a:t>
            </a:r>
            <a:r>
              <a:rPr lang="en-US" sz="1800" dirty="0"/>
              <a:t> apply -f https://github.com/kubernetes-sigs/metrics-server/releases/download/v0.3.7/components.yaml</a:t>
            </a:r>
            <a:endParaRPr lang="en-US" sz="1800" i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87CA35-8FB4-4D16-9A2E-293F6217D3C9}"/>
              </a:ext>
            </a:extLst>
          </p:cNvPr>
          <p:cNvSpPr>
            <a:spLocks noGrp="1"/>
          </p:cNvSpPr>
          <p:nvPr/>
        </p:nvSpPr>
        <p:spPr>
          <a:xfrm>
            <a:off x="1141413" y="4194096"/>
            <a:ext cx="9905998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kubectl</a:t>
            </a:r>
            <a:r>
              <a:rPr lang="en-US" sz="1800" dirty="0"/>
              <a:t> -n </a:t>
            </a:r>
            <a:r>
              <a:rPr lang="en-US" sz="1800" dirty="0" err="1"/>
              <a:t>kube</a:t>
            </a:r>
            <a:r>
              <a:rPr lang="en-US" sz="1800" dirty="0"/>
              <a:t>-system edit deploy metrics-server</a:t>
            </a:r>
            <a:endParaRPr lang="en-US" sz="1800" i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B6172B88-0254-4E81-866B-A020A5B05A36}"/>
              </a:ext>
            </a:extLst>
          </p:cNvPr>
          <p:cNvSpPr>
            <a:spLocks noGrp="1"/>
          </p:cNvSpPr>
          <p:nvPr/>
        </p:nvSpPr>
        <p:spPr>
          <a:xfrm>
            <a:off x="1141413" y="5139464"/>
            <a:ext cx="9905998" cy="13568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        - --v=2</a:t>
            </a:r>
          </a:p>
          <a:p>
            <a:r>
              <a:rPr lang="en-US" sz="1800" dirty="0"/>
              <a:t>        - --</a:t>
            </a:r>
            <a:r>
              <a:rPr lang="en-US" sz="1800" dirty="0" err="1"/>
              <a:t>kubelet</a:t>
            </a:r>
            <a:r>
              <a:rPr lang="en-US" sz="1800" dirty="0"/>
              <a:t>-insecure-</a:t>
            </a:r>
            <a:r>
              <a:rPr lang="en-US" sz="1800" dirty="0" err="1"/>
              <a:t>tls</a:t>
            </a:r>
            <a:endParaRPr lang="en-US" sz="1800" dirty="0"/>
          </a:p>
          <a:p>
            <a:r>
              <a:rPr lang="en-US" sz="1800" dirty="0"/>
              <a:t>        - --</a:t>
            </a:r>
            <a:r>
              <a:rPr lang="en-US" sz="1800" dirty="0" err="1"/>
              <a:t>kubelet</a:t>
            </a:r>
            <a:r>
              <a:rPr lang="en-US" sz="1800" dirty="0"/>
              <a:t>-preferred-address-types=</a:t>
            </a:r>
            <a:r>
              <a:rPr lang="en-US" sz="1800" dirty="0" err="1"/>
              <a:t>InternalIP</a:t>
            </a:r>
            <a:endParaRPr lang="en-US" sz="1800" i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931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ABOUT CODE IT UP</a:t>
            </a:r>
          </a:p>
        </p:txBody>
      </p:sp>
    </p:spTree>
    <p:extLst>
      <p:ext uri="{BB962C8B-B14F-4D97-AF65-F5344CB8AC3E}">
        <p14:creationId xmlns:p14="http://schemas.microsoft.com/office/powerpoint/2010/main" val="127920342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Validate the Metrics Server is running: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Apply the Horizontal Pod </a:t>
            </a:r>
            <a:r>
              <a:rPr lang="en-US" dirty="0" err="1"/>
              <a:t>Autoscaler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Validate that it scaled our pods: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Getting the active pods should show 2 instead of 1 now</a:t>
            </a:r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autoscaling (Current version)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AED4BB65-AEF3-4025-B569-344F9DDEEF20}"/>
              </a:ext>
            </a:extLst>
          </p:cNvPr>
          <p:cNvSpPr>
            <a:spLocks noGrp="1"/>
          </p:cNvSpPr>
          <p:nvPr/>
        </p:nvSpPr>
        <p:spPr>
          <a:xfrm>
            <a:off x="1141413" y="2163700"/>
            <a:ext cx="9905998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kubectl</a:t>
            </a:r>
            <a:r>
              <a:rPr lang="en-US" sz="1800" dirty="0"/>
              <a:t> get pods -n </a:t>
            </a:r>
            <a:r>
              <a:rPr lang="en-US" sz="1800" dirty="0" err="1"/>
              <a:t>kube</a:t>
            </a:r>
            <a:r>
              <a:rPr lang="en-US" sz="1800" dirty="0"/>
              <a:t>-system -l k8s-app=metrics-server</a:t>
            </a:r>
            <a:endParaRPr lang="en-US" sz="1800" i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87CA35-8FB4-4D16-9A2E-293F6217D3C9}"/>
              </a:ext>
            </a:extLst>
          </p:cNvPr>
          <p:cNvSpPr>
            <a:spLocks noGrp="1"/>
          </p:cNvSpPr>
          <p:nvPr/>
        </p:nvSpPr>
        <p:spPr>
          <a:xfrm>
            <a:off x="1141413" y="3179510"/>
            <a:ext cx="9905998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kubectl</a:t>
            </a:r>
            <a:r>
              <a:rPr lang="en-US" sz="1800" dirty="0"/>
              <a:t> apply -f .\.k8s\horizontal-</a:t>
            </a:r>
            <a:r>
              <a:rPr lang="en-US" sz="1800" dirty="0" err="1"/>
              <a:t>autoscaler.yml</a:t>
            </a:r>
            <a:endParaRPr lang="en-US" sz="1800" i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B6172B88-0254-4E81-866B-A020A5B05A36}"/>
              </a:ext>
            </a:extLst>
          </p:cNvPr>
          <p:cNvSpPr>
            <a:spLocks noGrp="1"/>
          </p:cNvSpPr>
          <p:nvPr/>
        </p:nvSpPr>
        <p:spPr>
          <a:xfrm>
            <a:off x="1141413" y="4194096"/>
            <a:ext cx="9905998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kubectl</a:t>
            </a:r>
            <a:r>
              <a:rPr lang="en-US" sz="1800" dirty="0"/>
              <a:t> describe </a:t>
            </a:r>
            <a:r>
              <a:rPr lang="en-US" sz="1800" dirty="0" err="1"/>
              <a:t>hpa</a:t>
            </a:r>
            <a:endParaRPr lang="en-US" sz="1800" i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86827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Open a new terminal and run: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Fire lots of requests to our load balancer: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Watch the Horizontal Pod </a:t>
            </a:r>
            <a:r>
              <a:rPr lang="en-US" dirty="0" err="1"/>
              <a:t>Autoscaler</a:t>
            </a:r>
            <a:r>
              <a:rPr lang="en-US" dirty="0"/>
              <a:t> in the original terminal:</a:t>
            </a:r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You can also scale by other metrics – memory, external, etc.</a:t>
            </a:r>
          </a:p>
          <a:p>
            <a:pPr>
              <a:lnSpc>
                <a:spcPct val="100000"/>
              </a:lnSpc>
            </a:pPr>
            <a:r>
              <a:rPr lang="en-US" dirty="0"/>
              <a:t>There are also Cluster </a:t>
            </a:r>
            <a:r>
              <a:rPr lang="en-US" dirty="0" err="1"/>
              <a:t>Autoscaler</a:t>
            </a:r>
            <a:r>
              <a:rPr lang="en-US" dirty="0"/>
              <a:t> and Vertical Pod </a:t>
            </a:r>
            <a:r>
              <a:rPr lang="en-US" dirty="0" err="1"/>
              <a:t>Autoscaler</a:t>
            </a:r>
            <a:r>
              <a:rPr lang="en-US" dirty="0"/>
              <a:t> objects!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horizontal pod </a:t>
            </a:r>
            <a:r>
              <a:rPr lang="en-US" dirty="0" err="1"/>
              <a:t>autoscaler</a:t>
            </a:r>
            <a:endParaRPr lang="en-US" dirty="0"/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AED4BB65-AEF3-4025-B569-344F9DDEEF20}"/>
              </a:ext>
            </a:extLst>
          </p:cNvPr>
          <p:cNvSpPr>
            <a:spLocks noGrp="1"/>
          </p:cNvSpPr>
          <p:nvPr/>
        </p:nvSpPr>
        <p:spPr>
          <a:xfrm>
            <a:off x="1141413" y="2279783"/>
            <a:ext cx="9905998" cy="772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kubectl</a:t>
            </a:r>
            <a:r>
              <a:rPr lang="en-US" sz="1800" dirty="0"/>
              <a:t> run --generator=run-pod/v1 -</a:t>
            </a:r>
            <a:r>
              <a:rPr lang="en-US" sz="1800" dirty="0" err="1"/>
              <a:t>i</a:t>
            </a:r>
            <a:r>
              <a:rPr lang="en-US" sz="1800" dirty="0"/>
              <a:t> --</a:t>
            </a:r>
            <a:r>
              <a:rPr lang="en-US" sz="1800" dirty="0" err="1"/>
              <a:t>tty</a:t>
            </a:r>
            <a:r>
              <a:rPr lang="en-US" sz="1800" dirty="0"/>
              <a:t> load-generator --image=</a:t>
            </a:r>
            <a:r>
              <a:rPr lang="en-US" sz="1800" dirty="0" err="1"/>
              <a:t>busybox</a:t>
            </a:r>
            <a:r>
              <a:rPr lang="en-US" sz="1800" dirty="0"/>
              <a:t> /bin/</a:t>
            </a:r>
            <a:r>
              <a:rPr lang="en-US" sz="1800" dirty="0" err="1"/>
              <a:t>sh</a:t>
            </a:r>
            <a:endParaRPr lang="en-US" sz="1800" i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A551CD75-7741-4E5A-ABBD-2674D531949A}"/>
              </a:ext>
            </a:extLst>
          </p:cNvPr>
          <p:cNvSpPr>
            <a:spLocks noGrp="1"/>
          </p:cNvSpPr>
          <p:nvPr/>
        </p:nvSpPr>
        <p:spPr>
          <a:xfrm>
            <a:off x="1141413" y="3661410"/>
            <a:ext cx="9905998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while true; do </a:t>
            </a:r>
            <a:r>
              <a:rPr lang="en-US" sz="1800" dirty="0" err="1"/>
              <a:t>wget</a:t>
            </a:r>
            <a:r>
              <a:rPr lang="en-US" sz="1800" dirty="0"/>
              <a:t> -q -O- load-balancer; done</a:t>
            </a:r>
            <a:endParaRPr lang="en-US" sz="1800" i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E73D8A31-C341-490F-BD87-25B13324E4FB}"/>
              </a:ext>
            </a:extLst>
          </p:cNvPr>
          <p:cNvSpPr>
            <a:spLocks noGrp="1"/>
          </p:cNvSpPr>
          <p:nvPr/>
        </p:nvSpPr>
        <p:spPr>
          <a:xfrm>
            <a:off x="1141413" y="4650343"/>
            <a:ext cx="9905998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kubectl</a:t>
            </a:r>
            <a:r>
              <a:rPr lang="en-US" sz="1800" dirty="0"/>
              <a:t> get </a:t>
            </a:r>
            <a:r>
              <a:rPr lang="en-US" sz="1800" dirty="0" err="1"/>
              <a:t>hpa</a:t>
            </a:r>
            <a:r>
              <a:rPr lang="en-US" sz="1800" dirty="0"/>
              <a:t> -w</a:t>
            </a:r>
            <a:endParaRPr lang="en-US" sz="1800" i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16483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When we have multiple replica pods running</a:t>
            </a:r>
          </a:p>
          <a:p>
            <a:pPr>
              <a:lnSpc>
                <a:spcPct val="100000"/>
              </a:lnSpc>
            </a:pPr>
            <a:r>
              <a:rPr lang="en-US" dirty="0"/>
              <a:t>And want to update them, we can use the so-called rolling update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Kubernetes will deploy the application’s new version without having downtime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will add and remove pods one by one until the whole replica set is updated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This way the pods will not be updated at the same 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Because each update requires image pulling and container running</a:t>
            </a:r>
          </a:p>
          <a:p>
            <a:pPr>
              <a:lnSpc>
                <a:spcPct val="100000"/>
              </a:lnSpc>
            </a:pPr>
            <a:r>
              <a:rPr lang="en-US" dirty="0"/>
              <a:t>We need to add some configuration to the deployment file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minReadySeconds</a:t>
            </a:r>
            <a:r>
              <a:rPr lang="en-US" dirty="0"/>
              <a:t> – how many seconds to wait between each pod update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maxUnavailable</a:t>
            </a:r>
            <a:r>
              <a:rPr lang="en-US" dirty="0"/>
              <a:t> – how many unavailable pods should exist in our replica set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maxSurge</a:t>
            </a:r>
            <a:r>
              <a:rPr lang="en-US" dirty="0"/>
              <a:t> – how many pods to update at the same time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updates</a:t>
            </a:r>
          </a:p>
        </p:txBody>
      </p:sp>
    </p:spTree>
    <p:extLst>
      <p:ext uri="{BB962C8B-B14F-4D97-AF65-F5344CB8AC3E}">
        <p14:creationId xmlns:p14="http://schemas.microsoft.com/office/powerpoint/2010/main" val="405157924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602788" cy="1478570"/>
          </a:xfrm>
        </p:spPr>
        <p:txBody>
          <a:bodyPr/>
          <a:lstStyle/>
          <a:p>
            <a:r>
              <a:rPr lang="en-US" dirty="0"/>
              <a:t>Rolling update’s manifest file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6ABB2FCA-7F47-490F-BE89-DBC90B9E8501}"/>
              </a:ext>
            </a:extLst>
          </p:cNvPr>
          <p:cNvSpPr>
            <a:spLocks noGrp="1"/>
          </p:cNvSpPr>
          <p:nvPr/>
        </p:nvSpPr>
        <p:spPr>
          <a:xfrm>
            <a:off x="1141413" y="1811990"/>
            <a:ext cx="9075212" cy="41268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# Full deployment configuration skipped for brevity…</a:t>
            </a:r>
          </a:p>
          <a:p>
            <a:r>
              <a:rPr lang="en-US" sz="1200" dirty="0"/>
              <a:t>  selector: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matchLabels</a:t>
            </a:r>
            <a:r>
              <a:rPr lang="en-US" sz="1200" dirty="0"/>
              <a:t>:</a:t>
            </a:r>
          </a:p>
          <a:p>
            <a:r>
              <a:rPr lang="en-US" sz="1200" dirty="0"/>
              <a:t>      name: web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minReadySeconds</a:t>
            </a:r>
            <a:r>
              <a:rPr lang="en-US" sz="1200" dirty="0"/>
              <a:t>: 5</a:t>
            </a:r>
          </a:p>
          <a:p>
            <a:r>
              <a:rPr lang="en-US" sz="1200" dirty="0"/>
              <a:t>  strategy:</a:t>
            </a:r>
          </a:p>
          <a:p>
            <a:r>
              <a:rPr lang="en-US" sz="1200" dirty="0"/>
              <a:t>    type: </a:t>
            </a:r>
            <a:r>
              <a:rPr lang="en-US" sz="1200" dirty="0" err="1"/>
              <a:t>RollingUpdate</a:t>
            </a:r>
            <a:endParaRPr lang="en-US" sz="1200" dirty="0"/>
          </a:p>
          <a:p>
            <a:r>
              <a:rPr lang="en-US" sz="1200" dirty="0"/>
              <a:t>    </a:t>
            </a:r>
            <a:r>
              <a:rPr lang="en-US" sz="1200" dirty="0" err="1"/>
              <a:t>rollingUpdate</a:t>
            </a:r>
            <a:r>
              <a:rPr lang="en-US" sz="1200" dirty="0"/>
              <a:t>:</a:t>
            </a:r>
          </a:p>
          <a:p>
            <a:r>
              <a:rPr lang="en-US" sz="1200" dirty="0"/>
              <a:t>      </a:t>
            </a:r>
            <a:r>
              <a:rPr lang="en-US" sz="1200" dirty="0" err="1"/>
              <a:t>maxUnavailable</a:t>
            </a:r>
            <a:r>
              <a:rPr lang="en-US" sz="1200" dirty="0"/>
              <a:t>: 0</a:t>
            </a:r>
          </a:p>
          <a:p>
            <a:r>
              <a:rPr lang="en-US" sz="1200" dirty="0"/>
              <a:t>      </a:t>
            </a:r>
            <a:r>
              <a:rPr lang="en-US" sz="1200" dirty="0" err="1"/>
              <a:t>maxSurge</a:t>
            </a:r>
            <a:r>
              <a:rPr lang="en-US" sz="1200" dirty="0"/>
              <a:t>: 1</a:t>
            </a:r>
          </a:p>
          <a:p>
            <a:r>
              <a:rPr lang="en-US" sz="1200" dirty="0"/>
              <a:t>  template:</a:t>
            </a:r>
          </a:p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# Full deployment configuration skipped for brevity…</a:t>
            </a:r>
          </a:p>
        </p:txBody>
      </p:sp>
    </p:spTree>
    <p:extLst>
      <p:ext uri="{BB962C8B-B14F-4D97-AF65-F5344CB8AC3E}">
        <p14:creationId xmlns:p14="http://schemas.microsoft.com/office/powerpoint/2010/main" val="291464897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Open a new terminal and run: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Change the image in the deployment configuration: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Apply the new deployment to see the rolling update in action!</a:t>
            </a:r>
          </a:p>
          <a:p>
            <a:pPr>
              <a:lnSpc>
                <a:spcPct val="100000"/>
              </a:lnSpc>
            </a:pPr>
            <a:r>
              <a:rPr lang="en-US" dirty="0"/>
              <a:t>You can also watch the status of the update: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rolling update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AED4BB65-AEF3-4025-B569-344F9DDEEF20}"/>
              </a:ext>
            </a:extLst>
          </p:cNvPr>
          <p:cNvSpPr>
            <a:spLocks noGrp="1"/>
          </p:cNvSpPr>
          <p:nvPr/>
        </p:nvSpPr>
        <p:spPr>
          <a:xfrm>
            <a:off x="1141413" y="2209604"/>
            <a:ext cx="9905998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kubectl</a:t>
            </a:r>
            <a:r>
              <a:rPr lang="en-US" sz="1800" dirty="0"/>
              <a:t> get pods -w</a:t>
            </a:r>
            <a:endParaRPr lang="en-US" sz="1800" i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A551CD75-7741-4E5A-ABBD-2674D531949A}"/>
              </a:ext>
            </a:extLst>
          </p:cNvPr>
          <p:cNvSpPr>
            <a:spLocks noGrp="1"/>
          </p:cNvSpPr>
          <p:nvPr/>
        </p:nvSpPr>
        <p:spPr>
          <a:xfrm>
            <a:off x="1141413" y="3191119"/>
            <a:ext cx="9905998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image: </a:t>
            </a:r>
            <a:r>
              <a:rPr lang="en-US" sz="1800" dirty="0" err="1"/>
              <a:t>ivaylokenov</a:t>
            </a:r>
            <a:r>
              <a:rPr lang="en-US" sz="1800" dirty="0"/>
              <a:t>/simple-web-app:2.0</a:t>
            </a:r>
            <a:endParaRPr lang="en-US" sz="1800" i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E73D8A31-C341-490F-BD87-25B13324E4FB}"/>
              </a:ext>
            </a:extLst>
          </p:cNvPr>
          <p:cNvSpPr>
            <a:spLocks noGrp="1"/>
          </p:cNvSpPr>
          <p:nvPr/>
        </p:nvSpPr>
        <p:spPr>
          <a:xfrm>
            <a:off x="1141413" y="4685827"/>
            <a:ext cx="9905998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kubectl</a:t>
            </a:r>
            <a:r>
              <a:rPr lang="en-US" sz="1800" dirty="0"/>
              <a:t> rollout status deploy my-deployment</a:t>
            </a:r>
            <a:endParaRPr lang="en-US" sz="1800" i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23967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OK, that’s great, but how to revert a deployment in case of an error?</a:t>
            </a:r>
          </a:p>
          <a:p>
            <a:pPr>
              <a:lnSpc>
                <a:spcPct val="100000"/>
              </a:lnSpc>
            </a:pPr>
            <a:r>
              <a:rPr lang="en-US" dirty="0"/>
              <a:t>All replica sets from old versions are persisted for quick rollback: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You can see old replica set details to validate the revert: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To rollback we need to get a revision: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And then the actual rollback: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rollbacks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A551CD75-7741-4E5A-ABBD-2674D531949A}"/>
              </a:ext>
            </a:extLst>
          </p:cNvPr>
          <p:cNvSpPr>
            <a:spLocks noGrp="1"/>
          </p:cNvSpPr>
          <p:nvPr/>
        </p:nvSpPr>
        <p:spPr>
          <a:xfrm>
            <a:off x="1141413" y="2696011"/>
            <a:ext cx="9905998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kubectl</a:t>
            </a:r>
            <a:r>
              <a:rPr lang="en-US" sz="1800" dirty="0"/>
              <a:t> get </a:t>
            </a:r>
            <a:r>
              <a:rPr lang="en-US" sz="1800" dirty="0" err="1"/>
              <a:t>rs</a:t>
            </a:r>
            <a:endParaRPr lang="en-US" sz="1800" i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E73D8A31-C341-490F-BD87-25B13324E4FB}"/>
              </a:ext>
            </a:extLst>
          </p:cNvPr>
          <p:cNvSpPr>
            <a:spLocks noGrp="1"/>
          </p:cNvSpPr>
          <p:nvPr/>
        </p:nvSpPr>
        <p:spPr>
          <a:xfrm>
            <a:off x="1141413" y="3666882"/>
            <a:ext cx="9905998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kubectl</a:t>
            </a:r>
            <a:r>
              <a:rPr lang="en-US" sz="1800" dirty="0"/>
              <a:t> describe </a:t>
            </a:r>
            <a:r>
              <a:rPr lang="en-US" sz="1800" dirty="0" err="1"/>
              <a:t>rs</a:t>
            </a:r>
            <a:r>
              <a:rPr lang="en-US" sz="1800" dirty="0"/>
              <a:t> </a:t>
            </a:r>
            <a:r>
              <a:rPr lang="en-US" sz="1800" i="1" dirty="0"/>
              <a:t>{deployment-name}</a:t>
            </a:r>
            <a:endParaRPr lang="en-US" sz="1800" i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A70EF014-E27A-4D26-AA0A-0D6F082ADE7A}"/>
              </a:ext>
            </a:extLst>
          </p:cNvPr>
          <p:cNvSpPr>
            <a:spLocks noGrp="1"/>
          </p:cNvSpPr>
          <p:nvPr/>
        </p:nvSpPr>
        <p:spPr>
          <a:xfrm>
            <a:off x="1141413" y="4637753"/>
            <a:ext cx="9905998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kubectl</a:t>
            </a:r>
            <a:r>
              <a:rPr lang="en-US" sz="1800" dirty="0"/>
              <a:t> rollout history deploy </a:t>
            </a:r>
            <a:r>
              <a:rPr lang="en-US" sz="1800" i="1" dirty="0"/>
              <a:t>{deployment-name}</a:t>
            </a:r>
            <a:endParaRPr lang="en-US" sz="1800" i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ED337590-C385-43EE-8ED5-B2DE3ACC0B3C}"/>
              </a:ext>
            </a:extLst>
          </p:cNvPr>
          <p:cNvSpPr>
            <a:spLocks noGrp="1"/>
          </p:cNvSpPr>
          <p:nvPr/>
        </p:nvSpPr>
        <p:spPr>
          <a:xfrm>
            <a:off x="1141413" y="5608624"/>
            <a:ext cx="9905998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kubectl</a:t>
            </a:r>
            <a:r>
              <a:rPr lang="en-US" sz="1800" dirty="0"/>
              <a:t> rollout undo deploy </a:t>
            </a:r>
            <a:r>
              <a:rPr lang="en-US" sz="1800" i="1" dirty="0"/>
              <a:t>{deployment-name}</a:t>
            </a:r>
            <a:r>
              <a:rPr lang="en-US" sz="1800" dirty="0"/>
              <a:t> --to-revision=1</a:t>
            </a:r>
            <a:endParaRPr lang="en-US" sz="1800" i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89703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Moving to the cloud</a:t>
            </a:r>
          </a:p>
        </p:txBody>
      </p:sp>
    </p:spTree>
    <p:extLst>
      <p:ext uri="{BB962C8B-B14F-4D97-AF65-F5344CB8AC3E}">
        <p14:creationId xmlns:p14="http://schemas.microsoft.com/office/powerpoint/2010/main" val="266707378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To use Kubernetes outside your local environment you have two options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Install it on your own virtual machines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You need </a:t>
            </a:r>
            <a:r>
              <a:rPr lang="en-US" dirty="0" err="1"/>
              <a:t>kubeadm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https://kubernetes.io/docs/reference/setup-tools/kubeadm/</a:t>
            </a:r>
            <a:r>
              <a:rPr lang="en-US" dirty="0"/>
              <a:t>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This approach is more suitable for system administrators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Basically, you execute “</a:t>
            </a:r>
            <a:r>
              <a:rPr lang="en-US" dirty="0" err="1"/>
              <a:t>kubeadm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” and “</a:t>
            </a:r>
            <a:r>
              <a:rPr lang="en-US" dirty="0" err="1"/>
              <a:t>kubeadm</a:t>
            </a:r>
            <a:r>
              <a:rPr lang="en-US" dirty="0"/>
              <a:t> join” to bootstrap your cluster</a:t>
            </a:r>
          </a:p>
          <a:p>
            <a:pPr>
              <a:lnSpc>
                <a:spcPct val="100000"/>
              </a:lnSpc>
            </a:pPr>
            <a:r>
              <a:rPr lang="en-US" dirty="0"/>
              <a:t>Using cloud-ready Kubernetes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major clouds provide Kubernetes as a service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Google, Azure, AWS, etc.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create a cluster and administer it through the web UI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Or through CLI SDK provided by the cloud company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Production-ready Kubernetes</a:t>
            </a:r>
          </a:p>
        </p:txBody>
      </p:sp>
    </p:spTree>
    <p:extLst>
      <p:ext uri="{BB962C8B-B14F-4D97-AF65-F5344CB8AC3E}">
        <p14:creationId xmlns:p14="http://schemas.microsoft.com/office/powerpoint/2010/main" val="167006241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Google Cloud is a good option for learning purposes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They give you free $300 for a 90-day trial period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do not charge you afterwards, unless you manually upgrade</a:t>
            </a:r>
          </a:p>
          <a:p>
            <a:pPr>
              <a:lnSpc>
                <a:spcPct val="100000"/>
              </a:lnSpc>
            </a:pPr>
            <a:r>
              <a:rPr lang="en-US" dirty="0"/>
              <a:t>Go to </a:t>
            </a:r>
            <a:r>
              <a:rPr lang="en-US" dirty="0">
                <a:hlinkClick r:id="rId2"/>
              </a:rPr>
              <a:t>https://console.cloud.google.com/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Register with your Google account and claim your free credit</a:t>
            </a:r>
          </a:p>
          <a:p>
            <a:pPr>
              <a:lnSpc>
                <a:spcPct val="100000"/>
              </a:lnSpc>
            </a:pPr>
            <a:r>
              <a:rPr lang="en-US" dirty="0"/>
              <a:t>Of course, you can try another cloud, if you like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the examples should work everywhere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Just the Cloud settings will be different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Kubernetes is Kubernetes after all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try google (GKE)</a:t>
            </a:r>
          </a:p>
        </p:txBody>
      </p:sp>
    </p:spTree>
    <p:extLst>
      <p:ext uri="{BB962C8B-B14F-4D97-AF65-F5344CB8AC3E}">
        <p14:creationId xmlns:p14="http://schemas.microsoft.com/office/powerpoint/2010/main" val="272870410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Go to Kubernetes Engine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https://console.cloud.google.com/kubernetes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/>
              <a:t>Select Clusters -&gt; Create Cluster (you may need to create a new project too)</a:t>
            </a:r>
          </a:p>
          <a:p>
            <a:pPr>
              <a:lnSpc>
                <a:spcPct val="100000"/>
              </a:lnSpc>
            </a:pPr>
            <a:r>
              <a:rPr lang="en-US" dirty="0"/>
              <a:t>Click “My first cluster” on the right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This will create an affordable cluster with 3 worker nodes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Perfect for experiments</a:t>
            </a:r>
          </a:p>
          <a:p>
            <a:pPr>
              <a:lnSpc>
                <a:spcPct val="100000"/>
              </a:lnSpc>
            </a:pPr>
            <a:r>
              <a:rPr lang="en-US" dirty="0"/>
              <a:t>Click “Customize” and fill: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Choose a name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Choose a suitable region (if Europe doesn’t work, choose US Central)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other options are just “next, next, next”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>
              <a:lnSpc>
                <a:spcPct val="100000"/>
              </a:lnSpc>
            </a:pPr>
            <a:r>
              <a:rPr lang="en-US" dirty="0">
                <a:sym typeface="Wingdings" panose="05000000000000000000" pitchFamily="2" charset="2"/>
              </a:rPr>
              <a:t>Click “Make cluster” and wait for it to 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your first cluster</a:t>
            </a:r>
          </a:p>
        </p:txBody>
      </p:sp>
    </p:spTree>
    <p:extLst>
      <p:ext uri="{BB962C8B-B14F-4D97-AF65-F5344CB8AC3E}">
        <p14:creationId xmlns:p14="http://schemas.microsoft.com/office/powerpoint/2010/main" val="2160297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Code It Up initiative: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Aims to provide detailed knowledge on advanced .NET topics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Aimed at people with at least 1 year of C# experience</a:t>
            </a:r>
          </a:p>
          <a:p>
            <a:pPr>
              <a:lnSpc>
                <a:spcPct val="100000"/>
              </a:lnSpc>
            </a:pPr>
            <a:r>
              <a:rPr lang="en-US" dirty="0"/>
              <a:t>Code It Up Online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 live-streamed online events</a:t>
            </a:r>
          </a:p>
          <a:p>
            <a:pPr>
              <a:lnSpc>
                <a:spcPct val="100000"/>
              </a:lnSpc>
            </a:pPr>
            <a:r>
              <a:rPr lang="en-US" dirty="0"/>
              <a:t>Code It Up Networking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 on-sight events with live streaming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Guest speakers from the industry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Networking part (with pizza and beer)</a:t>
            </a:r>
          </a:p>
          <a:p>
            <a:pPr>
              <a:lnSpc>
                <a:spcPct val="100000"/>
              </a:lnSpc>
            </a:pPr>
            <a:r>
              <a:rPr lang="en-US" dirty="0"/>
              <a:t>Code It Up Workshop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Paid events </a:t>
            </a:r>
            <a:r>
              <a:rPr lang="en-US"/>
              <a:t>containing theory &amp; practical </a:t>
            </a:r>
            <a:r>
              <a:rPr lang="en-US" dirty="0"/>
              <a:t>exercises for the attendees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it up</a:t>
            </a:r>
          </a:p>
        </p:txBody>
      </p:sp>
    </p:spTree>
    <p:extLst>
      <p:ext uri="{BB962C8B-B14F-4D97-AF65-F5344CB8AC3E}">
        <p14:creationId xmlns:p14="http://schemas.microsoft.com/office/powerpoint/2010/main" val="309408745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should enable Google Kubernetes Engine API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should be enabled by default</a:t>
            </a:r>
          </a:p>
          <a:p>
            <a:pPr>
              <a:lnSpc>
                <a:spcPct val="100000"/>
              </a:lnSpc>
            </a:pPr>
            <a:r>
              <a:rPr lang="en-US" dirty="0"/>
              <a:t>You should install the Google Cloud SDK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https://cloud.google.com/sdk/docs/downloads-interactive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/>
              <a:t>Run the Google Cloud initialization command and follow the instructions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Once your cluster is ready, click “Connect”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Copy the given command and execute it</a:t>
            </a:r>
          </a:p>
          <a:p>
            <a:pPr>
              <a:lnSpc>
                <a:spcPct val="100000"/>
              </a:lnSpc>
            </a:pPr>
            <a:r>
              <a:rPr lang="en-US" dirty="0"/>
              <a:t>Validate your Kubernetes connection: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your cloud cluster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6C5F2A6E-FE7D-4A6E-99FC-4BD5AB1C88BA}"/>
              </a:ext>
            </a:extLst>
          </p:cNvPr>
          <p:cNvSpPr>
            <a:spLocks noGrp="1"/>
          </p:cNvSpPr>
          <p:nvPr/>
        </p:nvSpPr>
        <p:spPr>
          <a:xfrm>
            <a:off x="1141413" y="3946542"/>
            <a:ext cx="9905998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gcloud</a:t>
            </a:r>
            <a:r>
              <a:rPr lang="en-US" sz="1800" dirty="0"/>
              <a:t> </a:t>
            </a:r>
            <a:r>
              <a:rPr lang="en-US" sz="1800" dirty="0" err="1"/>
              <a:t>init</a:t>
            </a:r>
            <a:endParaRPr lang="en-US" sz="1800" i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F1ADFA6-8D1B-4B3A-BCFF-520D0A34E402}"/>
              </a:ext>
            </a:extLst>
          </p:cNvPr>
          <p:cNvSpPr>
            <a:spLocks noGrp="1"/>
          </p:cNvSpPr>
          <p:nvPr/>
        </p:nvSpPr>
        <p:spPr>
          <a:xfrm>
            <a:off x="1141413" y="5744374"/>
            <a:ext cx="9905998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kubectl</a:t>
            </a:r>
            <a:r>
              <a:rPr lang="en-US" sz="1800" dirty="0"/>
              <a:t> get nodes</a:t>
            </a:r>
            <a:endParaRPr lang="en-US" sz="1800" i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19778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Apply deployment and load balancer manifest files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In the cloud platform UI, you can see the changes you’ve made</a:t>
            </a:r>
          </a:p>
          <a:p>
            <a:pPr>
              <a:lnSpc>
                <a:spcPct val="100000"/>
              </a:lnSpc>
            </a:pPr>
            <a:r>
              <a:rPr lang="en-US" dirty="0"/>
              <a:t>When your load balancer is ready, you will see an external IP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Open in it the browser and enjoy your application live!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exposed publicly on the Internet!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components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6C5F2A6E-FE7D-4A6E-99FC-4BD5AB1C88BA}"/>
              </a:ext>
            </a:extLst>
          </p:cNvPr>
          <p:cNvSpPr>
            <a:spLocks noGrp="1"/>
          </p:cNvSpPr>
          <p:nvPr/>
        </p:nvSpPr>
        <p:spPr>
          <a:xfrm>
            <a:off x="1141413" y="2288500"/>
            <a:ext cx="9905998" cy="9259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kubectl</a:t>
            </a:r>
            <a:r>
              <a:rPr lang="en-US" sz="1800" dirty="0"/>
              <a:t> apply -f .\.k8s\deployments\</a:t>
            </a:r>
            <a:r>
              <a:rPr lang="en-US" sz="1800" dirty="0" err="1"/>
              <a:t>deployment.yml</a:t>
            </a:r>
            <a:endParaRPr lang="en-US" sz="1800" dirty="0"/>
          </a:p>
          <a:p>
            <a:r>
              <a:rPr lang="en-US" sz="1800" dirty="0" err="1"/>
              <a:t>kubectl</a:t>
            </a:r>
            <a:r>
              <a:rPr lang="en-US" sz="1800" dirty="0"/>
              <a:t> apply -f .\.k8s\services\load-balancer-</a:t>
            </a:r>
            <a:r>
              <a:rPr lang="en-US" sz="1800" dirty="0" err="1"/>
              <a:t>service.yml</a:t>
            </a:r>
            <a:endParaRPr lang="en-US" sz="1800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F1ADFA6-8D1B-4B3A-BCFF-520D0A34E402}"/>
              </a:ext>
            </a:extLst>
          </p:cNvPr>
          <p:cNvSpPr>
            <a:spLocks noGrp="1"/>
          </p:cNvSpPr>
          <p:nvPr/>
        </p:nvSpPr>
        <p:spPr>
          <a:xfrm>
            <a:off x="1141413" y="4409418"/>
            <a:ext cx="9905998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kubectl</a:t>
            </a:r>
            <a:r>
              <a:rPr lang="en-US" sz="1800" dirty="0"/>
              <a:t> get services</a:t>
            </a:r>
            <a:endParaRPr lang="en-US" sz="1800" i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09716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current cluster is quire small and without a huge computing power</a:t>
            </a:r>
          </a:p>
          <a:p>
            <a:pPr>
              <a:lnSpc>
                <a:spcPct val="100000"/>
              </a:lnSpc>
            </a:pPr>
            <a:r>
              <a:rPr lang="en-US" dirty="0"/>
              <a:t>You can inspect your machine type and </a:t>
            </a:r>
            <a:br>
              <a:rPr lang="en-US" dirty="0"/>
            </a:br>
            <a:r>
              <a:rPr lang="en-US" dirty="0"/>
              <a:t>see in the documentation what are your limits</a:t>
            </a:r>
          </a:p>
          <a:p>
            <a:pPr>
              <a:lnSpc>
                <a:spcPct val="100000"/>
              </a:lnSpc>
            </a:pPr>
            <a:r>
              <a:rPr lang="en-US" dirty="0"/>
              <a:t>Running 5 pods with 500 </a:t>
            </a:r>
            <a:r>
              <a:rPr lang="en-US" dirty="0" err="1"/>
              <a:t>millicores</a:t>
            </a:r>
            <a:r>
              <a:rPr lang="en-US" dirty="0"/>
              <a:t> may be a challenge</a:t>
            </a:r>
          </a:p>
          <a:p>
            <a:pPr>
              <a:lnSpc>
                <a:spcPct val="100000"/>
              </a:lnSpc>
            </a:pPr>
            <a:r>
              <a:rPr lang="en-US" dirty="0"/>
              <a:t>You can either adjust your deployment settings</a:t>
            </a:r>
          </a:p>
          <a:p>
            <a:pPr>
              <a:lnSpc>
                <a:spcPct val="100000"/>
              </a:lnSpc>
            </a:pPr>
            <a:r>
              <a:rPr lang="en-US" dirty="0"/>
              <a:t>Or update the cluster as you see fit</a:t>
            </a:r>
          </a:p>
          <a:p>
            <a:pPr>
              <a:lnSpc>
                <a:spcPct val="100000"/>
              </a:lnSpc>
            </a:pPr>
            <a:r>
              <a:rPr lang="en-US" dirty="0"/>
              <a:t>This is the power of Kubernetes!</a:t>
            </a:r>
          </a:p>
          <a:p>
            <a:pPr>
              <a:lnSpc>
                <a:spcPct val="100000"/>
              </a:lnSpc>
            </a:pPr>
            <a:r>
              <a:rPr lang="en-US" dirty="0"/>
              <a:t>It is super easy to configure and deploy an application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Once you understand the basics!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our Cluster</a:t>
            </a:r>
          </a:p>
        </p:txBody>
      </p:sp>
    </p:spTree>
    <p:extLst>
      <p:ext uri="{BB962C8B-B14F-4D97-AF65-F5344CB8AC3E}">
        <p14:creationId xmlns:p14="http://schemas.microsoft.com/office/powerpoint/2010/main" val="356559391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Using storage</a:t>
            </a:r>
          </a:p>
        </p:txBody>
      </p:sp>
    </p:spTree>
    <p:extLst>
      <p:ext uri="{BB962C8B-B14F-4D97-AF65-F5344CB8AC3E}">
        <p14:creationId xmlns:p14="http://schemas.microsoft.com/office/powerpoint/2010/main" val="69430976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So far, our cluster has been stateless</a:t>
            </a:r>
          </a:p>
          <a:p>
            <a:pPr>
              <a:lnSpc>
                <a:spcPct val="100000"/>
              </a:lnSpc>
            </a:pPr>
            <a:r>
              <a:rPr lang="en-US" dirty="0"/>
              <a:t>But we need storage options</a:t>
            </a:r>
          </a:p>
          <a:p>
            <a:pPr>
              <a:lnSpc>
                <a:spcPct val="100000"/>
              </a:lnSpc>
            </a:pPr>
            <a:r>
              <a:rPr lang="en-US" dirty="0"/>
              <a:t>Our data needs to be: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Secure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Persistent</a:t>
            </a:r>
          </a:p>
          <a:p>
            <a:pPr>
              <a:lnSpc>
                <a:spcPct val="100000"/>
              </a:lnSpc>
            </a:pPr>
            <a:r>
              <a:rPr lang="en-US" dirty="0"/>
              <a:t>By design containers and data have the same lifecycle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you delete a container, its data is lost too</a:t>
            </a:r>
          </a:p>
          <a:p>
            <a:pPr>
              <a:lnSpc>
                <a:spcPct val="100000"/>
              </a:lnSpc>
            </a:pPr>
            <a:r>
              <a:rPr lang="en-US" dirty="0"/>
              <a:t>Volumes to the rescue here!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can manipulate and delete them separately from containers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is important</a:t>
            </a:r>
          </a:p>
        </p:txBody>
      </p:sp>
    </p:spTree>
    <p:extLst>
      <p:ext uri="{BB962C8B-B14F-4D97-AF65-F5344CB8AC3E}">
        <p14:creationId xmlns:p14="http://schemas.microsoft.com/office/powerpoint/2010/main" val="162160820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Volumes Infrastructure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F4758F-C078-4046-B5A7-27F054F8C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542" y="1781350"/>
            <a:ext cx="8029740" cy="44581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4303991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volume represents a storage location</a:t>
            </a:r>
          </a:p>
          <a:p>
            <a:pPr>
              <a:lnSpc>
                <a:spcPct val="100000"/>
              </a:lnSpc>
            </a:pPr>
            <a:r>
              <a:rPr lang="en-US" dirty="0"/>
              <a:t>It must have unique name</a:t>
            </a:r>
          </a:p>
          <a:p>
            <a:pPr>
              <a:lnSpc>
                <a:spcPct val="100000"/>
              </a:lnSpc>
            </a:pPr>
            <a:r>
              <a:rPr lang="en-US" dirty="0"/>
              <a:t>It is attached to a pod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it may not be tied to the pod’s lifetime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Depending on the configuration</a:t>
            </a:r>
          </a:p>
          <a:p>
            <a:pPr>
              <a:lnSpc>
                <a:spcPct val="100000"/>
              </a:lnSpc>
            </a:pPr>
            <a:r>
              <a:rPr lang="en-US" dirty="0"/>
              <a:t>A volume mount is a refence to a volume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By name and by </a:t>
            </a:r>
            <a:r>
              <a:rPr lang="en-US" dirty="0" err="1"/>
              <a:t>mountPath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Each volume can be claimed by one pod at a 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it is available to all containers in it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volumes</a:t>
            </a:r>
          </a:p>
        </p:txBody>
      </p:sp>
    </p:spTree>
    <p:extLst>
      <p:ext uri="{BB962C8B-B14F-4D97-AF65-F5344CB8AC3E}">
        <p14:creationId xmlns:p14="http://schemas.microsoft.com/office/powerpoint/2010/main" val="139055341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These are the most common volume types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emptyDir</a:t>
            </a:r>
            <a:r>
              <a:rPr lang="en-US" dirty="0"/>
              <a:t> – shares the pod’s lifetime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Useful for sharing data between containers in a single pod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hostPath</a:t>
            </a:r>
            <a:r>
              <a:rPr lang="en-US" dirty="0"/>
              <a:t> – pod mounts to the node’s file system	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If a node goes down, you can potentially lose data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nfs</a:t>
            </a:r>
            <a:r>
              <a:rPr lang="en-US" dirty="0"/>
              <a:t> – Network File System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 file system shared in the network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configMap</a:t>
            </a:r>
            <a:r>
              <a:rPr lang="en-US" dirty="0"/>
              <a:t>/secret – for storing key-value pairs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Used for configuration values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persistentVolumeClaim</a:t>
            </a:r>
            <a:r>
              <a:rPr lang="en-US" dirty="0"/>
              <a:t> – persistent storage option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It is abstracted from its details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cloud – external storage from a cloud platform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Volume types</a:t>
            </a:r>
          </a:p>
        </p:txBody>
      </p:sp>
    </p:spTree>
    <p:extLst>
      <p:ext uri="{BB962C8B-B14F-4D97-AF65-F5344CB8AC3E}">
        <p14:creationId xmlns:p14="http://schemas.microsoft.com/office/powerpoint/2010/main" val="204988134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Volume types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2FA5BA-91AF-4293-8933-80BCAC1B3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271" y="2097088"/>
            <a:ext cx="8836282" cy="399008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60342394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602788" cy="1478570"/>
          </a:xfrm>
        </p:spPr>
        <p:txBody>
          <a:bodyPr/>
          <a:lstStyle/>
          <a:p>
            <a:r>
              <a:rPr lang="en-US" dirty="0" err="1"/>
              <a:t>Emptydir’s</a:t>
            </a:r>
            <a:r>
              <a:rPr lang="en-US" dirty="0"/>
              <a:t> pod manifest file example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6ABB2FCA-7F47-490F-BE89-DBC90B9E8501}"/>
              </a:ext>
            </a:extLst>
          </p:cNvPr>
          <p:cNvSpPr>
            <a:spLocks noGrp="1"/>
          </p:cNvSpPr>
          <p:nvPr/>
        </p:nvSpPr>
        <p:spPr>
          <a:xfrm>
            <a:off x="1141413" y="1811990"/>
            <a:ext cx="9075212" cy="48039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# Full deployment configuration skipped for brevity…</a:t>
            </a:r>
          </a:p>
          <a:p>
            <a:r>
              <a:rPr lang="en-US" sz="1200" dirty="0"/>
              <a:t>kind: Pod</a:t>
            </a:r>
          </a:p>
          <a:p>
            <a:r>
              <a:rPr lang="en-US" sz="1200" dirty="0"/>
              <a:t>spec:</a:t>
            </a:r>
          </a:p>
          <a:p>
            <a:r>
              <a:rPr lang="en-US" sz="1200" dirty="0"/>
              <a:t>  volumes:</a:t>
            </a:r>
          </a:p>
          <a:p>
            <a:r>
              <a:rPr lang="en-US" sz="1200" dirty="0"/>
              <a:t>    - name: my-volume</a:t>
            </a:r>
          </a:p>
          <a:p>
            <a:r>
              <a:rPr lang="en-US" sz="1200" dirty="0"/>
              <a:t>      </a:t>
            </a:r>
            <a:r>
              <a:rPr lang="en-US" sz="1200" dirty="0" err="1"/>
              <a:t>emptyDir</a:t>
            </a:r>
            <a:r>
              <a:rPr lang="en-US" sz="1200" dirty="0"/>
              <a:t>: {}</a:t>
            </a:r>
          </a:p>
          <a:p>
            <a:r>
              <a:rPr lang="en-US" sz="1200" dirty="0"/>
              <a:t>  containers:</a:t>
            </a:r>
          </a:p>
          <a:p>
            <a:r>
              <a:rPr lang="en-US" sz="1200" dirty="0"/>
              <a:t>    - name: my-container</a:t>
            </a:r>
          </a:p>
          <a:p>
            <a:r>
              <a:rPr lang="en-US" sz="1200" dirty="0"/>
              <a:t>      image: </a:t>
            </a:r>
            <a:r>
              <a:rPr lang="en-US" sz="1200" dirty="0" err="1"/>
              <a:t>codeitup</a:t>
            </a:r>
            <a:r>
              <a:rPr lang="en-US" sz="1200" dirty="0"/>
              <a:t>/my-image</a:t>
            </a:r>
          </a:p>
          <a:p>
            <a:r>
              <a:rPr lang="en-US" sz="1200" dirty="0"/>
              <a:t>      </a:t>
            </a:r>
            <a:r>
              <a:rPr lang="en-US" sz="1200" dirty="0" err="1"/>
              <a:t>volumeMounts</a:t>
            </a:r>
            <a:r>
              <a:rPr lang="en-US" sz="1200" dirty="0"/>
              <a:t>:</a:t>
            </a:r>
          </a:p>
          <a:p>
            <a:r>
              <a:rPr lang="en-US" sz="1200" dirty="0"/>
              <a:t>        - name: my-volume</a:t>
            </a:r>
          </a:p>
          <a:p>
            <a:r>
              <a:rPr lang="en-US" sz="1200" dirty="0"/>
              <a:t>          </a:t>
            </a:r>
            <a:r>
              <a:rPr lang="en-US" sz="1200" dirty="0" err="1"/>
              <a:t>mountPath</a:t>
            </a:r>
            <a:r>
              <a:rPr lang="en-US" sz="1200" dirty="0"/>
              <a:t>: /</a:t>
            </a:r>
            <a:r>
              <a:rPr lang="en-US" sz="1200" dirty="0" err="1"/>
              <a:t>usr</a:t>
            </a:r>
            <a:r>
              <a:rPr lang="en-US" sz="1200" dirty="0"/>
              <a:t>/share/</a:t>
            </a:r>
          </a:p>
          <a:p>
            <a:r>
              <a:rPr lang="en-US" sz="1200" dirty="0"/>
              <a:t>          </a:t>
            </a:r>
            <a:r>
              <a:rPr lang="en-US" sz="1200" dirty="0" err="1"/>
              <a:t>readOnly</a:t>
            </a:r>
            <a:r>
              <a:rPr lang="en-US" sz="1200" dirty="0"/>
              <a:t>: true</a:t>
            </a:r>
          </a:p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# Full deployment configuration skipped for brevity…</a:t>
            </a:r>
          </a:p>
        </p:txBody>
      </p:sp>
    </p:spTree>
    <p:extLst>
      <p:ext uri="{BB962C8B-B14F-4D97-AF65-F5344CB8AC3E}">
        <p14:creationId xmlns:p14="http://schemas.microsoft.com/office/powerpoint/2010/main" val="1466428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9774</TotalTime>
  <Words>9310</Words>
  <Application>Microsoft Office PowerPoint</Application>
  <PresentationFormat>Widescreen</PresentationFormat>
  <Paragraphs>1699</Paragraphs>
  <Slides>157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157</vt:i4>
      </vt:variant>
    </vt:vector>
  </HeadingPairs>
  <TitlesOfParts>
    <vt:vector size="163" baseType="lpstr">
      <vt:lpstr>Arial</vt:lpstr>
      <vt:lpstr>Calibri</vt:lpstr>
      <vt:lpstr>Consolas</vt:lpstr>
      <vt:lpstr>Tw Cen MT</vt:lpstr>
      <vt:lpstr>Wingdings</vt:lpstr>
      <vt:lpstr>Circuit</vt:lpstr>
      <vt:lpstr>Kubernetes For Web Developers</vt:lpstr>
      <vt:lpstr>For questions During The Live Event </vt:lpstr>
      <vt:lpstr>For questions if you watch the recording</vt:lpstr>
      <vt:lpstr>RESOURCES</vt:lpstr>
      <vt:lpstr>Live stream troubleshooting</vt:lpstr>
      <vt:lpstr>The Presenter</vt:lpstr>
      <vt:lpstr>What Are We Going To COVER</vt:lpstr>
      <vt:lpstr>ABOUT CODE IT UP</vt:lpstr>
      <vt:lpstr>Code it up</vt:lpstr>
      <vt:lpstr>Upcoming Code it up Events</vt:lpstr>
      <vt:lpstr>Thankful if you share a story</vt:lpstr>
      <vt:lpstr>About this workshop</vt:lpstr>
      <vt:lpstr>About this workshop</vt:lpstr>
      <vt:lpstr>About this workshop</vt:lpstr>
      <vt:lpstr>About this workshop</vt:lpstr>
      <vt:lpstr>Why kubernetes</vt:lpstr>
      <vt:lpstr>Why containers</vt:lpstr>
      <vt:lpstr>Why Kubernetes</vt:lpstr>
      <vt:lpstr>Why Kubernetes</vt:lpstr>
      <vt:lpstr>Why Kubernetes</vt:lpstr>
      <vt:lpstr>Developer use cases</vt:lpstr>
      <vt:lpstr>The Kubernetes Architecture</vt:lpstr>
      <vt:lpstr>Kubernetes Big picture</vt:lpstr>
      <vt:lpstr>Kubernetes Big picture</vt:lpstr>
      <vt:lpstr>Kubernetes Big picture</vt:lpstr>
      <vt:lpstr>Masters (Master Nodes)</vt:lpstr>
      <vt:lpstr>Masters (Master Nodes)</vt:lpstr>
      <vt:lpstr>Nodes (Worker Nodes)</vt:lpstr>
      <vt:lpstr>The declarative model</vt:lpstr>
      <vt:lpstr>The declarative model</vt:lpstr>
      <vt:lpstr>The Desired state</vt:lpstr>
      <vt:lpstr>PODS</vt:lpstr>
      <vt:lpstr>PODS</vt:lpstr>
      <vt:lpstr>PODS</vt:lpstr>
      <vt:lpstr>Services</vt:lpstr>
      <vt:lpstr>Services</vt:lpstr>
      <vt:lpstr>Deployments and API Server</vt:lpstr>
      <vt:lpstr>This was the big kubernetes picture</vt:lpstr>
      <vt:lpstr>Getting Kubernetes</vt:lpstr>
      <vt:lpstr>Installing Kubernetes locally</vt:lpstr>
      <vt:lpstr>Adding the web-based dashboard</vt:lpstr>
      <vt:lpstr>Adding the web-based dashboard</vt:lpstr>
      <vt:lpstr>Working with pods</vt:lpstr>
      <vt:lpstr>Workflow</vt:lpstr>
      <vt:lpstr>Building the container</vt:lpstr>
      <vt:lpstr>Creating our first pod</vt:lpstr>
      <vt:lpstr>Our pod’s manifest file</vt:lpstr>
      <vt:lpstr>Our pod’s manifest file</vt:lpstr>
      <vt:lpstr>Explaining the manifest file</vt:lpstr>
      <vt:lpstr>Explaining the manifest file</vt:lpstr>
      <vt:lpstr>The api server</vt:lpstr>
      <vt:lpstr>The api server</vt:lpstr>
      <vt:lpstr>The api server</vt:lpstr>
      <vt:lpstr>Applying manifest files</vt:lpstr>
      <vt:lpstr>Inspecting pods</vt:lpstr>
      <vt:lpstr>Manipulation commands</vt:lpstr>
      <vt:lpstr>deleting pods</vt:lpstr>
      <vt:lpstr>Pod health</vt:lpstr>
      <vt:lpstr>Liveness probe</vt:lpstr>
      <vt:lpstr>Readiness probe</vt:lpstr>
      <vt:lpstr>Creating services</vt:lpstr>
      <vt:lpstr>Our web server is not accessible</vt:lpstr>
      <vt:lpstr>services</vt:lpstr>
      <vt:lpstr>Types of services</vt:lpstr>
      <vt:lpstr>Nodeport service’s manifest file</vt:lpstr>
      <vt:lpstr>Inspecting services</vt:lpstr>
      <vt:lpstr>Load balancer service’s manifest file</vt:lpstr>
      <vt:lpstr>Port madness</vt:lpstr>
      <vt:lpstr>adding deployments</vt:lpstr>
      <vt:lpstr>So far so good but…</vt:lpstr>
      <vt:lpstr>deployments</vt:lpstr>
      <vt:lpstr>deployment’s manifest file</vt:lpstr>
      <vt:lpstr>deployment’s manifest file</vt:lpstr>
      <vt:lpstr>deployments</vt:lpstr>
      <vt:lpstr>Self-healing</vt:lpstr>
      <vt:lpstr>What about auto-scaling?</vt:lpstr>
      <vt:lpstr>Horizontal Pod Autoscaler’s manifest file</vt:lpstr>
      <vt:lpstr>Horizontal Pod Autoscaler’s manifest file</vt:lpstr>
      <vt:lpstr>Configuring autoscaling (Current version)</vt:lpstr>
      <vt:lpstr>Configuring autoscaling (Current version)</vt:lpstr>
      <vt:lpstr>Testing the horizontal pod autoscaler</vt:lpstr>
      <vt:lpstr>Rolling updates</vt:lpstr>
      <vt:lpstr>Rolling update’s manifest file</vt:lpstr>
      <vt:lpstr>Testing the rolling update</vt:lpstr>
      <vt:lpstr>rollbacks</vt:lpstr>
      <vt:lpstr>Moving to the cloud</vt:lpstr>
      <vt:lpstr>Production-ready Kubernetes</vt:lpstr>
      <vt:lpstr>Let’s try google (GKE)</vt:lpstr>
      <vt:lpstr>Create your first cluster</vt:lpstr>
      <vt:lpstr>Connecting to your cloud cluster</vt:lpstr>
      <vt:lpstr>Deploying components</vt:lpstr>
      <vt:lpstr>Configuring our Cluster</vt:lpstr>
      <vt:lpstr>Using storage</vt:lpstr>
      <vt:lpstr>Data is important</vt:lpstr>
      <vt:lpstr>Volumes Infrastructure</vt:lpstr>
      <vt:lpstr>volumes</vt:lpstr>
      <vt:lpstr>Volume types</vt:lpstr>
      <vt:lpstr>Volume types</vt:lpstr>
      <vt:lpstr>Emptydir’s pod manifest file example</vt:lpstr>
      <vt:lpstr>Azure’s pod manifest file example</vt:lpstr>
      <vt:lpstr>AWS’s pod manifest file example</vt:lpstr>
      <vt:lpstr>Google’s pod manifest file example</vt:lpstr>
      <vt:lpstr>Volume objects</vt:lpstr>
      <vt:lpstr>Static Persistent Volumes workflow</vt:lpstr>
      <vt:lpstr>PV’s manifest file</vt:lpstr>
      <vt:lpstr>PV’s manifest file</vt:lpstr>
      <vt:lpstr>PV’s manifest file</vt:lpstr>
      <vt:lpstr>PV’s manifest file</vt:lpstr>
      <vt:lpstr>POD’s manifest file</vt:lpstr>
      <vt:lpstr>POD’s manifest file</vt:lpstr>
      <vt:lpstr>Create a persistent disk on google cloud</vt:lpstr>
      <vt:lpstr>Persistent Volume’s manifest file</vt:lpstr>
      <vt:lpstr>Persistent Volume claim’s manifest file</vt:lpstr>
      <vt:lpstr>Pod’s manifest file</vt:lpstr>
      <vt:lpstr>Apply volume configurations</vt:lpstr>
      <vt:lpstr>Dynamic provisioning</vt:lpstr>
      <vt:lpstr>dynamic Persistent Volumes workflow</vt:lpstr>
      <vt:lpstr>Storage class’s manifest file</vt:lpstr>
      <vt:lpstr>Persistent volume claim’s manifest file</vt:lpstr>
      <vt:lpstr>pod’s manifest file</vt:lpstr>
      <vt:lpstr>Apply dynamic volume configurations</vt:lpstr>
      <vt:lpstr>Configuration maps</vt:lpstr>
      <vt:lpstr>Configuration maps core concepts</vt:lpstr>
      <vt:lpstr>Configuration map’s manifest file</vt:lpstr>
      <vt:lpstr>Configuration maps from environment</vt:lpstr>
      <vt:lpstr>Using Configuration Maps</vt:lpstr>
      <vt:lpstr>Using configuration maps</vt:lpstr>
      <vt:lpstr>secrets</vt:lpstr>
      <vt:lpstr>Secrets core concepts</vt:lpstr>
      <vt:lpstr>Creating a secret</vt:lpstr>
      <vt:lpstr>Creating a secret through manifest file</vt:lpstr>
      <vt:lpstr>Using SECRETS</vt:lpstr>
      <vt:lpstr>Other useful objects</vt:lpstr>
      <vt:lpstr>Stateful sets</vt:lpstr>
      <vt:lpstr>Stateful set’s manifest file</vt:lpstr>
      <vt:lpstr>daemon sets</vt:lpstr>
      <vt:lpstr>job</vt:lpstr>
      <vt:lpstr>Cron job</vt:lpstr>
      <vt:lpstr>Replication controller</vt:lpstr>
      <vt:lpstr>Putting it all together</vt:lpstr>
      <vt:lpstr>Let’s get ready to yaml with mongodb!</vt:lpstr>
      <vt:lpstr>Let’s get ready to yaml with ASP.NET CORE!</vt:lpstr>
      <vt:lpstr>Namespaces and labels</vt:lpstr>
      <vt:lpstr>Namespaces</vt:lpstr>
      <vt:lpstr>Namespaces</vt:lpstr>
      <vt:lpstr>labels</vt:lpstr>
      <vt:lpstr>Labels example – canary deployment</vt:lpstr>
      <vt:lpstr>Labels example – blue/green deployment</vt:lpstr>
      <vt:lpstr>Troubleshooting and monitoring</vt:lpstr>
      <vt:lpstr>Troubleshooting commands</vt:lpstr>
      <vt:lpstr>Constant monitoring</vt:lpstr>
      <vt:lpstr>what’s next?</vt:lpstr>
      <vt:lpstr>This workshop covers a lot!</vt:lpstr>
      <vt:lpstr>FINAL Lecture WORDS</vt:lpstr>
      <vt:lpstr>Lecture summary</vt:lpstr>
      <vt:lpstr>Any Questions?</vt:lpstr>
      <vt:lpstr>Your Turn Now!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</dc:title>
  <dc:creator>Ivaylo Kenov</dc:creator>
  <cp:lastModifiedBy>Ivaylo Kenov</cp:lastModifiedBy>
  <cp:revision>1238</cp:revision>
  <dcterms:created xsi:type="dcterms:W3CDTF">2017-03-28T09:08:48Z</dcterms:created>
  <dcterms:modified xsi:type="dcterms:W3CDTF">2020-09-24T20:34:16Z</dcterms:modified>
</cp:coreProperties>
</file>