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0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27906-3491-4D48-A4BD-F9C88381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7279"/>
            <a:ext cx="6095998" cy="2290721"/>
            <a:chOff x="6095998" y="-9073"/>
            <a:chExt cx="6096002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35472-1DEA-4BA5-81A5-28525E1D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8634E4-D3C6-4641-9894-E7A37348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8" y="-9073"/>
              <a:ext cx="6095998" cy="685800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2976-866C-C43A-3D6B-0D7D7F49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2600" dirty="0"/>
              <a:t>Как може да се адаптира предложената концептуална рамка за информационна система в среда, където организационните процеси не са ясно формализирани и подлежат на чести неструктурирани промени?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79D96-695E-43C3-5534-81DE808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9554" y="747872"/>
            <a:ext cx="5948242" cy="5531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090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ECF38-1F36-7330-5870-A2A6CACB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bg-BG" sz="4600" dirty="0"/>
              <a:t>Итеративен и </a:t>
            </a:r>
            <a:r>
              <a:rPr lang="en-US" sz="4600" dirty="0"/>
              <a:t>“</a:t>
            </a:r>
            <a:r>
              <a:rPr lang="bg-BG" sz="4600" dirty="0"/>
              <a:t>гъвкав</a:t>
            </a:r>
            <a:r>
              <a:rPr lang="en-US" sz="4600" dirty="0"/>
              <a:t>”</a:t>
            </a:r>
            <a:r>
              <a:rPr lang="bg-BG" sz="4600" dirty="0"/>
              <a:t> подход към проектирането</a:t>
            </a:r>
            <a:endParaRPr lang="en-US" sz="4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13BBF-7C48-FA84-C298-C28B6CD20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6" r="-259" b="-421"/>
          <a:stretch/>
        </p:blipFill>
        <p:spPr bwMode="auto">
          <a:xfrm>
            <a:off x="343990" y="3707199"/>
            <a:ext cx="5433956" cy="256211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D914-A603-DFA9-3573-0ED9D43A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832" y="1367748"/>
            <a:ext cx="5759874" cy="4122503"/>
          </a:xfrm>
        </p:spPr>
        <p:txBody>
          <a:bodyPr>
            <a:normAutofit/>
          </a:bodyPr>
          <a:lstStyle/>
          <a:p>
            <a:r>
              <a:rPr lang="bg-BG" sz="2400" dirty="0"/>
              <a:t>Вместо да се разчита на предварително планиране на отделните процеси, може да се адаптира итеративен модел на развитие (</a:t>
            </a:r>
            <a:r>
              <a:rPr lang="bg-BG" sz="2400" dirty="0" err="1"/>
              <a:t>Agile</a:t>
            </a:r>
            <a:r>
              <a:rPr lang="bg-BG" sz="2400" dirty="0"/>
              <a:t>). Това позволява поетапно проучване, експериментиране и регулярно надграждане на функционалността на системата</a:t>
            </a:r>
            <a:r>
              <a:rPr lang="en-US" sz="2400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131BBD-23A2-949F-A76F-AFB46271BD32}"/>
              </a:ext>
            </a:extLst>
          </p:cNvPr>
          <p:cNvSpPr txBox="1">
            <a:spLocks/>
          </p:cNvSpPr>
          <p:nvPr/>
        </p:nvSpPr>
        <p:spPr>
          <a:xfrm>
            <a:off x="5777946" y="6048439"/>
            <a:ext cx="4659942" cy="735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500" b="1" dirty="0"/>
              <a:t>2.1. Итеративен процес за проектиране на концептуален модел</a:t>
            </a:r>
            <a:endParaRPr lang="en-US" sz="2500" b="1" dirty="0"/>
          </a:p>
          <a:p>
            <a:r>
              <a:rPr lang="bg-BG" i="1" dirty="0"/>
              <a:t>Адаптация по: </a:t>
            </a:r>
            <a:r>
              <a:rPr lang="bg-BG" i="1" dirty="0" err="1"/>
              <a:t>Ingeno</a:t>
            </a:r>
            <a:r>
              <a:rPr lang="bg-BG" i="1" dirty="0"/>
              <a:t>, 2018.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528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FF8A-C3B2-EAB3-D625-5FFB3C90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500297"/>
            <a:ext cx="6011664" cy="1687513"/>
          </a:xfrm>
        </p:spPr>
        <p:txBody>
          <a:bodyPr>
            <a:normAutofit fontScale="90000"/>
          </a:bodyPr>
          <a:lstStyle/>
          <a:p>
            <a:r>
              <a:rPr lang="bg-BG" dirty="0"/>
              <a:t>Ориентирана към микроуслуги архитектура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6FD5-582E-FF9E-7E77-9712AF02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836735" cy="3600450"/>
          </a:xfrm>
        </p:spPr>
        <p:txBody>
          <a:bodyPr/>
          <a:lstStyle/>
          <a:p>
            <a:r>
              <a:rPr lang="bg-BG" dirty="0"/>
              <a:t>При създаването на информационната система се използва модулно проектиране, което позволява отделните компоненти (микроуслуги) да бъдат променяни, разширявани или дори заменяни без да се нарушава цялостната функционалност. Това осигурява по-висока устойчивост на честите промени.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E5D2-A068-E9D1-6D2B-9315BB58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5615" y="0"/>
            <a:ext cx="5366385" cy="68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27FF9-58B6-1C3D-2EC5-25481B0471D7}"/>
              </a:ext>
            </a:extLst>
          </p:cNvPr>
          <p:cNvSpPr txBox="1"/>
          <p:nvPr/>
        </p:nvSpPr>
        <p:spPr>
          <a:xfrm>
            <a:off x="3442915" y="5804756"/>
            <a:ext cx="3382700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lnSpc>
                <a:spcPct val="150000"/>
              </a:lnSpc>
              <a:spcBef>
                <a:spcPts val="1200"/>
              </a:spcBef>
              <a:buNone/>
            </a:pPr>
            <a:r>
              <a:rPr lang="bg-BG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Фиг. 2.5. Основни компоненти на облачна система</a:t>
            </a:r>
            <a:endParaRPr lang="en-US" sz="11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360045" algn="r">
              <a:lnSpc>
                <a:spcPct val="150000"/>
              </a:lnSpc>
              <a:spcAft>
                <a:spcPts val="1200"/>
              </a:spcAft>
            </a:pPr>
            <a:r>
              <a:rPr lang="bg-BG" sz="1100" b="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на автора</a:t>
            </a:r>
            <a:endParaRPr lang="en-US" sz="11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55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EB68-C7B2-E3CC-C262-32FBA1FC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Кои принципи на софтуерното инженерство са най-подходящи при създаването на персонализирана облачна система в реална производствена среда и как биха се приложили или интерпретирали в един проект?</a:t>
            </a:r>
            <a:endParaRPr lang="en-US" sz="2800" dirty="0"/>
          </a:p>
        </p:txBody>
      </p:sp>
      <p:pic>
        <p:nvPicPr>
          <p:cNvPr id="1028" name="Picture 4" descr="Domain driven design in functional programming | by Naveen Negi | Medium">
            <a:extLst>
              <a:ext uri="{FF2B5EF4-FFF2-40B4-BE49-F238E27FC236}">
                <a16:creationId xmlns:a16="http://schemas.microsoft.com/office/drawing/2014/main" id="{1A370F39-4639-BC16-4622-6BD9BA0D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19" y="2600953"/>
            <a:ext cx="7699513" cy="401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72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C981-DCA3-7EF2-D536-FFA438D3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84" y="1081377"/>
            <a:ext cx="11544631" cy="867894"/>
          </a:xfrm>
        </p:spPr>
        <p:txBody>
          <a:bodyPr>
            <a:normAutofit fontScale="90000"/>
          </a:bodyPr>
          <a:lstStyle/>
          <a:p>
            <a:r>
              <a:rPr lang="bg-BG" dirty="0"/>
              <a:t>Ориентиран към домейн дизайн</a:t>
            </a:r>
            <a:r>
              <a:rPr lang="en-US" dirty="0"/>
              <a:t> (DDD)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35B0-A2FC-584B-BB06-2FCE8012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892394" cy="3600450"/>
          </a:xfrm>
        </p:spPr>
        <p:txBody>
          <a:bodyPr/>
          <a:lstStyle/>
          <a:p>
            <a:r>
              <a:rPr lang="bg-BG" dirty="0"/>
              <a:t>DDD се фокусира върху бизнес логиката, като подпомага детайлното разбиране на процесите и терминологията. DDD разделя системата на отделни „контексти“, всеки от които отговаря за конкретна функционалност. Освен това, DDD насърчава употребата на т. нар. „универсален език“, който е разбираем както от програмисти, така и от нетехнически специалисти.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2121B-AF02-D4DD-9FBE-A65D94CC3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9784" y="2282632"/>
            <a:ext cx="4972216" cy="4575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35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5C4D6-8C7E-39BD-51AF-DEF36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74" y="442854"/>
            <a:ext cx="10869248" cy="1530910"/>
          </a:xfrm>
        </p:spPr>
        <p:txBody>
          <a:bodyPr>
            <a:normAutofit/>
          </a:bodyPr>
          <a:lstStyle/>
          <a:p>
            <a:r>
              <a:rPr lang="bg-BG" b="1" dirty="0"/>
              <a:t>Прогнозен растеж на системата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779-8C77-DC6B-1F2A-DB5FB529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837329"/>
            <a:ext cx="5331229" cy="371454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За изграждането на облачна система за управление в съответствие с организационните единици, е от съществено значение да се представи модел на </a:t>
            </a:r>
            <a:r>
              <a:rPr lang="bg-BG" b="1" dirty="0"/>
              <a:t>прогнозен растеж </a:t>
            </a:r>
            <a:r>
              <a:rPr lang="bg-BG" dirty="0"/>
              <a:t>. Моделът е адаптиран с цел да представи четири възможни нива, базирани на различни търговски организации, по подобие на ERP системи от класа на SAP S/4 HANA. Прогнозният растеж се отнася до оценката или предвиждането за бъдещото развитие на дадена система. За ПОСУП е избрано 4то ниво.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E9737-E9F0-2949-ACF3-7E47E8F98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r="741" b="1"/>
          <a:stretch>
            <a:fillRect/>
          </a:stretch>
        </p:blipFill>
        <p:spPr bwMode="auto">
          <a:xfrm>
            <a:off x="6095998" y="2279889"/>
            <a:ext cx="6095998" cy="4578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61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2C29-84CF-85A4-F183-FFFA98D2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890" y="476443"/>
            <a:ext cx="7880220" cy="1687513"/>
          </a:xfrm>
        </p:spPr>
        <p:txBody>
          <a:bodyPr/>
          <a:lstStyle/>
          <a:p>
            <a:r>
              <a:rPr lang="bg-BG" dirty="0"/>
              <a:t>Български </a:t>
            </a:r>
            <a:r>
              <a:rPr lang="en-US" dirty="0"/>
              <a:t>ERP</a:t>
            </a:r>
            <a:r>
              <a:rPr lang="bg-BG" dirty="0"/>
              <a:t> системи</a:t>
            </a:r>
            <a:endParaRPr lang="en-US" dirty="0"/>
          </a:p>
        </p:txBody>
      </p:sp>
      <p:pic>
        <p:nvPicPr>
          <p:cNvPr id="2050" name="Picture 2" descr="Company Profile - ERP.BG - Системи за управление на бизнеса - ERP и CRM  решения">
            <a:extLst>
              <a:ext uri="{FF2B5EF4-FFF2-40B4-BE49-F238E27FC236}">
                <a16:creationId xmlns:a16="http://schemas.microsoft.com/office/drawing/2014/main" id="{9BF6759A-7285-9D18-D709-2313CEFE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2" y="2757487"/>
            <a:ext cx="47625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B4D5E5-3D3C-6145-6B5A-C4B3BF612A74}"/>
              </a:ext>
            </a:extLst>
          </p:cNvPr>
          <p:cNvSpPr txBox="1"/>
          <p:nvPr/>
        </p:nvSpPr>
        <p:spPr>
          <a:xfrm>
            <a:off x="5225996" y="2623184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ERP.</a:t>
            </a:r>
            <a:r>
              <a:rPr lang="en-US" dirty="0" err="1"/>
              <a:t>bg</a:t>
            </a:r>
            <a:r>
              <a:rPr lang="bg-BG" dirty="0"/>
              <a:t> е цялостна платформа за управление на бизнес процеси, която оптимизира, автоматизира и свързва операции и данни. Тя предлага възможност за персонализиране и лесно надграждане, като намалява разходите и повишава производителността.</a:t>
            </a:r>
          </a:p>
        </p:txBody>
      </p:sp>
      <p:pic>
        <p:nvPicPr>
          <p:cNvPr id="1026" name="Picture 2" descr="ERP, CRM, продажби, покупки, складове и финанси - Prim.io">
            <a:extLst>
              <a:ext uri="{FF2B5EF4-FFF2-40B4-BE49-F238E27FC236}">
                <a16:creationId xmlns:a16="http://schemas.microsoft.com/office/drawing/2014/main" id="{FBF677F8-4C80-79A2-15B0-1D87296F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" y="4003482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B9D0C-6B1F-D625-B89E-EC6E47E0A3F1}"/>
              </a:ext>
            </a:extLst>
          </p:cNvPr>
          <p:cNvSpPr txBox="1"/>
          <p:nvPr/>
        </p:nvSpPr>
        <p:spPr>
          <a:xfrm>
            <a:off x="5225996" y="4772809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Prim.io е облачно </a:t>
            </a:r>
            <a:r>
              <a:rPr lang="ru-RU" dirty="0" err="1"/>
              <a:t>базиран</a:t>
            </a:r>
            <a:r>
              <a:rPr lang="ru-RU" dirty="0"/>
              <a:t> ERP, CRM и BI. </a:t>
            </a:r>
            <a:r>
              <a:rPr lang="bg-BG" dirty="0"/>
              <a:t>С</a:t>
            </a:r>
            <a:r>
              <a:rPr lang="ru-RU" dirty="0" err="1"/>
              <a:t>офтуерът</a:t>
            </a:r>
            <a:r>
              <a:rPr lang="ru-RU" dirty="0"/>
              <a:t> е с богата </a:t>
            </a:r>
            <a:r>
              <a:rPr lang="ru-RU" dirty="0" err="1"/>
              <a:t>функционалност</a:t>
            </a:r>
            <a:r>
              <a:rPr lang="ru-RU" dirty="0"/>
              <a:t> и </a:t>
            </a:r>
            <a:r>
              <a:rPr lang="bg-BG" dirty="0"/>
              <a:t>позволява</a:t>
            </a:r>
            <a:r>
              <a:rPr lang="ru-RU" dirty="0"/>
              <a:t> </a:t>
            </a:r>
            <a:r>
              <a:rPr lang="bg-BG" dirty="0"/>
              <a:t>стартиране</a:t>
            </a:r>
            <a:r>
              <a:rPr lang="ru-RU" dirty="0"/>
              <a:t> в </a:t>
            </a:r>
            <a:r>
              <a:rPr lang="ru-RU" dirty="0" err="1"/>
              <a:t>рамките</a:t>
            </a:r>
            <a:r>
              <a:rPr lang="ru-RU" dirty="0"/>
              <a:t> на седмица. </a:t>
            </a:r>
            <a:r>
              <a:rPr lang="bg-BG" dirty="0"/>
              <a:t>Предлага</a:t>
            </a:r>
            <a:r>
              <a:rPr lang="ru-RU" dirty="0"/>
              <a:t> </a:t>
            </a:r>
            <a:r>
              <a:rPr lang="bg-BG" dirty="0"/>
              <a:t>готови</a:t>
            </a:r>
            <a:r>
              <a:rPr lang="ru-RU" dirty="0"/>
              <a:t> интеграции с </a:t>
            </a:r>
            <a:r>
              <a:rPr lang="bg-BG" dirty="0"/>
              <a:t>други</a:t>
            </a:r>
            <a:r>
              <a:rPr lang="ru-RU" dirty="0"/>
              <a:t> </a:t>
            </a:r>
            <a:r>
              <a:rPr lang="bg-BG" dirty="0"/>
              <a:t>системи</a:t>
            </a:r>
            <a:r>
              <a:rPr lang="ru-RU" dirty="0"/>
              <a:t>. </a:t>
            </a:r>
            <a:r>
              <a:rPr lang="bg-BG" dirty="0"/>
              <a:t>Подходящ</a:t>
            </a:r>
            <a:r>
              <a:rPr lang="ru-RU" dirty="0"/>
              <a:t> е за малки и </a:t>
            </a:r>
            <a:r>
              <a:rPr lang="bg-BG" dirty="0"/>
              <a:t>средни</a:t>
            </a:r>
            <a:r>
              <a:rPr lang="ru-RU" dirty="0"/>
              <a:t> </a:t>
            </a:r>
            <a:r>
              <a:rPr lang="bg-BG" dirty="0"/>
              <a:t>предприятия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33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Metadata/LabelInfo.xml><?xml version="1.0" encoding="utf-8"?>
<clbl:labelList xmlns:clbl="http://schemas.microsoft.com/office/2020/mipLabelMetadata">
  <clbl:label id="{69c428b0-0db1-4300-b2dd-9484759bca92}" enabled="1" method="Standard" siteId="{57952406-af28-43c8-b4de-a4e06f57476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403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Bahnschrift</vt:lpstr>
      <vt:lpstr>Times New Roman</vt:lpstr>
      <vt:lpstr>MatrixVTI</vt:lpstr>
      <vt:lpstr>Как може да се адаптира предложената концептуална рамка за информационна система в среда, където организационните процеси не са ясно формализирани и подлежат на чести неструктурирани промени?</vt:lpstr>
      <vt:lpstr>Итеративен и “гъвкав” подход към проектирането</vt:lpstr>
      <vt:lpstr>Ориентирана към микроуслуги архитектура</vt:lpstr>
      <vt:lpstr>Кои принципи на софтуерното инженерство са най-подходящи при създаването на персонализирана облачна система в реална производствена среда и как биха се приложили или интерпретирали в един проект?</vt:lpstr>
      <vt:lpstr>Ориентиран към домейн дизайн (DDD)</vt:lpstr>
      <vt:lpstr>Прогнозен растеж на системата</vt:lpstr>
      <vt:lpstr>Български ERP системи</vt:lpstr>
    </vt:vector>
  </TitlesOfParts>
  <Company>Heidelberg Materials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Yordanov, Yordan (Varna) BGR 2</dc:creator>
  <cp:lastModifiedBy>Yordanov, Yordan (Varna) BGR 2</cp:lastModifiedBy>
  <cp:revision>8</cp:revision>
  <dcterms:created xsi:type="dcterms:W3CDTF">2025-09-04T12:17:31Z</dcterms:created>
  <dcterms:modified xsi:type="dcterms:W3CDTF">2025-09-05T08:11:23Z</dcterms:modified>
</cp:coreProperties>
</file>