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84" r:id="rId2"/>
    <p:sldMasterId id="2147483894" r:id="rId3"/>
  </p:sldMasterIdLst>
  <p:notesMasterIdLst>
    <p:notesMasterId r:id="rId14"/>
  </p:notesMasterIdLst>
  <p:sldIdLst>
    <p:sldId id="256" r:id="rId4"/>
    <p:sldId id="281" r:id="rId5"/>
    <p:sldId id="284" r:id="rId6"/>
    <p:sldId id="274" r:id="rId7"/>
    <p:sldId id="263" r:id="rId8"/>
    <p:sldId id="264" r:id="rId9"/>
    <p:sldId id="265" r:id="rId10"/>
    <p:sldId id="266" r:id="rId11"/>
    <p:sldId id="282" r:id="rId12"/>
    <p:sldId id="28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54BFC-CF95-4765-8E0E-2E8E390A27B7}" v="24" dt="2020-03-11T07:10:03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74338" autoAdjust="0"/>
  </p:normalViewPr>
  <p:slideViewPr>
    <p:cSldViewPr snapToGrid="0">
      <p:cViewPr varScale="1">
        <p:scale>
          <a:sx n="63" d="100"/>
          <a:sy n="63" d="100"/>
        </p:scale>
        <p:origin x="138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 de Araújo Júnior" userId="180fedcc38085644" providerId="LiveId" clId="{80A54BFC-CF95-4765-8E0E-2E8E390A27B7}"/>
    <pc:docChg chg="undo custSel addSld delSld modSld">
      <pc:chgData name="Raimundo Martins de Araújo Júnior" userId="180fedcc38085644" providerId="LiveId" clId="{80A54BFC-CF95-4765-8E0E-2E8E390A27B7}" dt="2020-03-11T07:27:17.257" v="250" actId="47"/>
      <pc:docMkLst>
        <pc:docMk/>
      </pc:docMkLst>
      <pc:sldChg chg="add">
        <pc:chgData name="Raimundo Martins de Araújo Júnior" userId="180fedcc38085644" providerId="LiveId" clId="{80A54BFC-CF95-4765-8E0E-2E8E390A27B7}" dt="2020-03-11T06:55:29.781" v="211"/>
        <pc:sldMkLst>
          <pc:docMk/>
          <pc:sldMk cId="854745557" sldId="263"/>
        </pc:sldMkLst>
      </pc:sldChg>
      <pc:sldChg chg="add">
        <pc:chgData name="Raimundo Martins de Araújo Júnior" userId="180fedcc38085644" providerId="LiveId" clId="{80A54BFC-CF95-4765-8E0E-2E8E390A27B7}" dt="2020-03-11T06:55:29.781" v="211"/>
        <pc:sldMkLst>
          <pc:docMk/>
          <pc:sldMk cId="1854144203" sldId="264"/>
        </pc:sldMkLst>
      </pc:sldChg>
      <pc:sldChg chg="add">
        <pc:chgData name="Raimundo Martins de Araújo Júnior" userId="180fedcc38085644" providerId="LiveId" clId="{80A54BFC-CF95-4765-8E0E-2E8E390A27B7}" dt="2020-03-11T06:55:29.781" v="211"/>
        <pc:sldMkLst>
          <pc:docMk/>
          <pc:sldMk cId="1196357702" sldId="265"/>
        </pc:sldMkLst>
      </pc:sldChg>
      <pc:sldChg chg="modSp add">
        <pc:chgData name="Raimundo Martins de Araújo Júnior" userId="180fedcc38085644" providerId="LiveId" clId="{80A54BFC-CF95-4765-8E0E-2E8E390A27B7}" dt="2020-03-11T07:10:51.236" v="249" actId="27636"/>
        <pc:sldMkLst>
          <pc:docMk/>
          <pc:sldMk cId="2394915838" sldId="266"/>
        </pc:sldMkLst>
        <pc:spChg chg="mod">
          <ac:chgData name="Raimundo Martins de Araújo Júnior" userId="180fedcc38085644" providerId="LiveId" clId="{80A54BFC-CF95-4765-8E0E-2E8E390A27B7}" dt="2020-03-11T07:10:21.222" v="235" actId="20577"/>
          <ac:spMkLst>
            <pc:docMk/>
            <pc:sldMk cId="2394915838" sldId="266"/>
            <ac:spMk id="2" creationId="{00000000-0000-0000-0000-000000000000}"/>
          </ac:spMkLst>
        </pc:spChg>
        <pc:spChg chg="mod">
          <ac:chgData name="Raimundo Martins de Araújo Júnior" userId="180fedcc38085644" providerId="LiveId" clId="{80A54BFC-CF95-4765-8E0E-2E8E390A27B7}" dt="2020-03-11T07:10:51.236" v="249" actId="27636"/>
          <ac:spMkLst>
            <pc:docMk/>
            <pc:sldMk cId="2394915838" sldId="266"/>
            <ac:spMk id="7" creationId="{00000000-0000-0000-0000-000000000000}"/>
          </ac:spMkLst>
        </pc:spChg>
        <pc:picChg chg="mod">
          <ac:chgData name="Raimundo Martins de Araújo Júnior" userId="180fedcc38085644" providerId="LiveId" clId="{80A54BFC-CF95-4765-8E0E-2E8E390A27B7}" dt="2020-03-11T07:10:12.649" v="214" actId="14100"/>
          <ac:picMkLst>
            <pc:docMk/>
            <pc:sldMk cId="2394915838" sldId="266"/>
            <ac:picMk id="5" creationId="{00000000-0000-0000-0000-000000000000}"/>
          </ac:picMkLst>
        </pc:picChg>
      </pc:sldChg>
      <pc:sldChg chg="modSp del">
        <pc:chgData name="Raimundo Martins de Araújo Júnior" userId="180fedcc38085644" providerId="LiveId" clId="{80A54BFC-CF95-4765-8E0E-2E8E390A27B7}" dt="2020-03-11T07:27:17.257" v="250" actId="47"/>
        <pc:sldMkLst>
          <pc:docMk/>
          <pc:sldMk cId="3750766835" sldId="267"/>
        </pc:sldMkLst>
        <pc:spChg chg="mod">
          <ac:chgData name="Raimundo Martins de Araújo Júnior" userId="180fedcc38085644" providerId="LiveId" clId="{80A54BFC-CF95-4765-8E0E-2E8E390A27B7}" dt="2020-03-11T06:37:00.202" v="21" actId="20577"/>
          <ac:spMkLst>
            <pc:docMk/>
            <pc:sldMk cId="3750766835" sldId="267"/>
            <ac:spMk id="3" creationId="{00000000-0000-0000-0000-000000000000}"/>
          </ac:spMkLst>
        </pc:spChg>
        <pc:spChg chg="mod">
          <ac:chgData name="Raimundo Martins de Araújo Júnior" userId="180fedcc38085644" providerId="LiveId" clId="{80A54BFC-CF95-4765-8E0E-2E8E390A27B7}" dt="2020-03-11T06:36:08.104" v="16" actId="20577"/>
          <ac:spMkLst>
            <pc:docMk/>
            <pc:sldMk cId="3750766835" sldId="267"/>
            <ac:spMk id="6" creationId="{00000000-0000-0000-0000-000000000000}"/>
          </ac:spMkLst>
        </pc:spChg>
      </pc:sldChg>
      <pc:sldChg chg="del">
        <pc:chgData name="Raimundo Martins de Araújo Júnior" userId="180fedcc38085644" providerId="LiveId" clId="{80A54BFC-CF95-4765-8E0E-2E8E390A27B7}" dt="2020-03-11T06:37:32.451" v="22" actId="47"/>
        <pc:sldMkLst>
          <pc:docMk/>
          <pc:sldMk cId="624388427" sldId="273"/>
        </pc:sldMkLst>
      </pc:sldChg>
      <pc:sldChg chg="modSp">
        <pc:chgData name="Raimundo Martins de Araújo Júnior" userId="180fedcc38085644" providerId="LiveId" clId="{80A54BFC-CF95-4765-8E0E-2E8E390A27B7}" dt="2020-03-11T06:42:34.105" v="94" actId="20577"/>
        <pc:sldMkLst>
          <pc:docMk/>
          <pc:sldMk cId="359823256" sldId="274"/>
        </pc:sldMkLst>
        <pc:spChg chg="mod">
          <ac:chgData name="Raimundo Martins de Araújo Júnior" userId="180fedcc38085644" providerId="LiveId" clId="{80A54BFC-CF95-4765-8E0E-2E8E390A27B7}" dt="2020-03-11T06:39:43.700" v="63"/>
          <ac:spMkLst>
            <pc:docMk/>
            <pc:sldMk cId="359823256" sldId="274"/>
            <ac:spMk id="2" creationId="{00000000-0000-0000-0000-000000000000}"/>
          </ac:spMkLst>
        </pc:spChg>
        <pc:spChg chg="mod">
          <ac:chgData name="Raimundo Martins de Araújo Júnior" userId="180fedcc38085644" providerId="LiveId" clId="{80A54BFC-CF95-4765-8E0E-2E8E390A27B7}" dt="2020-03-11T06:42:34.105" v="94" actId="20577"/>
          <ac:spMkLst>
            <pc:docMk/>
            <pc:sldMk cId="359823256" sldId="274"/>
            <ac:spMk id="3" creationId="{00000000-0000-0000-0000-000000000000}"/>
          </ac:spMkLst>
        </pc:spChg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2294926393" sldId="275"/>
        </pc:sldMkLst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2457817998" sldId="276"/>
        </pc:sldMkLst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3191233247" sldId="277"/>
        </pc:sldMkLst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4182685376" sldId="278"/>
        </pc:sldMkLst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1043271139" sldId="279"/>
        </pc:sldMkLst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101939450" sldId="280"/>
        </pc:sldMkLst>
      </pc:sldChg>
      <pc:sldChg chg="modSp add">
        <pc:chgData name="Raimundo Martins de Araújo Júnior" userId="180fedcc38085644" providerId="LiveId" clId="{80A54BFC-CF95-4765-8E0E-2E8E390A27B7}" dt="2020-03-11T06:50:44.306" v="203" actId="12"/>
        <pc:sldMkLst>
          <pc:docMk/>
          <pc:sldMk cId="1971746471" sldId="281"/>
        </pc:sldMkLst>
        <pc:spChg chg="mod">
          <ac:chgData name="Raimundo Martins de Araújo Júnior" userId="180fedcc38085644" providerId="LiveId" clId="{80A54BFC-CF95-4765-8E0E-2E8E390A27B7}" dt="2020-03-11T06:50:44.306" v="203" actId="12"/>
          <ac:spMkLst>
            <pc:docMk/>
            <pc:sldMk cId="1971746471" sldId="281"/>
            <ac:spMk id="3" creationId="{00000000-0000-0000-0000-000000000000}"/>
          </ac:spMkLst>
        </pc:spChg>
      </pc:sldChg>
      <pc:sldChg chg="addSp modSp add">
        <pc:chgData name="Raimundo Martins de Araújo Júnior" userId="180fedcc38085644" providerId="LiveId" clId="{80A54BFC-CF95-4765-8E0E-2E8E390A27B7}" dt="2020-03-11T06:47:41.037" v="196" actId="1076"/>
        <pc:sldMkLst>
          <pc:docMk/>
          <pc:sldMk cId="1476547861" sldId="282"/>
        </pc:sldMkLst>
        <pc:spChg chg="mod">
          <ac:chgData name="Raimundo Martins de Araújo Júnior" userId="180fedcc38085644" providerId="LiveId" clId="{80A54BFC-CF95-4765-8E0E-2E8E390A27B7}" dt="2020-03-11T06:47:22.489" v="189" actId="404"/>
          <ac:spMkLst>
            <pc:docMk/>
            <pc:sldMk cId="1476547861" sldId="282"/>
            <ac:spMk id="3" creationId="{00000000-0000-0000-0000-000000000000}"/>
          </ac:spMkLst>
        </pc:spChg>
        <pc:spChg chg="add mod">
          <ac:chgData name="Raimundo Martins de Araújo Júnior" userId="180fedcc38085644" providerId="LiveId" clId="{80A54BFC-CF95-4765-8E0E-2E8E390A27B7}" dt="2020-03-11T06:47:41.037" v="196" actId="1076"/>
          <ac:spMkLst>
            <pc:docMk/>
            <pc:sldMk cId="1476547861" sldId="282"/>
            <ac:spMk id="4" creationId="{29DA77B2-CDA8-4295-8D0B-94BE3B7BD920}"/>
          </ac:spMkLst>
        </pc:spChg>
      </pc:sldChg>
      <pc:sldChg chg="modSp add">
        <pc:chgData name="Raimundo Martins de Araújo Júnior" userId="180fedcc38085644" providerId="LiveId" clId="{80A54BFC-CF95-4765-8E0E-2E8E390A27B7}" dt="2020-03-11T06:46:52.753" v="186" actId="20577"/>
        <pc:sldMkLst>
          <pc:docMk/>
          <pc:sldMk cId="85449786" sldId="283"/>
        </pc:sldMkLst>
        <pc:spChg chg="mod">
          <ac:chgData name="Raimundo Martins de Araújo Júnior" userId="180fedcc38085644" providerId="LiveId" clId="{80A54BFC-CF95-4765-8E0E-2E8E390A27B7}" dt="2020-03-11T06:46:52.753" v="186" actId="20577"/>
          <ac:spMkLst>
            <pc:docMk/>
            <pc:sldMk cId="85449786" sldId="283"/>
            <ac:spMk id="3" creationId="{00000000-0000-0000-0000-000000000000}"/>
          </ac:spMkLst>
        </pc:spChg>
      </pc:sldChg>
      <pc:sldChg chg="addSp delSp modSp add">
        <pc:chgData name="Raimundo Martins de Araújo Júnior" userId="180fedcc38085644" providerId="LiveId" clId="{80A54BFC-CF95-4765-8E0E-2E8E390A27B7}" dt="2020-03-11T06:54:21.580" v="210" actId="1076"/>
        <pc:sldMkLst>
          <pc:docMk/>
          <pc:sldMk cId="235609360" sldId="284"/>
        </pc:sldMkLst>
        <pc:spChg chg="del mod">
          <ac:chgData name="Raimundo Martins de Araújo Júnior" userId="180fedcc38085644" providerId="LiveId" clId="{80A54BFC-CF95-4765-8E0E-2E8E390A27B7}" dt="2020-03-11T06:54:09.815" v="206" actId="931"/>
          <ac:spMkLst>
            <pc:docMk/>
            <pc:sldMk cId="235609360" sldId="284"/>
            <ac:spMk id="3" creationId="{00000000-0000-0000-0000-000000000000}"/>
          </ac:spMkLst>
        </pc:spChg>
        <pc:picChg chg="add mod">
          <ac:chgData name="Raimundo Martins de Araújo Júnior" userId="180fedcc38085644" providerId="LiveId" clId="{80A54BFC-CF95-4765-8E0E-2E8E390A27B7}" dt="2020-03-11T06:54:21.580" v="210" actId="1076"/>
          <ac:picMkLst>
            <pc:docMk/>
            <pc:sldMk cId="235609360" sldId="284"/>
            <ac:picMk id="4" creationId="{5E704214-2182-4722-AEB6-9C6C64BA1A5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F0BCA-8E09-447C-AC25-FDB53C01C0D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7F35F-4709-492B-BC12-A30B2CFA9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1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F35F-4709-492B-BC12-A30B2CFA923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36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2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16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212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5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71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569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37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35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614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042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490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36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137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42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515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4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07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17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12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30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686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9141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819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4208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318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7948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9595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36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4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96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98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35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0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4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5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 noGrp="1"/>
          </p:cNvSpPr>
          <p:nvPr>
            <p:ph type="ctrTitle"/>
          </p:nvPr>
        </p:nvSpPr>
        <p:spPr>
          <a:xfrm>
            <a:off x="3943590" y="4169519"/>
            <a:ext cx="7440869" cy="1359084"/>
          </a:xfrm>
        </p:spPr>
        <p:txBody>
          <a:bodyPr anchor="t">
            <a:noAutofit/>
          </a:bodyPr>
          <a:lstStyle/>
          <a:p>
            <a:pPr lvl="0"/>
            <a:r>
              <a:rPr lang="pt-BR" sz="4800" dirty="0"/>
              <a:t>Programação para web</a:t>
            </a:r>
          </a:p>
        </p:txBody>
      </p:sp>
      <p:sp>
        <p:nvSpPr>
          <p:cNvPr id="9" name="Subtítulo 2"/>
          <p:cNvSpPr txBox="1">
            <a:spLocks noGrp="1"/>
          </p:cNvSpPr>
          <p:nvPr>
            <p:ph type="subTitle" idx="1"/>
          </p:nvPr>
        </p:nvSpPr>
        <p:spPr>
          <a:xfrm>
            <a:off x="3984484" y="5307355"/>
            <a:ext cx="7359082" cy="442496"/>
          </a:xfrm>
        </p:spPr>
        <p:txBody>
          <a:bodyPr>
            <a:noAutofit/>
          </a:bodyPr>
          <a:lstStyle/>
          <a:p>
            <a:pPr lvl="0" algn="r">
              <a:lnSpc>
                <a:spcPct val="80000"/>
              </a:lnSpc>
            </a:pPr>
            <a:r>
              <a:rPr lang="pt-BR" sz="2000" dirty="0"/>
              <a:t>Prof. Raimundo Júnior</a:t>
            </a:r>
          </a:p>
          <a:p>
            <a:pPr algn="r">
              <a:lnSpc>
                <a:spcPct val="80000"/>
              </a:lnSpc>
            </a:pPr>
            <a:r>
              <a:rPr lang="pt-BR" sz="2000" dirty="0">
                <a:solidFill>
                  <a:srgbClr val="595959"/>
                </a:solidFill>
              </a:rPr>
              <a:t>TURMA 2018</a:t>
            </a:r>
          </a:p>
        </p:txBody>
      </p:sp>
      <p:pic>
        <p:nvPicPr>
          <p:cNvPr id="10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598" y="2154351"/>
            <a:ext cx="1672825" cy="17564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Subtítulo 2"/>
          <p:cNvSpPr txBox="1"/>
          <p:nvPr/>
        </p:nvSpPr>
        <p:spPr>
          <a:xfrm>
            <a:off x="1814732" y="1547447"/>
            <a:ext cx="10269417" cy="16092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503971" rtl="0" eaLnBrk="1" fontAlgn="auto" latinLnBrk="0" hangingPunct="1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503971" rtl="0" eaLnBrk="1" fontAlgn="auto" latinLnBrk="0" hangingPunct="1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503971" rtl="0" eaLnBrk="1" fontAlgn="auto" latinLnBrk="0" hangingPunct="1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UNIVERSIDADE FEDERAL DO OESTE DO PARÁ</a:t>
            </a:r>
          </a:p>
          <a:p>
            <a:pPr marL="0" marR="0" lvl="0" indent="0" algn="ctr" defTabSz="503971" rtl="0" eaLnBrk="1" fontAlgn="auto" latinLnBrk="0" hangingPunct="1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BACHARELADO EM SISTEMAS DE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INFORMAÇÃO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49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0596" y="659969"/>
            <a:ext cx="8911687" cy="1280890"/>
          </a:xfrm>
        </p:spPr>
        <p:txBody>
          <a:bodyPr/>
          <a:lstStyle/>
          <a:p>
            <a:r>
              <a:rPr lang="pt-BR" b="1" u="sng" dirty="0"/>
              <a:t>Folhas de Estilos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460" y="1488141"/>
            <a:ext cx="11259670" cy="4930588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600" b="1" dirty="0"/>
              <a:t>Transições: </a:t>
            </a:r>
            <a:r>
              <a:rPr lang="pt-BR" sz="3600" dirty="0"/>
              <a:t>O resultado esperado é que ao passar o mouse no link a cor do texto seja modificada, mudando do branco para o preto e que a cor de background mude de cinza para vermelho. O código abaixo faz exatamente isso:</a:t>
            </a:r>
          </a:p>
          <a:p>
            <a:pPr marL="0" indent="0" algn="just">
              <a:buNone/>
            </a:pPr>
            <a:r>
              <a:rPr lang="pt-BR" sz="3600" dirty="0"/>
              <a:t>Ex.: </a:t>
            </a:r>
          </a:p>
          <a:p>
            <a:endParaRPr lang="pt-BR" dirty="0"/>
          </a:p>
          <a:p>
            <a:pPr marL="3543300" lvl="8" indent="0">
              <a:buNone/>
            </a:pPr>
            <a:r>
              <a:rPr lang="pt-BR" sz="4600" dirty="0"/>
              <a:t>a:hover { </a:t>
            </a:r>
          </a:p>
          <a:p>
            <a:pPr marL="3543300" lvl="8" indent="0">
              <a:buNone/>
            </a:pPr>
            <a:r>
              <a:rPr lang="pt-BR" sz="4600" dirty="0"/>
              <a:t>color: </a:t>
            </a:r>
            <a:r>
              <a:rPr lang="pt-BR" sz="4600" dirty="0" err="1"/>
              <a:t>black</a:t>
            </a:r>
            <a:r>
              <a:rPr lang="pt-BR" sz="4600" dirty="0"/>
              <a:t>; </a:t>
            </a:r>
          </a:p>
          <a:p>
            <a:pPr marL="3543300" lvl="8" indent="0">
              <a:buNone/>
            </a:pPr>
            <a:r>
              <a:rPr lang="pt-BR" sz="4600" dirty="0"/>
              <a:t>background: </a:t>
            </a:r>
            <a:r>
              <a:rPr lang="pt-BR" sz="4600" dirty="0" err="1"/>
              <a:t>red</a:t>
            </a:r>
            <a:r>
              <a:rPr lang="pt-BR" sz="4600" dirty="0"/>
              <a:t>;</a:t>
            </a:r>
          </a:p>
          <a:p>
            <a:pPr marL="3543300" lvl="8" indent="0">
              <a:buNone/>
            </a:pPr>
            <a:r>
              <a:rPr lang="pt-BR" sz="4600" dirty="0"/>
              <a:t>-</a:t>
            </a:r>
            <a:r>
              <a:rPr lang="pt-BR" sz="4600" dirty="0" err="1"/>
              <a:t>webkit-transition</a:t>
            </a:r>
            <a:r>
              <a:rPr lang="pt-BR" sz="4600" dirty="0"/>
              <a:t>: 0.5s;</a:t>
            </a:r>
          </a:p>
          <a:p>
            <a:pPr marL="3543300" lvl="8" indent="0">
              <a:buNone/>
            </a:pPr>
            <a:r>
              <a:rPr lang="pt-BR" sz="4600" dirty="0"/>
              <a:t>}</a:t>
            </a:r>
            <a:endParaRPr lang="pt-BR" sz="155000" dirty="0"/>
          </a:p>
        </p:txBody>
      </p:sp>
    </p:spTree>
    <p:extLst>
      <p:ext uri="{BB962C8B-B14F-4D97-AF65-F5344CB8AC3E}">
        <p14:creationId xmlns:p14="http://schemas.microsoft.com/office/powerpoint/2010/main" val="8544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660596" y="659969"/>
            <a:ext cx="8911687" cy="1280890"/>
          </a:xfrm>
        </p:spPr>
        <p:txBody>
          <a:bodyPr/>
          <a:lstStyle/>
          <a:p>
            <a:r>
              <a:rPr lang="pt-BR" b="1" u="sng" dirty="0"/>
              <a:t>Folhas de Estilos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460" y="1488141"/>
            <a:ext cx="11259670" cy="4930588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800" dirty="0"/>
              <a:t>Responsável por definir estilos em páginas HTML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800" dirty="0"/>
              <a:t>Alterações de estilo são feitas sem alteração do código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800" dirty="0"/>
              <a:t>A combinação de HTML (estrutura) e CSS (layout) representa o </a:t>
            </a:r>
            <a:r>
              <a:rPr lang="pt-BR" sz="2800" i="1" dirty="0"/>
              <a:t>Estado da arte </a:t>
            </a:r>
            <a:r>
              <a:rPr lang="pt-BR" sz="2800" dirty="0"/>
              <a:t>do </a:t>
            </a:r>
            <a:r>
              <a:rPr lang="pt-BR" sz="2800" dirty="0" err="1"/>
              <a:t>WebDesign</a:t>
            </a:r>
            <a:endParaRPr lang="pt-BR" sz="28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800" dirty="0"/>
              <a:t>Aplicações em texto, imagens, vídeos, ou qualquer outro elemento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800" dirty="0"/>
              <a:t>Formata algumas características básicas: cores, background, características de </a:t>
            </a:r>
            <a:r>
              <a:rPr lang="pt-BR" sz="2800" dirty="0" err="1"/>
              <a:t>font</a:t>
            </a:r>
            <a:r>
              <a:rPr lang="pt-BR" sz="2800" dirty="0"/>
              <a:t>, </a:t>
            </a:r>
            <a:r>
              <a:rPr lang="pt-BR" sz="2800" dirty="0" err="1"/>
              <a:t>margins</a:t>
            </a:r>
            <a:r>
              <a:rPr lang="pt-BR" sz="2800" dirty="0"/>
              <a:t>, </a:t>
            </a:r>
            <a:r>
              <a:rPr lang="pt-BR" sz="2800" dirty="0" err="1"/>
              <a:t>paddings</a:t>
            </a:r>
            <a:r>
              <a:rPr lang="pt-BR" sz="2800" dirty="0"/>
              <a:t>, posição </a:t>
            </a:r>
          </a:p>
        </p:txBody>
      </p:sp>
    </p:spTree>
    <p:extLst>
      <p:ext uri="{BB962C8B-B14F-4D97-AF65-F5344CB8AC3E}">
        <p14:creationId xmlns:p14="http://schemas.microsoft.com/office/powerpoint/2010/main" val="197174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660596" y="659969"/>
            <a:ext cx="8911687" cy="1280890"/>
          </a:xfrm>
        </p:spPr>
        <p:txBody>
          <a:bodyPr/>
          <a:lstStyle/>
          <a:p>
            <a:r>
              <a:rPr lang="pt-BR" b="1" u="sng" dirty="0"/>
              <a:t>Folhas de Estilos</a:t>
            </a:r>
          </a:p>
        </p:txBody>
      </p:sp>
      <p:pic>
        <p:nvPicPr>
          <p:cNvPr id="4" name="Espaço Reservado para Conteúdo 3" descr="Uma imagem contendo jogador&#10;&#10;Descrição gerada automaticamente">
            <a:extLst>
              <a:ext uri="{FF2B5EF4-FFF2-40B4-BE49-F238E27FC236}">
                <a16:creationId xmlns:a16="http://schemas.microsoft.com/office/drawing/2014/main" id="{5E704214-2182-4722-AEB6-9C6C64BA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03" y="1557947"/>
            <a:ext cx="5992829" cy="5217757"/>
          </a:xfrm>
        </p:spPr>
      </p:pic>
    </p:spTree>
    <p:extLst>
      <p:ext uri="{BB962C8B-B14F-4D97-AF65-F5344CB8AC3E}">
        <p14:creationId xmlns:p14="http://schemas.microsoft.com/office/powerpoint/2010/main" val="23560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0596" y="659969"/>
            <a:ext cx="8911687" cy="1280890"/>
          </a:xfrm>
        </p:spPr>
        <p:txBody>
          <a:bodyPr/>
          <a:lstStyle/>
          <a:p>
            <a:r>
              <a:rPr lang="pt-BR" b="1" u="sng" dirty="0"/>
              <a:t>Folhas de Estilos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460" y="1488141"/>
            <a:ext cx="11259670" cy="49305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600" b="1" dirty="0"/>
              <a:t>sintaxe: </a:t>
            </a:r>
            <a:r>
              <a:rPr lang="pt-BR" sz="3600" dirty="0"/>
              <a:t>A sintaxe do CSS é simples:</a:t>
            </a:r>
          </a:p>
          <a:p>
            <a:pPr marL="0" indent="0" algn="just">
              <a:buNone/>
            </a:pPr>
            <a:r>
              <a:rPr lang="pt-BR" sz="3600" dirty="0"/>
              <a:t>Ex.: </a:t>
            </a:r>
          </a:p>
          <a:p>
            <a:pPr marL="1714500" lvl="4" indent="0">
              <a:buNone/>
            </a:pPr>
            <a:r>
              <a:rPr lang="pt-BR" sz="4000" dirty="0"/>
              <a:t>seletor { </a:t>
            </a:r>
          </a:p>
          <a:p>
            <a:pPr marL="1714500" lvl="4" indent="0">
              <a:buNone/>
            </a:pPr>
            <a:r>
              <a:rPr lang="pt-BR" sz="4000" dirty="0"/>
              <a:t>propriedade: valor;</a:t>
            </a:r>
          </a:p>
          <a:p>
            <a:pPr marL="1714500" lvl="4" indent="0">
              <a:buNone/>
            </a:pPr>
            <a:r>
              <a:rPr lang="pt-BR" sz="4000" dirty="0"/>
              <a:t>}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5982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6" y="1722986"/>
            <a:ext cx="7386916" cy="437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85474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688" y="750385"/>
            <a:ext cx="5062924" cy="57039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3" y="1685365"/>
            <a:ext cx="4536330" cy="40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36" y="230924"/>
            <a:ext cx="6896100" cy="5905500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7680524" y="230924"/>
          <a:ext cx="334327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m de Bitmap" r:id="rId5" imgW="3343320" imgH="1542960" progId="Paint.Picture">
                  <p:embed/>
                </p:oleObj>
              </mc:Choice>
              <mc:Fallback>
                <p:oleObj name="Imagem de Bitmap" r:id="rId5" imgW="3343320" imgH="1542960" progId="Paint.Picture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0524" y="230924"/>
                        <a:ext cx="3343275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0524" y="1988147"/>
            <a:ext cx="3125013" cy="4223567"/>
          </a:xfrm>
          <a:prstGeom prst="rect">
            <a:avLst/>
          </a:prstGeom>
        </p:spPr>
      </p:pic>
      <p:cxnSp>
        <p:nvCxnSpPr>
          <p:cNvPr id="10" name="Conector em curva 9"/>
          <p:cNvCxnSpPr/>
          <p:nvPr/>
        </p:nvCxnSpPr>
        <p:spPr>
          <a:xfrm>
            <a:off x="4025590" y="5107259"/>
            <a:ext cx="1304693" cy="86979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/>
          <p:nvPr/>
        </p:nvCxnSpPr>
        <p:spPr>
          <a:xfrm rot="16200000" flipH="1">
            <a:off x="10577090" y="939336"/>
            <a:ext cx="929272" cy="740002"/>
          </a:xfrm>
          <a:prstGeom prst="curvedConnector3">
            <a:avLst>
              <a:gd name="adj1" fmla="val -148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/>
          <p:nvPr/>
        </p:nvCxnSpPr>
        <p:spPr>
          <a:xfrm rot="16200000" flipH="1">
            <a:off x="10398672" y="3848877"/>
            <a:ext cx="1550017" cy="476091"/>
          </a:xfrm>
          <a:prstGeom prst="curvedConnector3">
            <a:avLst>
              <a:gd name="adj1" fmla="val -107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357695" y="5811696"/>
            <a:ext cx="150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index.html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0935634" y="5058889"/>
            <a:ext cx="952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Exibição</a:t>
            </a:r>
          </a:p>
          <a:p>
            <a:pPr algn="ctr"/>
            <a:r>
              <a:rPr lang="pt-BR" dirty="0"/>
              <a:t>de</a:t>
            </a:r>
          </a:p>
          <a:p>
            <a:pPr algn="ctr"/>
            <a:r>
              <a:rPr lang="pt-BR" dirty="0"/>
              <a:t>página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860934" y="1893641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estilo.css</a:t>
            </a:r>
          </a:p>
        </p:txBody>
      </p:sp>
    </p:spTree>
    <p:extLst>
      <p:ext uri="{BB962C8B-B14F-4D97-AF65-F5344CB8AC3E}">
        <p14:creationId xmlns:p14="http://schemas.microsoft.com/office/powerpoint/2010/main" val="11963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praticar?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5655501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Faça uma página HTML “ex1.html” que referencie um arquivo CSS “estilo.css”.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h1: </a:t>
            </a:r>
            <a:r>
              <a:rPr lang="pt-BR" sz="3200" dirty="0">
                <a:cs typeface="Courier New" panose="02070309020205020404" pitchFamily="49" charset="0"/>
              </a:rPr>
              <a:t>fonte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h2: </a:t>
            </a:r>
            <a:r>
              <a:rPr lang="pt-BR" sz="3200" dirty="0">
                <a:cs typeface="Courier New" panose="02070309020205020404" pitchFamily="49" charset="0"/>
              </a:rPr>
              <a:t>cor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20px;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cs typeface="Courier New" panose="02070309020205020404" pitchFamily="49" charset="0"/>
              </a:rPr>
              <a:t>A imagem pode ser encontrada no </a:t>
            </a:r>
            <a:r>
              <a:rPr lang="pt-BR" sz="3200" dirty="0" err="1">
                <a:cs typeface="Courier New" panose="02070309020205020404" pitchFamily="49" charset="0"/>
              </a:rPr>
              <a:t>sigaa</a:t>
            </a:r>
            <a:r>
              <a:rPr lang="pt-BR" sz="3200" dirty="0">
                <a:cs typeface="Courier New" panose="02070309020205020404" pitchFamily="49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600" y="194512"/>
            <a:ext cx="5010911" cy="65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1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0596" y="659969"/>
            <a:ext cx="8911687" cy="1280890"/>
          </a:xfrm>
        </p:spPr>
        <p:txBody>
          <a:bodyPr/>
          <a:lstStyle/>
          <a:p>
            <a:r>
              <a:rPr lang="pt-BR" b="1" u="sng" dirty="0"/>
              <a:t>Folhas de Estilos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460" y="1488141"/>
            <a:ext cx="11259670" cy="493058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600" b="1" dirty="0"/>
              <a:t>Transições e animações: </a:t>
            </a:r>
            <a:r>
              <a:rPr lang="pt-BR" sz="3600" dirty="0"/>
              <a:t>A propriedade </a:t>
            </a:r>
            <a:r>
              <a:rPr lang="pt-BR" sz="3600" dirty="0" err="1"/>
              <a:t>transition</a:t>
            </a:r>
            <a:r>
              <a:rPr lang="pt-BR" sz="3600" dirty="0"/>
              <a:t> é praticamente </a:t>
            </a:r>
            <a:r>
              <a:rPr lang="pt-BR" sz="3600" dirty="0" err="1"/>
              <a:t>auto-explicativa</a:t>
            </a:r>
            <a:r>
              <a:rPr lang="pt-BR" sz="3600" dirty="0"/>
              <a:t>. Sua sintaxe tão simples que talvez até dispense explicações mais elaboradas. Vamos começar com o código abaixo:</a:t>
            </a:r>
          </a:p>
          <a:p>
            <a:pPr marL="0" indent="0" algn="just">
              <a:buNone/>
            </a:pPr>
            <a:r>
              <a:rPr lang="pt-BR" sz="3600" dirty="0"/>
              <a:t>Ex.: </a:t>
            </a:r>
          </a:p>
          <a:p>
            <a:pPr marL="2628900" lvl="6" indent="0">
              <a:buNone/>
            </a:pPr>
            <a:r>
              <a:rPr lang="pt-BR" sz="3900" dirty="0"/>
              <a:t>a { </a:t>
            </a:r>
          </a:p>
          <a:p>
            <a:pPr marL="2628900" lvl="6" indent="0">
              <a:buNone/>
            </a:pPr>
            <a:r>
              <a:rPr lang="pt-BR" sz="3900" dirty="0"/>
              <a:t>color: </a:t>
            </a:r>
            <a:r>
              <a:rPr lang="pt-BR" sz="3900" dirty="0" err="1"/>
              <a:t>white</a:t>
            </a:r>
            <a:r>
              <a:rPr lang="pt-BR" sz="3900" dirty="0"/>
              <a:t>; </a:t>
            </a:r>
          </a:p>
          <a:p>
            <a:pPr marL="2628900" lvl="6" indent="0">
              <a:buNone/>
            </a:pPr>
            <a:r>
              <a:rPr lang="pt-BR" sz="3900" dirty="0"/>
              <a:t>background: </a:t>
            </a:r>
            <a:r>
              <a:rPr lang="pt-BR" sz="3900" dirty="0" err="1"/>
              <a:t>gray</a:t>
            </a:r>
            <a:r>
              <a:rPr lang="pt-BR" sz="3900" dirty="0"/>
              <a:t>;</a:t>
            </a:r>
          </a:p>
          <a:p>
            <a:pPr marL="2628900" lvl="6" indent="0">
              <a:buNone/>
            </a:pPr>
            <a:r>
              <a:rPr lang="pt-BR" sz="3900" dirty="0"/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DA77B2-CDA8-4295-8D0B-94BE3B7BD920}"/>
              </a:ext>
            </a:extLst>
          </p:cNvPr>
          <p:cNvSpPr/>
          <p:nvPr/>
        </p:nvSpPr>
        <p:spPr>
          <a:xfrm>
            <a:off x="1121664" y="5808810"/>
            <a:ext cx="107834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No código definimos que o link terá sua cor de texto igual a preta e seu background será cinza</a:t>
            </a:r>
          </a:p>
        </p:txBody>
      </p:sp>
    </p:spTree>
    <p:extLst>
      <p:ext uri="{BB962C8B-B14F-4D97-AF65-F5344CB8AC3E}">
        <p14:creationId xmlns:p14="http://schemas.microsoft.com/office/powerpoint/2010/main" val="14765478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2862</TotalTime>
  <Words>300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 New</vt:lpstr>
      <vt:lpstr>Wingdings</vt:lpstr>
      <vt:lpstr>Wingdings 2</vt:lpstr>
      <vt:lpstr>Wingdings 3</vt:lpstr>
      <vt:lpstr>HDOfficeLightV0</vt:lpstr>
      <vt:lpstr>1_HDOfficeLightV0</vt:lpstr>
      <vt:lpstr>Cacho</vt:lpstr>
      <vt:lpstr>Imagem de Bitmap</vt:lpstr>
      <vt:lpstr>Programação para web</vt:lpstr>
      <vt:lpstr>Folhas de Estilos</vt:lpstr>
      <vt:lpstr>Folhas de Estilos</vt:lpstr>
      <vt:lpstr>Folhas de Estilos</vt:lpstr>
      <vt:lpstr>CSS</vt:lpstr>
      <vt:lpstr>CSS</vt:lpstr>
      <vt:lpstr>Apresentação do PowerPoint</vt:lpstr>
      <vt:lpstr>Vamos praticar?</vt:lpstr>
      <vt:lpstr>Folhas de Estilos</vt:lpstr>
      <vt:lpstr>Folhas de Estilos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 Júnior</dc:creator>
  <cp:lastModifiedBy>Raimundo Martins de Araújo Júnior</cp:lastModifiedBy>
  <cp:revision>222</cp:revision>
  <dcterms:created xsi:type="dcterms:W3CDTF">2015-12-09T14:11:22Z</dcterms:created>
  <dcterms:modified xsi:type="dcterms:W3CDTF">2020-03-11T07:27:26Z</dcterms:modified>
</cp:coreProperties>
</file>