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B7FAC-EB1B-436A-A6E3-AE6CDFAE9B02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030F9-8286-4F15-871F-836887222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9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9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5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fa1963be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fa1963be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11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7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9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65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8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5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33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4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0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A1C0C-4945-45CB-B42A-423A707E5C4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8B6A-DAA5-4A58-B48A-80FBA18A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9B82-4D1A-4AD9-8459-9DF62C082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943" y="479140"/>
            <a:ext cx="4847240" cy="2109947"/>
          </a:xfrm>
        </p:spPr>
        <p:txBody>
          <a:bodyPr anchor="b">
            <a:noAutofit/>
          </a:bodyPr>
          <a:lstStyle/>
          <a:p>
            <a:pPr algn="l"/>
            <a:r>
              <a:rPr lang="en" sz="4000" u="sng" dirty="0">
                <a:latin typeface="Georgia"/>
                <a:ea typeface="Georgia"/>
                <a:cs typeface="Georgia"/>
                <a:sym typeface="Georgia"/>
              </a:rPr>
              <a:t>INSIGHT</a:t>
            </a:r>
            <a:br>
              <a:rPr lang="en" sz="4000" u="sng" dirty="0">
                <a:latin typeface="Georgia"/>
                <a:ea typeface="Georgia"/>
                <a:cs typeface="Georgia"/>
                <a:sym typeface="Georgia"/>
              </a:rPr>
            </a:br>
            <a:r>
              <a:rPr lang="en" sz="4000" dirty="0">
                <a:latin typeface="Georgia"/>
                <a:ea typeface="Georgia"/>
                <a:cs typeface="Georgia"/>
                <a:sym typeface="Georgia"/>
              </a:rPr>
              <a:t>23</a:t>
            </a:r>
            <a:r>
              <a:rPr lang="en" sz="4000" baseline="30000" dirty="0">
                <a:latin typeface="Georgia"/>
                <a:ea typeface="Georgia"/>
                <a:cs typeface="Georgia"/>
                <a:sym typeface="Georgia"/>
              </a:rPr>
              <a:t>rd</a:t>
            </a:r>
            <a:r>
              <a:rPr lang="en" sz="4000" dirty="0">
                <a:latin typeface="Georgia"/>
                <a:ea typeface="Georgia"/>
                <a:cs typeface="Georgia"/>
                <a:sym typeface="Georgia"/>
              </a:rPr>
              <a:t> August, 2019</a:t>
            </a:r>
            <a:br>
              <a:rPr lang="en" sz="2800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" sz="2800" dirty="0">
                <a:latin typeface="Georgia"/>
                <a:ea typeface="Georgia"/>
                <a:cs typeface="Georgia"/>
                <a:sym typeface="Georgia"/>
              </a:rPr>
            </a:br>
            <a:endParaRPr 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258;p38" descr="Image may contain: 1 person, standing">
            <a:extLst>
              <a:ext uri="{FF2B5EF4-FFF2-40B4-BE49-F238E27FC236}">
                <a16:creationId xmlns:a16="http://schemas.microsoft.com/office/drawing/2014/main" id="{9D0D407D-0049-4BFF-866B-78EFC5B04E2A}"/>
              </a:ext>
            </a:extLst>
          </p:cNvPr>
          <p:cNvPicPr preferRelativeResize="0"/>
          <p:nvPr/>
        </p:nvPicPr>
        <p:blipFill rotWithShape="1">
          <a:blip r:embed="rId2"/>
          <a:srcRect r="-2" b="14617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473E1-B981-4DAA-86EF-5FA8CA24E028}"/>
              </a:ext>
            </a:extLst>
          </p:cNvPr>
          <p:cNvSpPr txBox="1"/>
          <p:nvPr/>
        </p:nvSpPr>
        <p:spPr>
          <a:xfrm>
            <a:off x="6167848" y="3429000"/>
            <a:ext cx="6024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u="sng" dirty="0">
                <a:solidFill>
                  <a:srgbClr val="FF0000"/>
                </a:solidFill>
                <a:latin typeface="Georgia"/>
                <a:sym typeface="Georgia"/>
              </a:rPr>
              <a:t>A glimpse into the world of Finance &amp; Investments</a:t>
            </a:r>
            <a:br>
              <a:rPr lang="en" sz="3200" u="sng" dirty="0">
                <a:solidFill>
                  <a:srgbClr val="FF0000"/>
                </a:solidFill>
                <a:latin typeface="Georgia"/>
                <a:sym typeface="Georgia"/>
              </a:rPr>
            </a:br>
            <a:r>
              <a:rPr lang="en" sz="3200" u="sng" dirty="0">
                <a:solidFill>
                  <a:srgbClr val="FF0000"/>
                </a:solidFill>
                <a:latin typeface="Georgia"/>
                <a:sym typeface="Georgia"/>
              </a:rPr>
              <a:t>– Mr. Rajan Chandrashekharan (Head – Risk &amp;  Financial Alignment, Aspire Standard Chartered Bank)</a:t>
            </a:r>
            <a:endParaRPr lang="en-US" sz="3200" u="sng" dirty="0">
              <a:solidFill>
                <a:srgbClr val="FF0000"/>
              </a:solidFill>
              <a:latin typeface="Georgi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77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467C-9E5D-4F82-8309-2D178DB6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b="0" i="0" u="sng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ORACLE IN FINANCE</a:t>
            </a:r>
            <a:r>
              <a:rPr lang="en-US" sz="3200" b="0" i="0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28</a:t>
            </a:r>
            <a:r>
              <a:rPr lang="en-US" sz="2800" b="0" i="0" u="none" strike="noStrike" cap="none" baseline="30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January, 2020)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oogle Shape;330;p47">
            <a:extLst>
              <a:ext uri="{FF2B5EF4-FFF2-40B4-BE49-F238E27FC236}">
                <a16:creationId xmlns:a16="http://schemas.microsoft.com/office/drawing/2014/main" id="{51838323-38BE-493F-860D-309EFF411127}"/>
              </a:ext>
            </a:extLst>
          </p:cNvPr>
          <p:cNvPicPr preferRelativeResize="0"/>
          <p:nvPr/>
        </p:nvPicPr>
        <p:blipFill rotWithShape="1">
          <a:blip r:embed="rId2"/>
          <a:srcRect t="24710" r="1" b="16189"/>
          <a:stretch/>
        </p:blipFill>
        <p:spPr>
          <a:xfrm>
            <a:off x="640080" y="641032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4964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88EB8-8A62-4D5A-93AF-0D247594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76" y="1250575"/>
            <a:ext cx="4996593" cy="4163210"/>
          </a:xfrm>
        </p:spPr>
        <p:txBody>
          <a:bodyPr anchor="ctr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sng" strike="noStrike" cap="none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FROM WANNABE TO TRADER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b="0" i="0" u="none" strike="noStrike" cap="none" baseline="30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24th </a:t>
            </a:r>
            <a:r>
              <a:rPr lang="en-US" sz="3600" b="0" i="0" u="none" strike="noStrike" cap="none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January, 2020</a:t>
            </a:r>
            <a:br>
              <a:rPr lang="en-US" sz="3600" b="0" i="0" u="none" strike="noStrike" cap="none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b="0" i="0" u="none" strike="noStrike" cap="none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– Workshop Conducted By Members of </a:t>
            </a:r>
            <a:r>
              <a:rPr lang="en-US" sz="3600" b="0" i="0" u="none" strike="noStrike" cap="none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ProfNITT</a:t>
            </a:r>
            <a:br>
              <a:rPr lang="en-US" sz="3200" b="0" i="0" u="none" strike="noStrike" cap="none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03C91-616B-4875-9319-8F46CF5C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3224" y="860612"/>
            <a:ext cx="4797909" cy="5786768"/>
          </a:xfrm>
        </p:spPr>
        <p:txBody>
          <a:bodyPr anchor="ctr">
            <a:normAutofit/>
          </a:bodyPr>
          <a:lstStyle/>
          <a:p>
            <a:pPr marL="177800" lvl="0" indent="-18415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Conducted in association with </a:t>
            </a:r>
            <a:r>
              <a:rPr lang="en-US" sz="2400" dirty="0" err="1">
                <a:solidFill>
                  <a:schemeClr val="bg1"/>
                </a:solidFill>
              </a:rPr>
              <a:t>Pragyan</a:t>
            </a:r>
            <a:r>
              <a:rPr lang="en-US" sz="2400" dirty="0">
                <a:solidFill>
                  <a:schemeClr val="bg1"/>
                </a:solidFill>
              </a:rPr>
              <a:t> – NIT Trichy’s Techno-Managerial Organization, as part of Workshops in </a:t>
            </a:r>
            <a:r>
              <a:rPr lang="en-US" sz="2400" dirty="0" err="1">
                <a:solidFill>
                  <a:schemeClr val="bg1"/>
                </a:solidFill>
              </a:rPr>
              <a:t>Pragyan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InHOTTS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77800" lvl="0" indent="-18415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Participants were tutored on understanding stocks, shares and the physical meaning these hold.</a:t>
            </a:r>
          </a:p>
          <a:p>
            <a:pPr marL="177800" lvl="0" indent="-18415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Students were made to explore trading techniques used in industry.</a:t>
            </a:r>
          </a:p>
          <a:p>
            <a:pPr marL="177800" lvl="0" indent="-18415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Participants were shown how to understand and comprehend balance sheets, and how to use them, in comparative study of two organizations, to make the right trades, on-spot.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47;p49">
            <a:extLst>
              <a:ext uri="{FF2B5EF4-FFF2-40B4-BE49-F238E27FC236}">
                <a16:creationId xmlns:a16="http://schemas.microsoft.com/office/drawing/2014/main" id="{1EA1C1E5-65E3-428A-89F8-DA46CFCE5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2508" b="24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58D96-11A2-444E-BFB3-3A57C934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57" y="5244084"/>
            <a:ext cx="10537792" cy="12618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800" b="0" i="0" u="sng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FROM WANNABE TO TRADER </a:t>
            </a:r>
            <a:br>
              <a:rPr lang="en-US" sz="1600" dirty="0"/>
            </a:br>
            <a:r>
              <a:rPr lang="en-US" b="0" i="0" u="none" strike="noStrike" cap="none" baseline="300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24th </a:t>
            </a:r>
            <a:r>
              <a:rPr lang="en-US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January, 2020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6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0" y="-292814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838200" y="1551397"/>
            <a:ext cx="10515600" cy="501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Student Trading Fund:</a:t>
            </a:r>
            <a:r>
              <a:rPr lang="en-US" sz="2400" dirty="0">
                <a:solidFill>
                  <a:srgbClr val="FFFFFF"/>
                </a:solidFill>
              </a:rPr>
              <a:t> Market analysis, formulizing professional Stock Reports, and executing trades as per the same.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</a:pPr>
            <a:endParaRPr lang="en-US" sz="2400" dirty="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2400" b="1" dirty="0" err="1">
                <a:solidFill>
                  <a:srgbClr val="FFFFFF"/>
                </a:solidFill>
              </a:rPr>
              <a:t>BharatX</a:t>
            </a:r>
            <a:r>
              <a:rPr lang="en-US" sz="2400" b="1" dirty="0">
                <a:solidFill>
                  <a:srgbClr val="FFFFFF"/>
                </a:solidFill>
              </a:rPr>
              <a:t> – Our Campus Development FinTech Project: </a:t>
            </a:r>
            <a:r>
              <a:rPr lang="en-US" sz="2400" dirty="0">
                <a:solidFill>
                  <a:srgbClr val="FFFFFF"/>
                </a:solidFill>
              </a:rPr>
              <a:t>A UPI payment app integrated with NITT E-</a:t>
            </a:r>
            <a:r>
              <a:rPr lang="en-US" sz="2400" dirty="0" err="1">
                <a:solidFill>
                  <a:srgbClr val="FFFFFF"/>
                </a:solidFill>
              </a:rPr>
              <a:t>Vaahan</a:t>
            </a:r>
            <a:r>
              <a:rPr lang="en-US" sz="2400" dirty="0">
                <a:solidFill>
                  <a:srgbClr val="FFFFFF"/>
                </a:solidFill>
              </a:rPr>
              <a:t> ride hailing services for the students of NITT.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</a:pPr>
            <a:endParaRPr lang="en-US" sz="2400" b="1" dirty="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Articles for F</a:t>
            </a:r>
            <a:r>
              <a:rPr lang="en-US" sz="2400" b="1" dirty="0"/>
              <a:t>inancial Literacy: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Published on The </a:t>
            </a:r>
            <a:r>
              <a:rPr lang="en-US" sz="2400" dirty="0" err="1">
                <a:solidFill>
                  <a:srgbClr val="FFFFFF"/>
                </a:solidFill>
              </a:rPr>
              <a:t>ProfNITT</a:t>
            </a:r>
            <a:r>
              <a:rPr lang="en-US" sz="2400" dirty="0">
                <a:solidFill>
                  <a:srgbClr val="FFFFFF"/>
                </a:solidFill>
              </a:rPr>
              <a:t> Medium Blog Page, dealing basic concepts of finance explained in the simplest of ways – improving financial literacy of students.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</a:pPr>
            <a:endParaRPr lang="en-US" sz="2400" dirty="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Social Media Interactions: </a:t>
            </a:r>
            <a:r>
              <a:rPr lang="en-US" sz="2400" dirty="0">
                <a:solidFill>
                  <a:srgbClr val="FFFFFF"/>
                </a:solidFill>
              </a:rPr>
              <a:t> As part of </a:t>
            </a:r>
            <a:r>
              <a:rPr lang="en-US" sz="2400" dirty="0" err="1">
                <a:solidFill>
                  <a:srgbClr val="FFFFFF"/>
                </a:solidFill>
              </a:rPr>
              <a:t>Talentine</a:t>
            </a:r>
            <a:r>
              <a:rPr lang="en-US" sz="2400" dirty="0">
                <a:solidFill>
                  <a:srgbClr val="FFFFFF"/>
                </a:solidFill>
              </a:rPr>
              <a:t> Initiative of the Student Council, we as a club went on to entertain the students through interesting and hilarious memes during this tough times of COVID-19 Lockdown.</a:t>
            </a:r>
            <a:endParaRPr lang="en-US" sz="2400" b="1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29"/>
          <p:cNvSpPr txBox="1"/>
          <p:nvPr/>
        </p:nvSpPr>
        <p:spPr>
          <a:xfrm>
            <a:off x="1005595" y="344184"/>
            <a:ext cx="9542400" cy="94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 sz="4400" u="sng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Other Activities</a:t>
            </a:r>
            <a:endParaRPr sz="30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0700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59;p38" descr="Image may contain: 15 people, people sitting">
            <a:extLst>
              <a:ext uri="{FF2B5EF4-FFF2-40B4-BE49-F238E27FC236}">
                <a16:creationId xmlns:a16="http://schemas.microsoft.com/office/drawing/2014/main" id="{CC45C400-36B7-4F64-9CDB-2376235FA7E0}"/>
              </a:ext>
            </a:extLst>
          </p:cNvPr>
          <p:cNvPicPr preferRelativeResize="0"/>
          <p:nvPr/>
        </p:nvPicPr>
        <p:blipFill rotWithShape="1">
          <a:blip r:embed="rId2">
            <a:alphaModFix amt="40000"/>
          </a:blip>
          <a:srcRect l="7586"/>
          <a:stretch/>
        </p:blipFill>
        <p:spPr>
          <a:xfrm>
            <a:off x="20" y="10"/>
            <a:ext cx="8450297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0086D-202F-4971-A784-22E4328B5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eorgia"/>
              </a:rPr>
              <a:t>INSIGHT</a:t>
            </a:r>
            <a:br>
              <a:rPr lang="en-US" sz="44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eorgia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eorgia"/>
              </a:rPr>
              <a:t>23</a:t>
            </a:r>
            <a:r>
              <a:rPr lang="en-US" sz="4400" kern="1200" baseline="300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eorgia"/>
              </a:rPr>
              <a:t>rd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eorgia"/>
              </a:rPr>
              <a:t> August, 2019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66657-E835-4C5C-9131-8D6D4AE6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19785"/>
            <a:ext cx="4619621" cy="395717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Conducted in association with the Alumni Institute Interaction Cell, NIT Trichy.</a:t>
            </a:r>
          </a:p>
          <a:p>
            <a:pPr marL="1143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Introducing financial services and the disrupting impact of technology on the financial industry.</a:t>
            </a:r>
          </a:p>
          <a:p>
            <a:pPr marL="1143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Open interaction with 1994 batch NITT Alumni.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Google Shape;259;p38" descr="Image may contain: 15 people, people sitting">
            <a:extLst>
              <a:ext uri="{FF2B5EF4-FFF2-40B4-BE49-F238E27FC236}">
                <a16:creationId xmlns:a16="http://schemas.microsoft.com/office/drawing/2014/main" id="{391337FC-EBBC-4B14-BA9B-7115847297A5}"/>
              </a:ext>
            </a:extLst>
          </p:cNvPr>
          <p:cNvPicPr preferRelativeResize="0"/>
          <p:nvPr/>
        </p:nvPicPr>
        <p:blipFill rotWithShape="1">
          <a:blip r:embed="rId2"/>
          <a:srcRect l="34283" r="507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26844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90;p42">
            <a:extLst>
              <a:ext uri="{FF2B5EF4-FFF2-40B4-BE49-F238E27FC236}">
                <a16:creationId xmlns:a16="http://schemas.microsoft.com/office/drawing/2014/main" id="{B54D8AD5-37A3-471B-A512-EACB36E6F51B}"/>
              </a:ext>
            </a:extLst>
          </p:cNvPr>
          <p:cNvPicPr preferRelativeResize="0"/>
          <p:nvPr/>
        </p:nvPicPr>
        <p:blipFill rotWithShape="1">
          <a:blip r:embed="rId2"/>
          <a:srcRect t="10039" b="14961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10583-0DA8-4DDE-B6BC-EF75BC78D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489" y="4023799"/>
            <a:ext cx="11859511" cy="2834191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r>
              <a:rPr lang="en-US" sz="4800" u="sng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INVESTAS’ 19</a:t>
            </a:r>
            <a:r>
              <a:rPr lang="en-US" sz="4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r>
              <a:rPr lang="en-US" sz="4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16</a:t>
            </a:r>
            <a:r>
              <a:rPr lang="en-US" sz="4800" baseline="30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 </a:t>
            </a:r>
            <a:r>
              <a:rPr lang="en-US" sz="4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- 18</a:t>
            </a:r>
            <a:r>
              <a:rPr lang="en-US" sz="4800" baseline="30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 </a:t>
            </a:r>
            <a:r>
              <a:rPr lang="en-US" sz="4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October 2019 </a:t>
            </a:r>
            <a:r>
              <a:rPr lang="en-US" sz="4800" dirty="0">
                <a:solidFill>
                  <a:srgbClr val="FFFFFF"/>
                </a:solidFill>
              </a:rPr>
              <a:t>                  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The second edition of our annual flagship summit.</a:t>
            </a:r>
          </a:p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 three-day extravaganza, revolving around the theme of finance and investments.</a:t>
            </a:r>
          </a:p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Series of engaging events, challenging competitions, interesting and knowledgeable guest lectures.</a:t>
            </a:r>
          </a:p>
          <a:p>
            <a:pPr algn="l"/>
            <a:endParaRPr lang="en-US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E6231-0464-443A-995B-9DAD578DED03}"/>
              </a:ext>
            </a:extLst>
          </p:cNvPr>
          <p:cNvSpPr txBox="1"/>
          <p:nvPr/>
        </p:nvSpPr>
        <p:spPr>
          <a:xfrm>
            <a:off x="359058" y="-212881"/>
            <a:ext cx="8584415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1900"/>
            </a:pPr>
            <a:r>
              <a:rPr lang="en-US" sz="4800" u="sng" dirty="0">
                <a:solidFill>
                  <a:srgbClr val="FFFFFF"/>
                </a:solidFill>
                <a:latin typeface="Georgia"/>
                <a:sym typeface="Georgia"/>
              </a:rPr>
              <a:t>INVESTAS’ 19  </a:t>
            </a:r>
          </a:p>
          <a:p>
            <a:pPr>
              <a:lnSpc>
                <a:spcPct val="90000"/>
              </a:lnSpc>
              <a:buClr>
                <a:srgbClr val="FFFFFF"/>
              </a:buClr>
              <a:buSzPts val="1900"/>
            </a:pPr>
            <a:r>
              <a:rPr lang="en-US" sz="4800" u="sng" dirty="0">
                <a:solidFill>
                  <a:srgbClr val="FFFFFF"/>
                </a:solidFill>
                <a:latin typeface="Georgia"/>
                <a:sym typeface="Georgia"/>
              </a:rPr>
              <a:t>16th - 18th October 2019</a:t>
            </a:r>
            <a:endParaRPr lang="en-US" sz="4800" u="sng" dirty="0">
              <a:solidFill>
                <a:srgbClr val="FFFFFF"/>
              </a:solidFill>
              <a:latin typeface="Georgia"/>
              <a:sym typeface="Calibri"/>
            </a:endParaRPr>
          </a:p>
        </p:txBody>
      </p:sp>
      <p:pic>
        <p:nvPicPr>
          <p:cNvPr id="5" name="Google Shape;289;p42">
            <a:extLst>
              <a:ext uri="{FF2B5EF4-FFF2-40B4-BE49-F238E27FC236}">
                <a16:creationId xmlns:a16="http://schemas.microsoft.com/office/drawing/2014/main" id="{F3915C73-0A82-4087-B582-35670E36C868}"/>
              </a:ext>
            </a:extLst>
          </p:cNvPr>
          <p:cNvPicPr preferRelativeResize="0"/>
          <p:nvPr/>
        </p:nvPicPr>
        <p:blipFill rotWithShape="1">
          <a:blip r:embed="rId2"/>
          <a:srcRect l="738" r="9057"/>
          <a:stretch/>
        </p:blipFill>
        <p:spPr>
          <a:xfrm>
            <a:off x="430227" y="1591672"/>
            <a:ext cx="4639713" cy="5163585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DFDA66-1E2F-48B0-A2F1-1C345305E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471" y="102742"/>
            <a:ext cx="7122061" cy="675525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Chief Guest Speech on Finance as a Career – Mr. </a:t>
            </a:r>
            <a:r>
              <a:rPr lang="en-US" sz="2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Rajan</a:t>
            </a: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Singh (CEO-Concept Owl, Ex-IPS, Ex-McKinsey, MBA-Wharton)</a:t>
            </a:r>
          </a:p>
          <a:p>
            <a:pPr marL="15240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Study on Mergers &amp; Acquisitions – Mr. Aditya </a:t>
            </a:r>
            <a:r>
              <a:rPr lang="en-US" sz="2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Somani</a:t>
            </a: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(Ex-VP at Private Equity at Premji Invest)</a:t>
            </a:r>
          </a:p>
          <a:p>
            <a:pPr marL="15240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Lecture on Leveraging Technology Effectively in Finance – Mr. Sridhar Gopal (Head of Technology, Hedge Funds, Wells Fargo)</a:t>
            </a:r>
          </a:p>
          <a:p>
            <a:pPr marL="15240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 Talks: An Insight into the world of Venture Capitalism – Mr. Ganesh </a:t>
            </a:r>
            <a:r>
              <a:rPr lang="en-US" sz="2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Iyer</a:t>
            </a: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(CEO-Symphony Ventures)</a:t>
            </a:r>
          </a:p>
          <a:p>
            <a:pPr marL="15240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lvl="0" indent="-2286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Lecture on Stocks &amp; Derivatives – Mr. Sivakumar S (Vice President-Citi Bank)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BB8CE-CAE2-474C-BC5A-ABED8D97FC23}"/>
              </a:ext>
            </a:extLst>
          </p:cNvPr>
          <p:cNvSpPr txBox="1"/>
          <p:nvPr/>
        </p:nvSpPr>
        <p:spPr>
          <a:xfrm>
            <a:off x="8329454" y="701519"/>
            <a:ext cx="3503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GUEST LECTURES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0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06F0B8-E250-4593-AE13-782764C9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67" y="1961287"/>
            <a:ext cx="5764844" cy="4921692"/>
          </a:xfrm>
        </p:spPr>
        <p:txBody>
          <a:bodyPr anchor="b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r>
              <a:rPr lang="en-US" sz="2200" u="sng" dirty="0"/>
              <a:t>EVENTS &amp; COMPETITIONS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endParaRPr lang="en-US" sz="2200" dirty="0"/>
          </a:p>
          <a:p>
            <a:pPr marL="3810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rabicPeriod"/>
            </a:pPr>
            <a:r>
              <a:rPr lang="en-US" sz="2200" dirty="0"/>
              <a:t>Money Heist – A week-long online trading contest (14</a:t>
            </a:r>
            <a:r>
              <a:rPr lang="en-US" sz="2200" baseline="30000" dirty="0"/>
              <a:t>th</a:t>
            </a:r>
            <a:r>
              <a:rPr lang="en-US" sz="2200" dirty="0"/>
              <a:t> - 18</a:t>
            </a:r>
            <a:r>
              <a:rPr lang="en-US" sz="2200" baseline="30000" dirty="0"/>
              <a:t>th</a:t>
            </a:r>
            <a:r>
              <a:rPr lang="en-US" sz="2200" dirty="0"/>
              <a:t> October). Conducted in association with </a:t>
            </a:r>
            <a:r>
              <a:rPr lang="en-US" sz="2200" b="1" dirty="0"/>
              <a:t>Stock Trainer App</a:t>
            </a:r>
            <a:r>
              <a:rPr lang="en-US" sz="2200" dirty="0"/>
              <a:t>, the No.1 Online Virtual Trading App on Google Play Store.</a:t>
            </a:r>
          </a:p>
          <a:p>
            <a:pPr marL="3810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rabicPeriod"/>
            </a:pPr>
            <a:endParaRPr lang="en-US" sz="2200" dirty="0"/>
          </a:p>
          <a:p>
            <a:pPr marL="3810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rabicPeriod"/>
            </a:pPr>
            <a:r>
              <a:rPr lang="en-US" sz="2200" dirty="0" err="1"/>
              <a:t>Analytix</a:t>
            </a:r>
            <a:r>
              <a:rPr lang="en-US" sz="2200" dirty="0"/>
              <a:t> – An open event conducted during </a:t>
            </a:r>
            <a:r>
              <a:rPr lang="en-US" sz="2200" dirty="0" err="1"/>
              <a:t>Investas</a:t>
            </a:r>
            <a:r>
              <a:rPr lang="en-US" sz="2200" dirty="0"/>
              <a:t>. Participants were given insights of using and analyzing data to make impactful business decisions.</a:t>
            </a:r>
          </a:p>
          <a:p>
            <a:pPr marL="3810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rabicPeriod"/>
            </a:pPr>
            <a:endParaRPr lang="en-US" sz="2200" dirty="0"/>
          </a:p>
          <a:p>
            <a:pPr marL="3810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rabicPeriod"/>
            </a:pPr>
            <a:r>
              <a:rPr lang="en-US" sz="2200" dirty="0"/>
              <a:t>Case In-Point – An open Case Study Challenge. The problem statement was provided to student teams on-spot. The solutions were judged by Mr. Aditya </a:t>
            </a:r>
            <a:r>
              <a:rPr lang="en-US" sz="2200" dirty="0" err="1"/>
              <a:t>Somani</a:t>
            </a:r>
            <a:r>
              <a:rPr lang="en-US" sz="2200" dirty="0"/>
              <a:t> (also our Guest Speaker).</a:t>
            </a:r>
          </a:p>
          <a:p>
            <a:pPr algn="l"/>
            <a:endParaRPr lang="en-US" sz="800" dirty="0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288;p42">
            <a:extLst>
              <a:ext uri="{FF2B5EF4-FFF2-40B4-BE49-F238E27FC236}">
                <a16:creationId xmlns:a16="http://schemas.microsoft.com/office/drawing/2014/main" id="{0D3A6216-EA7C-415B-BEC8-53BB5ADEF5CE}"/>
              </a:ext>
            </a:extLst>
          </p:cNvPr>
          <p:cNvPicPr preferRelativeResize="0"/>
          <p:nvPr/>
        </p:nvPicPr>
        <p:blipFill rotWithShape="1">
          <a:blip r:embed="rId2"/>
          <a:srcRect l="16247" r="10443"/>
          <a:stretch/>
        </p:blipFill>
        <p:spPr>
          <a:xfrm>
            <a:off x="6021086" y="606323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243E2-2A67-4724-B917-90C03974A1C2}"/>
              </a:ext>
            </a:extLst>
          </p:cNvPr>
          <p:cNvSpPr txBox="1"/>
          <p:nvPr/>
        </p:nvSpPr>
        <p:spPr>
          <a:xfrm>
            <a:off x="92468" y="257190"/>
            <a:ext cx="69967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1900"/>
            </a:pPr>
            <a:r>
              <a:rPr lang="en-US" sz="4800" u="sng" dirty="0">
                <a:solidFill>
                  <a:srgbClr val="FFFFFF"/>
                </a:solidFill>
                <a:latin typeface="Georgia"/>
                <a:sym typeface="Georgia"/>
              </a:rPr>
              <a:t>INVESTAS’ 19  </a:t>
            </a:r>
          </a:p>
          <a:p>
            <a:pPr>
              <a:lnSpc>
                <a:spcPct val="90000"/>
              </a:lnSpc>
              <a:buClr>
                <a:srgbClr val="FFFFFF"/>
              </a:buClr>
              <a:buSzPts val="1900"/>
            </a:pPr>
            <a:r>
              <a:rPr lang="en-US" sz="4800" u="sng" dirty="0">
                <a:solidFill>
                  <a:srgbClr val="FFFFFF"/>
                </a:solidFill>
                <a:latin typeface="Georgia"/>
                <a:sym typeface="Georgia"/>
              </a:rPr>
              <a:t>16th - 18th October 2019</a:t>
            </a:r>
            <a:endParaRPr lang="en-US" sz="4800" u="sng" dirty="0">
              <a:solidFill>
                <a:srgbClr val="FFFFFF"/>
              </a:solidFill>
              <a:latin typeface="Georgi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30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635577" y="2013734"/>
            <a:ext cx="10515600" cy="476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r>
              <a:rPr lang="en-US" u="sng" dirty="0">
                <a:solidFill>
                  <a:srgbClr val="FFFFFF"/>
                </a:solidFill>
              </a:rPr>
              <a:t>MARKETING PARTNERS</a:t>
            </a: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 dirty="0">
                <a:solidFill>
                  <a:srgbClr val="FFFFFF"/>
                </a:solidFill>
              </a:rPr>
              <a:t>Organized in association with:</a:t>
            </a:r>
            <a:endParaRPr lang="en-US" sz="1200" dirty="0"/>
          </a:p>
          <a:p>
            <a:pPr marL="3429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400" b="1" dirty="0" err="1">
                <a:solidFill>
                  <a:srgbClr val="FFFFFF"/>
                </a:solidFill>
              </a:rPr>
              <a:t>Zebronics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as our Audio Partner</a:t>
            </a:r>
            <a:endParaRPr lang="en-US" sz="1200" dirty="0"/>
          </a:p>
          <a:p>
            <a:pPr marL="3429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KFC</a:t>
            </a:r>
            <a:r>
              <a:rPr lang="en-US" sz="2400" dirty="0">
                <a:solidFill>
                  <a:srgbClr val="FFFFFF"/>
                </a:solidFill>
              </a:rPr>
              <a:t> as our Food &amp; Refreshments Partner</a:t>
            </a:r>
            <a:endParaRPr lang="en-US" sz="1200" dirty="0"/>
          </a:p>
          <a:p>
            <a:pPr marL="3429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Monster Energy</a:t>
            </a:r>
            <a:r>
              <a:rPr lang="en-US" sz="2400" dirty="0">
                <a:solidFill>
                  <a:srgbClr val="FFFFFF"/>
                </a:solidFill>
              </a:rPr>
              <a:t> as our Energy Partner</a:t>
            </a:r>
            <a:endParaRPr lang="en-US" sz="1200" dirty="0"/>
          </a:p>
          <a:p>
            <a:pPr marL="342900" lvl="0" indent="-342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400" b="1" dirty="0" err="1">
                <a:solidFill>
                  <a:srgbClr val="FFFFFF"/>
                </a:solidFill>
              </a:rPr>
              <a:t>Finshots</a:t>
            </a:r>
            <a:r>
              <a:rPr lang="en-US" sz="2400" dirty="0">
                <a:solidFill>
                  <a:srgbClr val="FFFFFF"/>
                </a:solidFill>
              </a:rPr>
              <a:t> as our Online Content Partner</a:t>
            </a:r>
            <a:endParaRPr lang="en-US" sz="1200" dirty="0"/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Stock Trainer App</a:t>
            </a:r>
            <a:r>
              <a:rPr lang="en-US" sz="2400" dirty="0">
                <a:solidFill>
                  <a:srgbClr val="FFFFFF"/>
                </a:solidFill>
              </a:rPr>
              <a:t> as our Online Trading Partner</a:t>
            </a: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</a:pPr>
            <a:r>
              <a:rPr lang="en-US" u="sng" dirty="0">
                <a:solidFill>
                  <a:srgbClr val="FFFFFF"/>
                </a:solidFill>
              </a:rPr>
              <a:t>FOOD STALLS</a:t>
            </a:r>
            <a:endParaRPr lang="en-US" sz="12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Dominos Pizza</a:t>
            </a:r>
            <a:endParaRPr lang="en-US" sz="12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The Lassi and </a:t>
            </a:r>
            <a:r>
              <a:rPr lang="en-US" sz="2400" dirty="0" err="1">
                <a:solidFill>
                  <a:srgbClr val="FFFFFF"/>
                </a:solidFill>
              </a:rPr>
              <a:t>Falooda</a:t>
            </a:r>
            <a:r>
              <a:rPr lang="en-US" sz="2400" dirty="0">
                <a:solidFill>
                  <a:srgbClr val="FFFFFF"/>
                </a:solidFill>
              </a:rPr>
              <a:t> Shop</a:t>
            </a:r>
            <a:endParaRPr lang="en-US" sz="12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2B023-1D69-4A20-8E00-D2B4723DA35D}"/>
              </a:ext>
            </a:extLst>
          </p:cNvPr>
          <p:cNvSpPr txBox="1">
            <a:spLocks/>
          </p:cNvSpPr>
          <p:nvPr/>
        </p:nvSpPr>
        <p:spPr>
          <a:xfrm>
            <a:off x="558230" y="410966"/>
            <a:ext cx="9144000" cy="160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u="sng" dirty="0">
                <a:solidFill>
                  <a:srgbClr val="FFFFFF"/>
                </a:solidFill>
                <a:latin typeface="Georgia"/>
                <a:sym typeface="Georgia"/>
              </a:rPr>
              <a:t>INVESTAS’ 19  </a:t>
            </a:r>
            <a:br>
              <a:rPr lang="en-US" sz="5400" u="sng" dirty="0">
                <a:solidFill>
                  <a:srgbClr val="FFFFFF"/>
                </a:solidFill>
                <a:latin typeface="Georgia"/>
                <a:sym typeface="Georgia"/>
              </a:rPr>
            </a:br>
            <a:r>
              <a:rPr lang="en-US" sz="5400" u="sng" dirty="0">
                <a:solidFill>
                  <a:srgbClr val="FFFFFF"/>
                </a:solidFill>
                <a:latin typeface="Georgia"/>
                <a:sym typeface="Georgia"/>
              </a:rPr>
              <a:t>16th - 18th October 2019</a:t>
            </a:r>
            <a:br>
              <a:rPr lang="en-US" sz="6000" u="sng" dirty="0">
                <a:solidFill>
                  <a:srgbClr val="FFFFFF"/>
                </a:solidFill>
                <a:latin typeface="Georgi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315;p45">
            <a:extLst>
              <a:ext uri="{FF2B5EF4-FFF2-40B4-BE49-F238E27FC236}">
                <a16:creationId xmlns:a16="http://schemas.microsoft.com/office/drawing/2014/main" id="{80F388B8-ECC8-43FC-A6B6-0CB9D3028E5B}"/>
              </a:ext>
            </a:extLst>
          </p:cNvPr>
          <p:cNvPicPr preferRelativeResize="0"/>
          <p:nvPr/>
        </p:nvPicPr>
        <p:blipFill rotWithShape="1">
          <a:blip r:embed="rId3"/>
          <a:srcRect t="31818" r="9091"/>
          <a:stretch/>
        </p:blipFill>
        <p:spPr>
          <a:xfrm>
            <a:off x="19" y="10"/>
            <a:ext cx="12191981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31F47-B130-47F0-9052-7FAAF422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2558265"/>
            <a:ext cx="9078562" cy="29212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9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  <a:t>THE TALK</a:t>
            </a:r>
            <a:br>
              <a:rPr lang="en-US" sz="49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</a:b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  <a:t>12</a:t>
            </a:r>
            <a:r>
              <a:rPr lang="en-US" sz="49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  <a:t>th</a:t>
            </a: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  <a:t>November, 2019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</a:b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  <a:t>On-Campus Interaction (Open to all)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  <a:t>– Mr. Rama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  <a:t>Variankaval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  <a:t> (Managing Director at J.P. Morgan New York) 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16;p45">
            <a:extLst>
              <a:ext uri="{FF2B5EF4-FFF2-40B4-BE49-F238E27FC236}">
                <a16:creationId xmlns:a16="http://schemas.microsoft.com/office/drawing/2014/main" id="{CD550ACC-8B65-43A1-8B23-84F374995537}"/>
              </a:ext>
            </a:extLst>
          </p:cNvPr>
          <p:cNvPicPr preferRelativeResize="0"/>
          <p:nvPr/>
        </p:nvPicPr>
        <p:blipFill rotWithShape="1">
          <a:blip r:embed="rId2"/>
          <a:srcRect t="22625" b="2375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noFill/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0BF7-71D8-4B85-BF3D-BB3C19AF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61" y="1582220"/>
            <a:ext cx="5371850" cy="5661061"/>
          </a:xfrm>
        </p:spPr>
        <p:txBody>
          <a:bodyPr anchor="ctr">
            <a:normAutofit/>
          </a:bodyPr>
          <a:lstStyle/>
          <a:p>
            <a:pPr marL="43180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Conducted in association with the Technical Council, NIT Trichy.</a:t>
            </a:r>
          </a:p>
          <a:p>
            <a:pPr marL="43180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Interaction with Students of NIT Trichy, from all years.</a:t>
            </a:r>
          </a:p>
          <a:p>
            <a:pPr marL="43180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Insights provided into intriguing world of finance.</a:t>
            </a:r>
          </a:p>
          <a:p>
            <a:pPr marL="43180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chaotic, thriving lifestyle of a trader at Wall Street.</a:t>
            </a:r>
          </a:p>
          <a:p>
            <a:pPr marL="43180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Open interaction and exchange of experiences between students and the speaker.</a:t>
            </a:r>
          </a:p>
          <a:p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5D861-2CB3-44A7-9A8D-199320FCF065}"/>
              </a:ext>
            </a:extLst>
          </p:cNvPr>
          <p:cNvSpPr txBox="1"/>
          <p:nvPr/>
        </p:nvSpPr>
        <p:spPr>
          <a:xfrm>
            <a:off x="1592494" y="84984"/>
            <a:ext cx="11198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kern="1200" dirty="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  <a:sym typeface="Georgia"/>
              </a:rPr>
              <a:t>THE TALK - 12thNovember, 2019</a:t>
            </a:r>
            <a:br>
              <a:rPr lang="en-US" sz="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Georgi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00812" y="873303"/>
            <a:ext cx="10520700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0" i="0" u="sng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ORACLE IN FINANCE</a:t>
            </a:r>
            <a:br>
              <a:rPr lang="en-US" sz="1600" dirty="0"/>
            </a:br>
            <a:r>
              <a:rPr lang="en-US" sz="36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28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January, 2020</a:t>
            </a:r>
            <a:br>
              <a:rPr lang="en-US" sz="1600" dirty="0"/>
            </a:br>
            <a:r>
              <a:rPr lang="en-US" sz="36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– Mr. Prasanna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Mathiannal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(Director and Senior Trader at Standard Chartered Bank, Honk Kong</a:t>
            </a:r>
            <a:br>
              <a:rPr lang="en-US" sz="36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32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805912" y="3348045"/>
            <a:ext cx="10515600" cy="32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Discussion on various domains of finance (risk management, valuations, corporate finance, etc.)</a:t>
            </a:r>
            <a:endParaRPr lang="en-US" sz="3200" dirty="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A more in-depth look and industry-oriented take on the concepts</a:t>
            </a:r>
            <a:endParaRPr lang="en-US" sz="3200" dirty="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One-to-one interaction with students, from </a:t>
            </a:r>
            <a:r>
              <a:rPr lang="en-US" sz="3200" dirty="0" err="1">
                <a:solidFill>
                  <a:srgbClr val="FFFFFF"/>
                </a:solidFill>
              </a:rPr>
              <a:t>B.Tech</a:t>
            </a:r>
            <a:r>
              <a:rPr lang="en-US" sz="3200" dirty="0">
                <a:solidFill>
                  <a:srgbClr val="FFFFFF"/>
                </a:solidFill>
              </a:rPr>
              <a:t> Freshers to MBA Students.</a:t>
            </a:r>
            <a:endParaRPr lang="en-US" sz="320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02493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787</Words>
  <Application>Microsoft Office PowerPoint</Application>
  <PresentationFormat>Widescreen</PresentationFormat>
  <Paragraphs>78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 Theme</vt:lpstr>
      <vt:lpstr>INSIGHT 23rd August, 2019  </vt:lpstr>
      <vt:lpstr>INSIGHT 23rd August, 2019</vt:lpstr>
      <vt:lpstr>PowerPoint Presentation</vt:lpstr>
      <vt:lpstr>PowerPoint Presentation</vt:lpstr>
      <vt:lpstr>PowerPoint Presentation</vt:lpstr>
      <vt:lpstr>PowerPoint Presentation</vt:lpstr>
      <vt:lpstr>THE TALK 12thNovember, 2019  On-Campus Interaction (Open to all) – Mr. Rama Variankaval (Managing Director at J.P. Morgan New York) </vt:lpstr>
      <vt:lpstr>PowerPoint Presentation</vt:lpstr>
      <vt:lpstr>THE ORACLE IN FINANCE 28th January, 2020 – Mr. Prasanna Mathiannal (Director and Senior Trader at Standard Chartered Bank, Honk Kong </vt:lpstr>
      <vt:lpstr>THE ORACLE IN FINANCE (28th January, 2020)</vt:lpstr>
      <vt:lpstr>FROM WANNABE TO TRADER  24th January, 2020  – Workshop Conducted By Members of ProfNITT </vt:lpstr>
      <vt:lpstr>FROM WANNABE TO TRADER  24th January, 2020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23rd August, 2019  </dc:title>
  <dc:creator>Microsoft account</dc:creator>
  <cp:lastModifiedBy>niteesh krishna</cp:lastModifiedBy>
  <cp:revision>6</cp:revision>
  <dcterms:created xsi:type="dcterms:W3CDTF">2021-10-03T19:47:45Z</dcterms:created>
  <dcterms:modified xsi:type="dcterms:W3CDTF">2021-10-18T14:33:08Z</dcterms:modified>
</cp:coreProperties>
</file>