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66" r:id="rId25"/>
    <p:sldId id="359" r:id="rId26"/>
    <p:sldId id="358" r:id="rId27"/>
    <p:sldId id="360" r:id="rId28"/>
    <p:sldId id="361" r:id="rId29"/>
    <p:sldId id="363" r:id="rId30"/>
    <p:sldId id="365" r:id="rId31"/>
    <p:sldId id="367" r:id="rId32"/>
  </p:sldIdLst>
  <p:sldSz cx="9144000" cy="5143500" type="screen16x9"/>
  <p:notesSz cx="6858000" cy="9144000"/>
  <p:embeddedFontLst>
    <p:embeddedFont>
      <p:font typeface="Roboto Mono" panose="020B0604020202020204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  <p:embeddedFont>
      <p:font typeface="Lato" panose="020B0604020202020204" charset="0"/>
      <p:regular r:id="rId42"/>
      <p:bold r:id="rId43"/>
      <p:italic r:id="rId44"/>
      <p:boldItalic r:id="rId45"/>
    </p:embeddedFont>
    <p:embeddedFont>
      <p:font typeface="Roboto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F06515-643F-493F-9FCA-73ACEFF8836E}">
  <a:tblStyle styleId="{7AF06515-643F-493F-9FCA-73ACEFF88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53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78434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e57697057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e57697057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401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e57697057_5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e57697057_5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488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8e57697057_5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8e57697057_5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871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8e57697057_5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8e57697057_5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187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8e57697057_5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8e57697057_5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627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8e57697057_5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8e57697057_5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850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8e57697057_5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8e57697057_5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884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8e57697057_5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8e57697057_5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171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8e57697057_5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8e57697057_5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265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8e57697057_5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8e57697057_5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52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8e57697057_5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8e57697057_5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51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8e57697057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8e57697057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741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8e57697057_5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8e57697057_5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332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8e57697057_5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8e57697057_5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843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e57697057_5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e57697057_5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878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8e57697057_5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8e57697057_5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936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035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8e57697057_5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8e57697057_5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80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e57697057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e57697057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9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e57697057_5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e57697057_5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493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8e57697057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8e57697057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84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e57697057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e57697057_5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740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8e57697057_5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8e57697057_5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69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8e57697057_5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8e57697057_5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550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8e57697057_5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8e57697057_5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05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1.11880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ensorflow.org/api_docs/python/tf/distribute/MirroredStrateg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Complexity Estimation of </a:t>
            </a:r>
            <a:br>
              <a:rPr lang="en" sz="3300"/>
            </a:br>
            <a:r>
              <a:rPr lang="en" sz="3300"/>
              <a:t>Deep Learning Models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92"/>
          <p:cNvSpPr txBox="1">
            <a:spLocks noGrp="1"/>
          </p:cNvSpPr>
          <p:nvPr>
            <p:ph type="subTitle" idx="1"/>
          </p:nvPr>
        </p:nvSpPr>
        <p:spPr>
          <a:xfrm>
            <a:off x="727952" y="25717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Niti  Wattanasirichaigoon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Hardev  Ranglani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CCC: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Manoochehr Assa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Husam Sweidan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01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1: Same approach as original paper</a:t>
            </a:r>
            <a:endParaRPr/>
          </a:p>
        </p:txBody>
      </p:sp>
      <p:sp>
        <p:nvSpPr>
          <p:cNvPr id="709" name="Google Shape;709;p101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We tried the same approach, i.e. generate benchmarking data  of the individual layers using Mirrored Strategy and built a model to predict the run times for each layer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We then used this model to get the predictions 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of run times for a model using Mirrored Strategy 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and compared it to the actual run times 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The results were pretty bad, as the predicted run 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times for the overall model were in the range of 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100’s ms per batch and the actual run times 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were in 10’ ms per batch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But, why would that be ?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10" name="Google Shape;710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825" y="2564250"/>
            <a:ext cx="3484800" cy="14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101"/>
          <p:cNvSpPr txBox="1"/>
          <p:nvPr/>
        </p:nvSpPr>
        <p:spPr>
          <a:xfrm>
            <a:off x="5388450" y="2020650"/>
            <a:ext cx="35871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 u="sng">
                <a:latin typeface="Lato"/>
                <a:ea typeface="Lato"/>
                <a:cs typeface="Lato"/>
                <a:sym typeface="Lato"/>
              </a:rPr>
              <a:t>Predicted v/s Actual run times(ms)  for Mirrored</a:t>
            </a:r>
            <a:br>
              <a:rPr lang="en" sz="1300" i="1" u="sng">
                <a:latin typeface="Lato"/>
                <a:ea typeface="Lato"/>
                <a:cs typeface="Lato"/>
                <a:sym typeface="Lato"/>
              </a:rPr>
            </a:br>
            <a:r>
              <a:rPr lang="en" sz="1300" i="1" u="sng">
                <a:latin typeface="Lato"/>
                <a:ea typeface="Lato"/>
                <a:cs typeface="Lato"/>
                <a:sym typeface="Lato"/>
              </a:rPr>
              <a:t>Stratrgy- MNIST data- Method 1</a:t>
            </a:r>
            <a:endParaRPr sz="1300" i="1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02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1: Apply same as original paper</a:t>
            </a:r>
            <a:endParaRPr/>
          </a:p>
        </p:txBody>
      </p:sp>
      <p:sp>
        <p:nvSpPr>
          <p:cNvPr id="717" name="Google Shape;717;p102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We then realised that actually the aggregation of the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gradients is only happening at the last layer in the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TF mirrored strategy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Hence, except for the last layer, all other layers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are performing the same operation as in the case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of a single GPU operation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Hence, we can get the predictions of all but the last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layers using our original single GPU approach and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use mirrored strategy approach to get the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predictions of run times for the last layer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/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18" name="Google Shape;71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125" y="2142453"/>
            <a:ext cx="3631225" cy="29085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19" name="Google Shape;719;p102"/>
          <p:cNvSpPr txBox="1"/>
          <p:nvPr/>
        </p:nvSpPr>
        <p:spPr>
          <a:xfrm>
            <a:off x="6193025" y="1256950"/>
            <a:ext cx="36312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Aggregation of gradients happening </a:t>
            </a:r>
            <a:br>
              <a:rPr lang="en" u="sng">
                <a:latin typeface="Lato"/>
                <a:ea typeface="Lato"/>
                <a:cs typeface="Lato"/>
                <a:sym typeface="Lato"/>
              </a:rPr>
            </a:br>
            <a:r>
              <a:rPr lang="en" u="sng">
                <a:latin typeface="Lato"/>
                <a:ea typeface="Lato"/>
                <a:cs typeface="Lato"/>
                <a:sym typeface="Lato"/>
              </a:rPr>
              <a:t>ONLY at last layer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0" name="Google Shape;720;p102"/>
          <p:cNvSpPr txBox="1"/>
          <p:nvPr/>
        </p:nvSpPr>
        <p:spPr>
          <a:xfrm>
            <a:off x="3776575" y="4622950"/>
            <a:ext cx="19503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latin typeface="Lato"/>
                <a:ea typeface="Lato"/>
                <a:cs typeface="Lato"/>
                <a:sym typeface="Lato"/>
              </a:rPr>
              <a:t>Global Batch Size: 64</a:t>
            </a:r>
            <a:endParaRPr sz="1300"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latin typeface="Lato"/>
                <a:ea typeface="Lato"/>
                <a:cs typeface="Lato"/>
                <a:sym typeface="Lato"/>
              </a:rPr>
              <a:t>Replica Batch Size: 32</a:t>
            </a:r>
            <a:endParaRPr sz="1300" i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21" name="Google Shape;721;p102"/>
          <p:cNvCxnSpPr/>
          <p:nvPr/>
        </p:nvCxnSpPr>
        <p:spPr>
          <a:xfrm flipH="1">
            <a:off x="7543175" y="1637950"/>
            <a:ext cx="432300" cy="76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03"/>
          <p:cNvSpPr txBox="1">
            <a:spLocks noGrp="1"/>
          </p:cNvSpPr>
          <p:nvPr>
            <p:ph type="title"/>
          </p:nvPr>
        </p:nvSpPr>
        <p:spPr>
          <a:xfrm>
            <a:off x="729450" y="404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Method 2: MS approach for last layer, original approach for all other layers</a:t>
            </a:r>
            <a:endParaRPr sz="2500"/>
          </a:p>
        </p:txBody>
      </p:sp>
      <p:sp>
        <p:nvSpPr>
          <p:cNvPr id="727" name="Google Shape;727;p103"/>
          <p:cNvSpPr txBox="1">
            <a:spLocks noGrp="1"/>
          </p:cNvSpPr>
          <p:nvPr>
            <p:ph type="body" idx="1"/>
          </p:nvPr>
        </p:nvSpPr>
        <p:spPr>
          <a:xfrm>
            <a:off x="653250" y="13930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We then generated the benchmark data for only the last layer using Mirrored Strategy, and built a model on it to predict the run time of the last layer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The model was pretty accurate, and had an RMSE of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0.165 ms on the test data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We then tried this approach to another dataset, the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Patch camelyon dataset, a much larger dataset than the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MNIST data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Patch Camelyon dataset: 262,144 images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Dimensions: 96 x 96 x 3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Number of classes: 2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Size: 7.46 GB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28" name="Google Shape;72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575" y="1867600"/>
            <a:ext cx="3322301" cy="31534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04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Method 2: New Approach </a:t>
            </a:r>
            <a:endParaRPr sz="2500"/>
          </a:p>
        </p:txBody>
      </p:sp>
      <p:sp>
        <p:nvSpPr>
          <p:cNvPr id="734" name="Google Shape;734;p104"/>
          <p:cNvSpPr txBox="1">
            <a:spLocks noGrp="1"/>
          </p:cNvSpPr>
          <p:nvPr>
            <p:ph type="body" idx="1"/>
          </p:nvPr>
        </p:nvSpPr>
        <p:spPr>
          <a:xfrm>
            <a:off x="653250" y="13930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We also defined a larger model architecture, using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6 conv layers + 4 dense layers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We got the predictions of run time for the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Initial layers using the original single GPU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Model and the predictions for the last layer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using our MS benchmark model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We also recorded the actual run time of the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model using mirrored strategy and compared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the predicted v/s actual training times….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/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35" name="Google Shape;735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75" y="1311518"/>
            <a:ext cx="2800974" cy="38473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6" name="Google Shape;736;p104"/>
          <p:cNvSpPr/>
          <p:nvPr/>
        </p:nvSpPr>
        <p:spPr>
          <a:xfrm>
            <a:off x="5644250" y="1642332"/>
            <a:ext cx="479100" cy="2781600"/>
          </a:xfrm>
          <a:prstGeom prst="leftBrace">
            <a:avLst>
              <a:gd name="adj1" fmla="val 50000"/>
              <a:gd name="adj2" fmla="val 510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7" name="Google Shape;737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1468764"/>
            <a:ext cx="348450" cy="2874713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104"/>
          <p:cNvSpPr txBox="1"/>
          <p:nvPr/>
        </p:nvSpPr>
        <p:spPr>
          <a:xfrm>
            <a:off x="4461000" y="4379700"/>
            <a:ext cx="3349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Predictions 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latin typeface="Lato"/>
                <a:ea typeface="Lato"/>
                <a:cs typeface="Lato"/>
                <a:sym typeface="Lato"/>
              </a:rPr>
              <a:t>using MS 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latin typeface="Lato"/>
                <a:ea typeface="Lato"/>
                <a:cs typeface="Lato"/>
                <a:sym typeface="Lato"/>
              </a:rPr>
              <a:t>benchmark model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9" name="Google Shape;739;p104"/>
          <p:cNvCxnSpPr/>
          <p:nvPr/>
        </p:nvCxnSpPr>
        <p:spPr>
          <a:xfrm rot="10800000" flipH="1">
            <a:off x="5296200" y="4623300"/>
            <a:ext cx="903300" cy="1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05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Method 2: Results</a:t>
            </a:r>
            <a:endParaRPr sz="2500"/>
          </a:p>
        </p:txBody>
      </p:sp>
      <p:sp>
        <p:nvSpPr>
          <p:cNvPr id="745" name="Google Shape;745;p105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From the results, we saw that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for the batch size 8, we have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a low error of 11% but a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higher error for the other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batch sizes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However, for the higher batch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sizes, we saw that we are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constantly over-predicting by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35%-40% each time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We then tried to investigate why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this is happening....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/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46" name="Google Shape;74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388" y="1195375"/>
            <a:ext cx="5191125" cy="2752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06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Method 2: Results Deepdive </a:t>
            </a:r>
            <a:r>
              <a:rPr lang="en" sz="2300" i="1"/>
              <a:t>(This gets interesting!)</a:t>
            </a:r>
            <a:endParaRPr sz="2300" i="1"/>
          </a:p>
        </p:txBody>
      </p:sp>
      <p:sp>
        <p:nvSpPr>
          <p:cNvPr id="752" name="Google Shape;752;p106"/>
          <p:cNvSpPr txBox="1">
            <a:spLocks noGrp="1"/>
          </p:cNvSpPr>
          <p:nvPr>
            <p:ph type="body" idx="1"/>
          </p:nvPr>
        </p:nvSpPr>
        <p:spPr>
          <a:xfrm>
            <a:off x="577050" y="12406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To look into this further, instead of the model predictions for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The initial layers, we got the actual run times for each layer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separately using our benchmarking script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We also got actual run times for the entire model on a single GPU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&amp; compared these with the sum of the run times of each layer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Using the researcher’s assumption, the sum of these should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match, however…..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3" name="Google Shape;753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475" y="1219950"/>
            <a:ext cx="2800974" cy="38473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54" name="Google Shape;754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44575"/>
            <a:ext cx="6123225" cy="169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5" name="Google Shape;755;p106"/>
          <p:cNvCxnSpPr/>
          <p:nvPr/>
        </p:nvCxnSpPr>
        <p:spPr>
          <a:xfrm rot="10800000" flipH="1">
            <a:off x="6092600" y="1686500"/>
            <a:ext cx="275700" cy="18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6" name="Google Shape;756;p106"/>
          <p:cNvCxnSpPr/>
          <p:nvPr/>
        </p:nvCxnSpPr>
        <p:spPr>
          <a:xfrm rot="10800000" flipH="1">
            <a:off x="6100250" y="2066525"/>
            <a:ext cx="275700" cy="16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7" name="Google Shape;757;p106"/>
          <p:cNvCxnSpPr/>
          <p:nvPr/>
        </p:nvCxnSpPr>
        <p:spPr>
          <a:xfrm rot="10800000" flipH="1">
            <a:off x="6128325" y="2372925"/>
            <a:ext cx="316200" cy="150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8" name="Google Shape;758;p106"/>
          <p:cNvCxnSpPr/>
          <p:nvPr/>
        </p:nvCxnSpPr>
        <p:spPr>
          <a:xfrm rot="10800000" flipH="1">
            <a:off x="6097850" y="2778450"/>
            <a:ext cx="362100" cy="12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9" name="Google Shape;759;p106"/>
          <p:cNvCxnSpPr/>
          <p:nvPr/>
        </p:nvCxnSpPr>
        <p:spPr>
          <a:xfrm rot="10800000" flipH="1">
            <a:off x="6105275" y="3138225"/>
            <a:ext cx="423600" cy="102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0" name="Google Shape;760;p106"/>
          <p:cNvCxnSpPr/>
          <p:nvPr/>
        </p:nvCxnSpPr>
        <p:spPr>
          <a:xfrm rot="10800000" flipH="1">
            <a:off x="6164025" y="3498025"/>
            <a:ext cx="341700" cy="83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1" name="Google Shape;761;p106"/>
          <p:cNvCxnSpPr/>
          <p:nvPr/>
        </p:nvCxnSpPr>
        <p:spPr>
          <a:xfrm rot="10800000" flipH="1">
            <a:off x="6128325" y="4013275"/>
            <a:ext cx="301200" cy="5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2" name="Google Shape;762;p106"/>
          <p:cNvCxnSpPr/>
          <p:nvPr/>
        </p:nvCxnSpPr>
        <p:spPr>
          <a:xfrm rot="10800000" flipH="1">
            <a:off x="6135825" y="4227525"/>
            <a:ext cx="309000" cy="4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3" name="Google Shape;763;p106"/>
          <p:cNvCxnSpPr/>
          <p:nvPr/>
        </p:nvCxnSpPr>
        <p:spPr>
          <a:xfrm rot="10800000" flipH="1">
            <a:off x="6135825" y="4441975"/>
            <a:ext cx="262800" cy="3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4" name="Google Shape;764;p106"/>
          <p:cNvCxnSpPr/>
          <p:nvPr/>
        </p:nvCxnSpPr>
        <p:spPr>
          <a:xfrm rot="10800000" flipH="1">
            <a:off x="6135825" y="4594375"/>
            <a:ext cx="262800" cy="3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7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Method 2: Results Deepdive </a:t>
            </a:r>
            <a:endParaRPr sz="2500"/>
          </a:p>
        </p:txBody>
      </p:sp>
      <p:sp>
        <p:nvSpPr>
          <p:cNvPr id="770" name="Google Shape;770;p107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We found that the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predicted run time for the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model on a single GPU based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on the sum of the run time of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each layer is always ~1.5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times the actual run time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This proves that when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benchmarking a single layer,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there is an overhead which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disappears when the layers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are combined to form a full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model (</a:t>
            </a:r>
            <a:r>
              <a:rPr lang="en" sz="1400" u="sng">
                <a:solidFill>
                  <a:srgbClr val="222222"/>
                </a:solidFill>
                <a:highlight>
                  <a:srgbClr val="FFFFFF"/>
                </a:highlight>
              </a:rPr>
              <a:t>this wasn’t mentioned</a:t>
            </a:r>
            <a:br>
              <a:rPr lang="en" sz="1400" u="sng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u="sng">
                <a:solidFill>
                  <a:srgbClr val="222222"/>
                </a:solidFill>
                <a:highlight>
                  <a:srgbClr val="FFFFFF"/>
                </a:highlight>
              </a:rPr>
              <a:t>In the research paper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/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71" name="Google Shape;771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125" y="1531150"/>
            <a:ext cx="5460150" cy="3287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8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Method 2: New Approach with correction factor</a:t>
            </a:r>
            <a:endParaRPr sz="2500"/>
          </a:p>
        </p:txBody>
      </p:sp>
      <p:sp>
        <p:nvSpPr>
          <p:cNvPr id="777" name="Google Shape;777;p108"/>
          <p:cNvSpPr txBox="1">
            <a:spLocks noGrp="1"/>
          </p:cNvSpPr>
          <p:nvPr>
            <p:ph type="body" idx="1"/>
          </p:nvPr>
        </p:nvSpPr>
        <p:spPr>
          <a:xfrm>
            <a:off x="653250" y="13930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We applied this observation while getting the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predicted run times for the initial layers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We divided the predictions of the initial layers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by the correction factor, 1.5, and then added 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It to the predictions of the run time of the last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layer from the MS benchmark model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The results improved this time... 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/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78" name="Google Shape;778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75" y="1311518"/>
            <a:ext cx="2800974" cy="38473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9" name="Google Shape;779;p108"/>
          <p:cNvSpPr/>
          <p:nvPr/>
        </p:nvSpPr>
        <p:spPr>
          <a:xfrm>
            <a:off x="5644250" y="1657700"/>
            <a:ext cx="479100" cy="2781600"/>
          </a:xfrm>
          <a:prstGeom prst="leftBrace">
            <a:avLst>
              <a:gd name="adj1" fmla="val 50000"/>
              <a:gd name="adj2" fmla="val 510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08"/>
          <p:cNvSpPr txBox="1"/>
          <p:nvPr/>
        </p:nvSpPr>
        <p:spPr>
          <a:xfrm>
            <a:off x="4461000" y="4379700"/>
            <a:ext cx="3349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Predictions 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latin typeface="Lato"/>
                <a:ea typeface="Lato"/>
                <a:cs typeface="Lato"/>
                <a:sym typeface="Lato"/>
              </a:rPr>
              <a:t>using MS 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latin typeface="Lato"/>
                <a:ea typeface="Lato"/>
                <a:cs typeface="Lato"/>
                <a:sym typeface="Lato"/>
              </a:rPr>
              <a:t>benchmark model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81" name="Google Shape;781;p108"/>
          <p:cNvCxnSpPr/>
          <p:nvPr/>
        </p:nvCxnSpPr>
        <p:spPr>
          <a:xfrm rot="10800000" flipH="1">
            <a:off x="5296200" y="4623300"/>
            <a:ext cx="903300" cy="1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82" name="Google Shape;782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200" y="1177700"/>
            <a:ext cx="348450" cy="3196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9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Method 2: Results</a:t>
            </a:r>
            <a:endParaRPr sz="2500"/>
          </a:p>
        </p:txBody>
      </p:sp>
      <p:sp>
        <p:nvSpPr>
          <p:cNvPr id="788" name="Google Shape;788;p109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After applying the correction factor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to the results, we see that the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predictions are much more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accurate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Except for the first batch size of 8,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the predicted run times are closely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matching the actual run times for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the model using Mirrored Strategy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89" name="Google Shape;789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226" y="1168051"/>
            <a:ext cx="4909550" cy="294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10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Correction Factor of 1.5</a:t>
            </a:r>
            <a:endParaRPr sz="2500"/>
          </a:p>
        </p:txBody>
      </p:sp>
      <p:sp>
        <p:nvSpPr>
          <p:cNvPr id="795" name="Google Shape;795;p110"/>
          <p:cNvSpPr txBox="1">
            <a:spLocks noGrp="1"/>
          </p:cNvSpPr>
          <p:nvPr>
            <p:ph type="body" idx="1"/>
          </p:nvPr>
        </p:nvSpPr>
        <p:spPr>
          <a:xfrm>
            <a:off x="653250" y="13930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Even though we are able to get better predictions after applying the correction factor, there are the below questions we are not able to answer: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Is the factor 1.5 only applicable to this particular machine or type of GPU ?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Does this factor change for a different model architecture/dataset ?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What is the exact root cause for this overhead?  Can this overhead factor be predicted for a given model/dataset/GPU ?</a:t>
            </a: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/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3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48" name="Google Shape;648;p93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32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Problem Statement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Goals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Approach- Original Research Paper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Replication of results from the paper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TensorFlow Mirrored Strategy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Method 1 &amp; Method 2 for Mirrored Strategy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Results</a:t>
            </a:r>
            <a:endParaRPr sz="1500"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Results with Method 1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Results with Method 2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Results with Method 2- with correction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Next Steps 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Lessons Learned</a:t>
            </a:r>
            <a:endParaRPr sz="1500"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11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Next Steps</a:t>
            </a:r>
            <a:endParaRPr sz="2500"/>
          </a:p>
        </p:txBody>
      </p:sp>
      <p:sp>
        <p:nvSpPr>
          <p:cNvPr id="801" name="Google Shape;801;p111"/>
          <p:cNvSpPr txBox="1">
            <a:spLocks noGrp="1"/>
          </p:cNvSpPr>
          <p:nvPr>
            <p:ph type="body" idx="1"/>
          </p:nvPr>
        </p:nvSpPr>
        <p:spPr>
          <a:xfrm>
            <a:off x="653250" y="13930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Perform Hyper-parameter tuning for both the single-GPU model and the Mirrored Strategy approach model to see of the model accuracy can be improved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Research further for the correction factor to see if a similar correction factor is required for the same experiment on a different GPU/dataset/model architecture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Embed the current model in a python package/tool which can take the model parameters/hardware specs as input and get the predicted run times, including the adjustment for the correction factor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12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Lessons Learned</a:t>
            </a:r>
            <a:endParaRPr sz="2500"/>
          </a:p>
        </p:txBody>
      </p:sp>
      <p:sp>
        <p:nvSpPr>
          <p:cNvPr id="807" name="Google Shape;807;p112"/>
          <p:cNvSpPr txBox="1">
            <a:spLocks noGrp="1"/>
          </p:cNvSpPr>
          <p:nvPr>
            <p:ph type="body" idx="1"/>
          </p:nvPr>
        </p:nvSpPr>
        <p:spPr>
          <a:xfrm>
            <a:off x="653250" y="13930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 b="1" u="sng">
                <a:solidFill>
                  <a:srgbClr val="222222"/>
                </a:solidFill>
                <a:highlight>
                  <a:srgbClr val="FFFFFF"/>
                </a:highlight>
              </a:rPr>
              <a:t>Technical Learnings:</a:t>
            </a:r>
            <a:endParaRPr sz="1600" b="1" u="sng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Conducting experiments following the scientific process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Using a cloud platform and setting up the correct Tensorflow &amp; cuda environments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Working on the linux terminal, transferring files via ssh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Distributed training over multiple GPUs using Tensorflow MirroredStrategy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The mechanisms behind the model training process in Keras and Tensorflow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 b="1" u="sng">
                <a:solidFill>
                  <a:srgbClr val="222222"/>
                </a:solidFill>
                <a:highlight>
                  <a:schemeClr val="lt1"/>
                </a:highlight>
              </a:rPr>
              <a:t>Other Learnings:</a:t>
            </a:r>
            <a:endParaRPr sz="1600" b="1" u="sng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○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We could have planned our project scope and timeline to better account for the risks that were going to happen.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○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We could have realized how complex our research is and started sooner.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1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Questions ?</a:t>
            </a:r>
            <a:endParaRPr sz="2500" dirty="0"/>
          </a:p>
        </p:txBody>
      </p:sp>
      <p:sp>
        <p:nvSpPr>
          <p:cNvPr id="813" name="Google Shape;813;p113"/>
          <p:cNvSpPr txBox="1">
            <a:spLocks noGrp="1"/>
          </p:cNvSpPr>
          <p:nvPr>
            <p:ph type="body" idx="1"/>
          </p:nvPr>
        </p:nvSpPr>
        <p:spPr>
          <a:xfrm>
            <a:off x="653250" y="13930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10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Correction Factor of 1.5</a:t>
            </a:r>
            <a:endParaRPr sz="2500" dirty="0"/>
          </a:p>
        </p:txBody>
      </p:sp>
      <p:sp>
        <p:nvSpPr>
          <p:cNvPr id="795" name="Google Shape;795;p110"/>
          <p:cNvSpPr txBox="1">
            <a:spLocks noGrp="1"/>
          </p:cNvSpPr>
          <p:nvPr>
            <p:ph type="body" idx="1"/>
          </p:nvPr>
        </p:nvSpPr>
        <p:spPr>
          <a:xfrm>
            <a:off x="653250" y="13930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Even though we are able to get better predictions after applying the correction factor, there are the below questions we are not able to answer: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Is the factor 1.5 only applicable to this particular machine or type of GPU ?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Does this factor change for a different model architecture/dataset ?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What is the exact root cause for this overhead?  Can this overhead factor be predicted for a given model/dataset/GPU ?</a:t>
            </a: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/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8293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Complexity Estimation of </a:t>
            </a:r>
            <a:br>
              <a:rPr lang="en" sz="3300" dirty="0"/>
            </a:br>
            <a:r>
              <a:rPr lang="en" sz="3300" dirty="0"/>
              <a:t>Deep Learning Models- Overhead Factor Deep Dive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92"/>
          <p:cNvSpPr txBox="1">
            <a:spLocks noGrp="1"/>
          </p:cNvSpPr>
          <p:nvPr>
            <p:ph type="subTitle" idx="1"/>
          </p:nvPr>
        </p:nvSpPr>
        <p:spPr>
          <a:xfrm>
            <a:off x="727952" y="3009738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Niti  Wattanasirichaigoon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Hardev  Ranglani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CCC: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Manoochehr Assa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Husam Sweidan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1285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10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Correction Factor of 1.5</a:t>
            </a:r>
            <a:r>
              <a:rPr lang="en-US" sz="2500" dirty="0"/>
              <a:t>- Deep Dive</a:t>
            </a:r>
            <a:endParaRPr sz="2500" dirty="0"/>
          </a:p>
        </p:txBody>
      </p:sp>
      <p:sp>
        <p:nvSpPr>
          <p:cNvPr id="795" name="Google Shape;795;p110"/>
          <p:cNvSpPr txBox="1">
            <a:spLocks noGrp="1"/>
          </p:cNvSpPr>
          <p:nvPr>
            <p:ph type="body" idx="1"/>
          </p:nvPr>
        </p:nvSpPr>
        <p:spPr>
          <a:xfrm>
            <a:off x="653250" y="13930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To reiterate, the correction factor of 1.5 is the overhead factor by which the sum of predictions of run time of each layer of a model is higher than the overall actual run time for the model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endParaRPr lang="en"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We ran several experiments to answer the below questions: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lang="en-US"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-US" sz="1400" dirty="0">
                <a:solidFill>
                  <a:srgbClr val="222222"/>
                </a:solidFill>
                <a:highlight>
                  <a:srgbClr val="FFFFFF"/>
                </a:highlight>
              </a:rPr>
              <a:t>Does the overhead factor depend on the number of layers within the model?</a:t>
            </a:r>
          </a:p>
          <a:p>
            <a:pPr lvl="2" indent="-317500">
              <a:spcBef>
                <a:spcPts val="0"/>
              </a:spcBef>
              <a:buClr>
                <a:srgbClr val="222222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222222"/>
                </a:solidFill>
                <a:highlight>
                  <a:srgbClr val="FFFFFF"/>
                </a:highlight>
              </a:rPr>
              <a:t>We observed the variation in the observed overhead factor for models of 2,3,….10 layers</a:t>
            </a:r>
          </a:p>
          <a:p>
            <a:pPr lvl="2" indent="-317500">
              <a:spcBef>
                <a:spcPts val="0"/>
              </a:spcBef>
              <a:buClr>
                <a:srgbClr val="222222"/>
              </a:buClr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1" indent="-317500">
              <a:spcBef>
                <a:spcPts val="0"/>
              </a:spcBef>
              <a:buClr>
                <a:srgbClr val="22222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22222"/>
                </a:solidFill>
                <a:highlight>
                  <a:srgbClr val="FFFFFF"/>
                </a:highlight>
              </a:rPr>
              <a:t>Does the overhead factor depend on the batch size of the data fed to the model?</a:t>
            </a:r>
          </a:p>
          <a:p>
            <a:pPr lvl="2" indent="-317500">
              <a:spcBef>
                <a:spcPts val="0"/>
              </a:spcBef>
              <a:buClr>
                <a:srgbClr val="222222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222222"/>
                </a:solidFill>
                <a:highlight>
                  <a:srgbClr val="FFFFFF"/>
                </a:highlight>
              </a:rPr>
              <a:t>We observed the variation in the observed overhead factor for models of batch size 4, 8, 12,….100</a:t>
            </a:r>
            <a:br>
              <a:rPr lang="en-US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lang="en-US"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/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7024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94;p110">
            <a:extLst>
              <a:ext uri="{FF2B5EF4-FFF2-40B4-BE49-F238E27FC236}">
                <a16:creationId xmlns:a16="http://schemas.microsoft.com/office/drawing/2014/main" xmlns="" id="{373DA82E-4236-4CF7-9019-42336677E4BC}"/>
              </a:ext>
            </a:extLst>
          </p:cNvPr>
          <p:cNvSpPr txBox="1">
            <a:spLocks/>
          </p:cNvSpPr>
          <p:nvPr/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500" dirty="0"/>
              <a:t>Correction Factor of 1.5- Deep Dive Results</a:t>
            </a:r>
          </a:p>
        </p:txBody>
      </p:sp>
      <p:pic>
        <p:nvPicPr>
          <p:cNvPr id="11" name="Google Shape;778;p108">
            <a:extLst>
              <a:ext uri="{FF2B5EF4-FFF2-40B4-BE49-F238E27FC236}">
                <a16:creationId xmlns:a16="http://schemas.microsoft.com/office/drawing/2014/main" xmlns="" id="{88005A6C-4261-4DF8-AB57-5119781438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30443" y="1226994"/>
            <a:ext cx="2800974" cy="38473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" name="Google Shape;777;p108">
            <a:extLst>
              <a:ext uri="{FF2B5EF4-FFF2-40B4-BE49-F238E27FC236}">
                <a16:creationId xmlns:a16="http://schemas.microsoft.com/office/drawing/2014/main" xmlns="" id="{C4FF2A54-5F6C-4CC4-BD9D-6CD87E29D6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3250" y="13930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We used the model architecture for the patch camelyon dataset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again which contained 10 layers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We created smaller models from this architecture by creating 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model architectures from the first 2, first 3,… first 9 layers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endParaRPr lang="en"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We then observed the actual run time for these models v/s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the predicted run times for these models from the benchmark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script to compare the overhead factor for these models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endParaRPr lang="en"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We observed that the overhead factor was very consistent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for models of different sizes for a fixed batch size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/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457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94;p110">
            <a:extLst>
              <a:ext uri="{FF2B5EF4-FFF2-40B4-BE49-F238E27FC236}">
                <a16:creationId xmlns:a16="http://schemas.microsoft.com/office/drawing/2014/main" xmlns="" id="{8E808D80-2F5E-4C3A-A452-98616440C360}"/>
              </a:ext>
            </a:extLst>
          </p:cNvPr>
          <p:cNvSpPr txBox="1">
            <a:spLocks/>
          </p:cNvSpPr>
          <p:nvPr/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500" dirty="0"/>
              <a:t>Correction Factor of 1.5- Deep Dive Results</a:t>
            </a:r>
          </a:p>
        </p:txBody>
      </p:sp>
      <p:sp>
        <p:nvSpPr>
          <p:cNvPr id="6" name="Google Shape;777;p108">
            <a:extLst>
              <a:ext uri="{FF2B5EF4-FFF2-40B4-BE49-F238E27FC236}">
                <a16:creationId xmlns:a16="http://schemas.microsoft.com/office/drawing/2014/main" xmlns="" id="{4F07E897-4D00-4E67-AF28-DFB341D073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3250" y="13930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This graph shows the comparison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of predicted v/s actual run times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for models with different number 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of layers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endParaRPr lang="en"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This graph shows that the overhead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factor is not varying much for 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the different models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/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528A020-762B-46CF-A987-FDA2129E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87" y="1605963"/>
            <a:ext cx="4652425" cy="279836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853333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94;p110">
            <a:extLst>
              <a:ext uri="{FF2B5EF4-FFF2-40B4-BE49-F238E27FC236}">
                <a16:creationId xmlns:a16="http://schemas.microsoft.com/office/drawing/2014/main" xmlns="" id="{8E808D80-2F5E-4C3A-A452-98616440C360}"/>
              </a:ext>
            </a:extLst>
          </p:cNvPr>
          <p:cNvSpPr txBox="1">
            <a:spLocks/>
          </p:cNvSpPr>
          <p:nvPr/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500" dirty="0"/>
              <a:t>Correction Factor of 1.5- Deep Dive Results</a:t>
            </a:r>
          </a:p>
        </p:txBody>
      </p:sp>
      <p:sp>
        <p:nvSpPr>
          <p:cNvPr id="6" name="Google Shape;777;p108">
            <a:extLst>
              <a:ext uri="{FF2B5EF4-FFF2-40B4-BE49-F238E27FC236}">
                <a16:creationId xmlns:a16="http://schemas.microsoft.com/office/drawing/2014/main" xmlns="" id="{4F07E897-4D00-4E67-AF28-DFB341D073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3250" y="4190051"/>
            <a:ext cx="7284357" cy="804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Thus, we can reasonably conclude that the overhead factor does not have a high variation for models with different number of layers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/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5334C60-4B7A-43AD-9BF0-84D37069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9" y="1369838"/>
            <a:ext cx="4122902" cy="247986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7EAC1CB-FA80-48EC-B172-48DF4E65E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51" y="1369839"/>
            <a:ext cx="4131403" cy="247986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972093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94;p110">
            <a:extLst>
              <a:ext uri="{FF2B5EF4-FFF2-40B4-BE49-F238E27FC236}">
                <a16:creationId xmlns:a16="http://schemas.microsoft.com/office/drawing/2014/main" xmlns="" id="{8E808D80-2F5E-4C3A-A452-98616440C360}"/>
              </a:ext>
            </a:extLst>
          </p:cNvPr>
          <p:cNvSpPr txBox="1">
            <a:spLocks/>
          </p:cNvSpPr>
          <p:nvPr/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500" dirty="0"/>
              <a:t>Correction Factor of 1.5- Deep Dive Results</a:t>
            </a:r>
          </a:p>
        </p:txBody>
      </p:sp>
      <p:sp>
        <p:nvSpPr>
          <p:cNvPr id="6" name="Google Shape;777;p108">
            <a:extLst>
              <a:ext uri="{FF2B5EF4-FFF2-40B4-BE49-F238E27FC236}">
                <a16:creationId xmlns:a16="http://schemas.microsoft.com/office/drawing/2014/main" xmlns="" id="{4F07E897-4D00-4E67-AF28-DFB341D073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3250" y="13930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As the overhead factor is seen to be varying with the batch size, we conducted more experiments where we varied the batch size and observed the overhead factor in each case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endParaRPr lang="en"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We ran the model for batch sizes of 4,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8,12…116 and plotted the overhead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factor in each case.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endParaRPr lang="en"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The graph is seen to be following a 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logarithmic curve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endParaRPr lang="en"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Based on this curve, the overhead factor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can be predicted for a given batch size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and can be applied to the model run time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predictions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endParaRPr lang="en"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/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95ACE2C-7237-4E23-8BBF-BE0A1CF7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182" y="2200542"/>
            <a:ext cx="4584589" cy="275563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8971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4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54" name="Google Shape;654;p94"/>
          <p:cNvSpPr txBox="1">
            <a:spLocks noGrp="1"/>
          </p:cNvSpPr>
          <p:nvPr>
            <p:ph type="body" idx="1"/>
          </p:nvPr>
        </p:nvSpPr>
        <p:spPr>
          <a:xfrm>
            <a:off x="729450" y="12406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Deep Learning models have the ability to outperform other ML </a:t>
            </a:r>
            <a:br>
              <a:rPr lang="en" sz="1400"/>
            </a:br>
            <a:r>
              <a:rPr lang="en" sz="1400"/>
              <a:t>models and even humans at many problems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Convolution Neural Networks, are a type of Deep Learning models,</a:t>
            </a:r>
            <a:br>
              <a:rPr lang="en" sz="1400"/>
            </a:br>
            <a:r>
              <a:rPr lang="en" sz="1400"/>
              <a:t>used for image recognition and CCC uses it to categorize claims from</a:t>
            </a:r>
            <a:br>
              <a:rPr lang="en" sz="1400"/>
            </a:br>
            <a:r>
              <a:rPr lang="en" sz="1400"/>
              <a:t>images of car damage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However, training of large models can </a:t>
            </a:r>
            <a:br>
              <a:rPr lang="en" sz="1400"/>
            </a:br>
            <a:r>
              <a:rPr lang="en" sz="1400"/>
              <a:t>take days or weeks on </a:t>
            </a:r>
            <a:br>
              <a:rPr lang="en" sz="1400"/>
            </a:br>
            <a:r>
              <a:rPr lang="en" sz="1400"/>
              <a:t>GPUs- which can be costly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Prediction of training time for a</a:t>
            </a:r>
            <a:br>
              <a:rPr lang="en" sz="1400"/>
            </a:br>
            <a:r>
              <a:rPr lang="en" sz="1400"/>
              <a:t>Model is required for cost benefit</a:t>
            </a:r>
            <a:br>
              <a:rPr lang="en" sz="1400"/>
            </a:br>
            <a:r>
              <a:rPr lang="en" sz="1400"/>
              <a:t>analysis</a:t>
            </a:r>
            <a:br>
              <a:rPr lang="en" sz="1400"/>
            </a:b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55" name="Google Shape;655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125" y="1137675"/>
            <a:ext cx="2309195" cy="15102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56" name="Google Shape;656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3654175"/>
            <a:ext cx="4412500" cy="13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94"/>
          <p:cNvSpPr txBox="1"/>
          <p:nvPr/>
        </p:nvSpPr>
        <p:spPr>
          <a:xfrm>
            <a:off x="4650900" y="3245300"/>
            <a:ext cx="37353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>
                <a:latin typeface="Lato"/>
                <a:ea typeface="Lato"/>
                <a:cs typeface="Lato"/>
                <a:sym typeface="Lato"/>
              </a:rPr>
              <a:t>Run time for various standard DNNs</a:t>
            </a:r>
            <a:endParaRPr b="1" i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8" name="Google Shape;658;p94"/>
          <p:cNvSpPr txBox="1"/>
          <p:nvPr/>
        </p:nvSpPr>
        <p:spPr>
          <a:xfrm>
            <a:off x="6671125" y="2647950"/>
            <a:ext cx="2566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u="sng">
                <a:latin typeface="Lato"/>
                <a:ea typeface="Lato"/>
                <a:cs typeface="Lato"/>
                <a:sym typeface="Lato"/>
              </a:rPr>
              <a:t>Simple representation of DNN</a:t>
            </a:r>
            <a:endParaRPr sz="1200" i="1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94;p110">
            <a:extLst>
              <a:ext uri="{FF2B5EF4-FFF2-40B4-BE49-F238E27FC236}">
                <a16:creationId xmlns:a16="http://schemas.microsoft.com/office/drawing/2014/main" xmlns="" id="{8E808D80-2F5E-4C3A-A452-98616440C360}"/>
              </a:ext>
            </a:extLst>
          </p:cNvPr>
          <p:cNvSpPr txBox="1">
            <a:spLocks/>
          </p:cNvSpPr>
          <p:nvPr/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500" dirty="0"/>
              <a:t>Next Steps</a:t>
            </a:r>
          </a:p>
        </p:txBody>
      </p:sp>
      <p:sp>
        <p:nvSpPr>
          <p:cNvPr id="6" name="Google Shape;777;p108">
            <a:extLst>
              <a:ext uri="{FF2B5EF4-FFF2-40B4-BE49-F238E27FC236}">
                <a16:creationId xmlns:a16="http://schemas.microsoft.com/office/drawing/2014/main" xmlns="" id="{4F07E897-4D00-4E67-AF28-DFB341D073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3250" y="13930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We believe we have all the required pieces to form together the package required to get the predictions for the full model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endParaRPr lang="en"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We can get the overhead factor based on the batch size and apply it to our predictions to get more accurate predictions of model run time using Mirror Strategy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endParaRPr lang="en"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endParaRPr lang="en"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endParaRPr lang="en"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endParaRPr lang="en"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/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4024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78C69-A7C5-4AAC-919E-3FF4CC14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995714-D957-4DB9-87EB-F761B26B6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2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5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64" name="Google Shape;664;p95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28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For a given DNN model with a given model architecture, dataset size and the available hardware,  how much time is it going to take for training?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Based on the GPU training time, how much money</a:t>
            </a:r>
            <a:b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(or carbon footprint) is it going to take to train the </a:t>
            </a:r>
            <a:b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model?  Is the cost worth the benefit?</a:t>
            </a:r>
            <a:b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" sz="1500" b="1" u="sng">
                <a:solidFill>
                  <a:srgbClr val="222222"/>
                </a:solidFill>
                <a:highlight>
                  <a:srgbClr val="FFFFFF"/>
                </a:highlight>
              </a:rPr>
              <a:t>Final Deliverable</a:t>
            </a:r>
            <a:r>
              <a:rPr lang="en" sz="1500" u="sng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b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A tool/python package which can take the model </a:t>
            </a:r>
            <a:b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parameters, data size, hardware specs, etc. as input </a:t>
            </a:r>
            <a:b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and can provide the predicted training time </a:t>
            </a:r>
            <a:b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for the model with reasonable accuracy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65" name="Google Shape;66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125" y="2093900"/>
            <a:ext cx="3386726" cy="30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6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671" name="Google Shape;671;p96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3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Our approach is based on the research paper: “</a:t>
            </a:r>
            <a:r>
              <a:rPr lang="en" sz="1400" b="1" u="sng">
                <a:solidFill>
                  <a:srgbClr val="222222"/>
                </a:solidFill>
                <a:highlight>
                  <a:srgbClr val="FFFFFF"/>
                </a:highlight>
              </a:rPr>
              <a:t>Predicting the Computational Cost of Deep Learning Models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”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https://arxiv.org/pdf/1811.11880.pdf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) </a:t>
            </a:r>
            <a:b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The total run time for the model can be broken down as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the sum of the time to process through each of the layers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Each of these layers have various hyper-parameters, such </a:t>
            </a:r>
            <a:b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as batch size, input shape, matrix size, kernel size, strides, </a:t>
            </a:r>
            <a:b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activation, etc. which can have overall 10^14 possible </a:t>
            </a:r>
            <a:b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combinations based on the usual ranges of these </a:t>
            </a:r>
            <a:b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parameters</a:t>
            </a:r>
            <a:b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</a:b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For a random subset of 50k combinations, we define a simple 1-layer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model and record the training time for the model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/>
            </a:r>
            <a:b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72" name="Google Shape;672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7150" y="1969673"/>
            <a:ext cx="2722800" cy="17807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7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Approach(contd..)</a:t>
            </a:r>
            <a:endParaRPr dirty="0"/>
          </a:p>
        </p:txBody>
      </p:sp>
      <p:sp>
        <p:nvSpPr>
          <p:cNvPr id="678" name="Google Shape;678;p97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These 50k records of benchmarking data are then used to build a separate DNN model, which can then predict the run time of a layer for any given combination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Hence, for a given new DNN model structure, this model can predict the run time for each layer separately which can be combined to get the predicted run time for the overall model</a:t>
            </a:r>
            <a:b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</a:b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i="1">
                <a:solidFill>
                  <a:srgbClr val="222222"/>
                </a:solidFill>
                <a:highlight>
                  <a:schemeClr val="lt1"/>
                </a:highlight>
              </a:rPr>
              <a:t>However, we have had modified this approach based on our findings from our own experiments, which were not mentioned in the research paper(explained later)</a:t>
            </a:r>
            <a:endParaRPr sz="1400" i="1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8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of results from the original paper</a:t>
            </a:r>
            <a:endParaRPr/>
          </a:p>
        </p:txBody>
      </p:sp>
      <p:sp>
        <p:nvSpPr>
          <p:cNvPr id="684" name="Google Shape;684;p98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Thanks to Prof Shlomo, we were able to use Chameleon cloud, which is a </a:t>
            </a:r>
            <a:r>
              <a:rPr lang="en" dirty="0">
                <a:solidFill>
                  <a:srgbClr val="404040"/>
                </a:solidFill>
                <a:highlight>
                  <a:srgbClr val="FCFCFC"/>
                </a:highlight>
              </a:rPr>
              <a:t>publicly available  testbed system for Computer Science experimentation, to access the GPUs which can be used to generate the benchmark data</a:t>
            </a:r>
            <a:br>
              <a:rPr lang="en" dirty="0">
                <a:solidFill>
                  <a:srgbClr val="404040"/>
                </a:solidFill>
                <a:highlight>
                  <a:srgbClr val="FCFCFC"/>
                </a:highlight>
              </a:rPr>
            </a:br>
            <a:endParaRPr dirty="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We were able to use the benchmark script to generate the 15k records data over 4 different GPUs on Chameleon Cloud </a:t>
            </a:r>
            <a:r>
              <a:rPr lang="en" sz="1400" dirty="0">
                <a:solidFill>
                  <a:srgbClr val="222222"/>
                </a:solidFill>
                <a:highlight>
                  <a:schemeClr val="lt1"/>
                </a:highlight>
              </a:rPr>
              <a:t>(2.5k records take about 12 hours to generate)</a:t>
            </a: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, below is a snapshot of the data generated: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85" name="Google Shape;685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62" y="3525450"/>
            <a:ext cx="8370076" cy="1033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6" name="Google Shape;686;p98"/>
          <p:cNvSpPr txBox="1"/>
          <p:nvPr/>
        </p:nvSpPr>
        <p:spPr>
          <a:xfrm>
            <a:off x="729450" y="3109625"/>
            <a:ext cx="21585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latin typeface="Lato"/>
                <a:ea typeface="Lato"/>
                <a:cs typeface="Lato"/>
                <a:sym typeface="Lato"/>
              </a:rPr>
              <a:t>Generated data snapshot:</a:t>
            </a:r>
            <a:endParaRPr sz="1300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9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of results from the original paper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99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Based on the data generated, we built the model to get the predictions of run times for each layer of a given DNN. The model had an RMSE of 10.4 msec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We were also able to get the full-model predictions for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different model architectures: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93" name="Google Shape;693;p99"/>
          <p:cNvPicPr preferRelativeResize="0"/>
          <p:nvPr/>
        </p:nvPicPr>
        <p:blipFill rotWithShape="1">
          <a:blip r:embed="rId3">
            <a:alphaModFix/>
          </a:blip>
          <a:srcRect l="20194" t="42599" r="49922" b="30313"/>
          <a:stretch/>
        </p:blipFill>
        <p:spPr>
          <a:xfrm>
            <a:off x="975475" y="2814725"/>
            <a:ext cx="4443576" cy="2160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94" name="Google Shape;694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175" y="1950175"/>
            <a:ext cx="3013799" cy="30459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00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Enter: TF Mirrored Strategy</a:t>
            </a:r>
            <a:r>
              <a:rPr lang="en" sz="1500" b="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(Module for multi-GPU processing)</a:t>
            </a:r>
            <a:endParaRPr/>
          </a:p>
        </p:txBody>
      </p:sp>
      <p:sp>
        <p:nvSpPr>
          <p:cNvPr id="700" name="Google Shape;700;p100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The entire methodology and results of the original paper 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are based on the model training 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on a single GPU 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However, the client wanted to get the predictions of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training time using distributed training, i.e. training 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time using multiple GPUs parallely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The methodology for this  was nowhere mentioned in 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the original paper, so we came up with our own 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methods to benchmark the training time on multiple</a:t>
            </a:r>
            <a:b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</a:rPr>
              <a:t>GPUs</a:t>
            </a: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01" name="Google Shape;701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275" y="2181087"/>
            <a:ext cx="3631225" cy="29085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2" name="Google Shape;702;p100"/>
          <p:cNvSpPr txBox="1"/>
          <p:nvPr/>
        </p:nvSpPr>
        <p:spPr>
          <a:xfrm>
            <a:off x="3776575" y="4622950"/>
            <a:ext cx="19503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latin typeface="Lato"/>
                <a:ea typeface="Lato"/>
                <a:cs typeface="Lato"/>
                <a:sym typeface="Lato"/>
              </a:rPr>
              <a:t>Global Batch Size: 64</a:t>
            </a:r>
            <a:endParaRPr sz="1300"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latin typeface="Lato"/>
                <a:ea typeface="Lato"/>
                <a:cs typeface="Lato"/>
                <a:sym typeface="Lato"/>
              </a:rPr>
              <a:t>Replica Batch Size: 32</a:t>
            </a:r>
            <a:endParaRPr sz="1300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3" name="Google Shape;703;p100"/>
          <p:cNvSpPr txBox="1"/>
          <p:nvPr/>
        </p:nvSpPr>
        <p:spPr>
          <a:xfrm>
            <a:off x="5801075" y="1562000"/>
            <a:ext cx="36312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967D2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tf.distribute.MirroredStrategy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15513</TotalTime>
  <Words>875</Words>
  <Application>Microsoft Office PowerPoint</Application>
  <PresentationFormat>On-screen Show (16:9)</PresentationFormat>
  <Paragraphs>184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Courier New</vt:lpstr>
      <vt:lpstr>Roboto Mono</vt:lpstr>
      <vt:lpstr>Wingdings</vt:lpstr>
      <vt:lpstr>Arial</vt:lpstr>
      <vt:lpstr>Raleway</vt:lpstr>
      <vt:lpstr>Lato</vt:lpstr>
      <vt:lpstr>Roboto</vt:lpstr>
      <vt:lpstr>Streamline</vt:lpstr>
      <vt:lpstr>Complexity Estimation of  Deep Learning Models</vt:lpstr>
      <vt:lpstr>Outline</vt:lpstr>
      <vt:lpstr>Problem Statement</vt:lpstr>
      <vt:lpstr>Goals</vt:lpstr>
      <vt:lpstr>Approach</vt:lpstr>
      <vt:lpstr>Approach(contd..)</vt:lpstr>
      <vt:lpstr>Replication of results from the original paper</vt:lpstr>
      <vt:lpstr>Replication of results from the original paper </vt:lpstr>
      <vt:lpstr>Enter: TF Mirrored Strategy(Module for multi-GPU processing)</vt:lpstr>
      <vt:lpstr>Method 1: Same approach as original paper</vt:lpstr>
      <vt:lpstr>Method 1: Apply same as original paper</vt:lpstr>
      <vt:lpstr>Method 2: MS approach for last layer, original approach for all other layers</vt:lpstr>
      <vt:lpstr>Method 2: New Approach </vt:lpstr>
      <vt:lpstr>Method 2: Results</vt:lpstr>
      <vt:lpstr>Method 2: Results Deepdive (This gets interesting!)</vt:lpstr>
      <vt:lpstr>Method 2: Results Deepdive </vt:lpstr>
      <vt:lpstr>Method 2: New Approach with correction factor</vt:lpstr>
      <vt:lpstr>Method 2: Results</vt:lpstr>
      <vt:lpstr>Correction Factor of 1.5</vt:lpstr>
      <vt:lpstr>Next Steps</vt:lpstr>
      <vt:lpstr>Lessons Learned</vt:lpstr>
      <vt:lpstr>Questions ?</vt:lpstr>
      <vt:lpstr>Correction Factor of 1.5</vt:lpstr>
      <vt:lpstr>Complexity Estimation of  Deep Learning Models- Overhead Factor Deep Dive</vt:lpstr>
      <vt:lpstr>Correction Factor of 1.5- Deep Dive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 Estimation of  Deep Learning Models</dc:title>
  <dc:creator>Hardev</dc:creator>
  <cp:lastModifiedBy>ASUS</cp:lastModifiedBy>
  <cp:revision>25</cp:revision>
  <dcterms:modified xsi:type="dcterms:W3CDTF">2020-09-03T19:03:49Z</dcterms:modified>
</cp:coreProperties>
</file>