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6" r:id="rId7"/>
    <p:sldId id="256" r:id="rId8"/>
    <p:sldId id="262" r:id="rId9"/>
    <p:sldId id="257" r:id="rId10"/>
    <p:sldId id="263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80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E10C4-B133-4F8B-879C-1320F2EF273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75CEE5-983C-4E7B-A3D8-0648F4DAE426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N1</a:t>
          </a:r>
          <a:endParaRPr lang="fr-FR" dirty="0"/>
        </a:p>
      </dgm:t>
    </dgm:pt>
    <dgm:pt modelId="{4B6FE13A-F3F7-4847-952C-AF7F69E584FD}" type="parTrans" cxnId="{8DE54B60-0D39-40C0-8E0A-D9A2AAA76025}">
      <dgm:prSet/>
      <dgm:spPr/>
      <dgm:t>
        <a:bodyPr/>
        <a:lstStyle/>
        <a:p>
          <a:endParaRPr lang="fr-FR"/>
        </a:p>
      </dgm:t>
    </dgm:pt>
    <dgm:pt modelId="{A50A6CC5-5447-4FDE-AAF1-E6BA99232D21}" type="sibTrans" cxnId="{8DE54B60-0D39-40C0-8E0A-D9A2AAA76025}">
      <dgm:prSet/>
      <dgm:spPr/>
      <dgm:t>
        <a:bodyPr/>
        <a:lstStyle/>
        <a:p>
          <a:endParaRPr lang="fr-FR"/>
        </a:p>
      </dgm:t>
    </dgm:pt>
    <dgm:pt modelId="{16AAC0C7-B0AD-4B16-AC86-83462FA8221C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N0</a:t>
          </a:r>
          <a:endParaRPr lang="fr-FR" dirty="0"/>
        </a:p>
      </dgm:t>
    </dgm:pt>
    <dgm:pt modelId="{A822C39B-6E17-44C4-872D-E96D213D7BA1}" type="sibTrans" cxnId="{AB8DD4B3-9B9B-4C28-8B63-69BCBDF63149}">
      <dgm:prSet/>
      <dgm:spPr/>
      <dgm:t>
        <a:bodyPr/>
        <a:lstStyle/>
        <a:p>
          <a:endParaRPr lang="fr-FR"/>
        </a:p>
      </dgm:t>
    </dgm:pt>
    <dgm:pt modelId="{E00F7AE4-C6CE-480B-A408-97F18D879DED}" type="parTrans" cxnId="{AB8DD4B3-9B9B-4C28-8B63-69BCBDF63149}">
      <dgm:prSet/>
      <dgm:spPr/>
      <dgm:t>
        <a:bodyPr/>
        <a:lstStyle/>
        <a:p>
          <a:endParaRPr lang="fr-FR"/>
        </a:p>
      </dgm:t>
    </dgm:pt>
    <dgm:pt modelId="{8768FA39-819C-4850-B1AC-501530B8EC95}" type="pres">
      <dgm:prSet presAssocID="{E91E10C4-B133-4F8B-879C-1320F2EF27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B652E8-F4AC-4724-BD80-2023C4C8D696}" type="pres">
      <dgm:prSet presAssocID="{E91E10C4-B133-4F8B-879C-1320F2EF2734}" presName="node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FA1991-8568-4906-9B1A-784FC75654CC}" type="pres">
      <dgm:prSet presAssocID="{E91E10C4-B133-4F8B-879C-1320F2EF2734}" presName="sibTrans" presStyleLbl="bgShp" presStyleIdx="0" presStyleCnt="1" custLinFactNeighborX="1539" custLinFactNeighborY="1562"/>
      <dgm:spPr/>
      <dgm:t>
        <a:bodyPr/>
        <a:lstStyle/>
        <a:p>
          <a:endParaRPr lang="fr-FR"/>
        </a:p>
      </dgm:t>
    </dgm:pt>
    <dgm:pt modelId="{E980D684-0B96-4876-9C40-D5FB0DA11B68}" type="pres">
      <dgm:prSet presAssocID="{E91E10C4-B133-4F8B-879C-1320F2EF2734}" presName="node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53C680-F788-482C-A071-8BFF7BFA3C81}" type="pres">
      <dgm:prSet presAssocID="{E91E10C4-B133-4F8B-879C-1320F2EF2734}" presName="sp1" presStyleCnt="0"/>
      <dgm:spPr/>
    </dgm:pt>
    <dgm:pt modelId="{8E40DA93-9865-4A47-8EE0-A81B1A4ACF61}" type="pres">
      <dgm:prSet presAssocID="{E91E10C4-B133-4F8B-879C-1320F2EF2734}" presName="sp2" presStyleCnt="0"/>
      <dgm:spPr/>
    </dgm:pt>
  </dgm:ptLst>
  <dgm:cxnLst>
    <dgm:cxn modelId="{8DE54B60-0D39-40C0-8E0A-D9A2AAA76025}" srcId="{E91E10C4-B133-4F8B-879C-1320F2EF2734}" destId="{6D75CEE5-983C-4E7B-A3D8-0648F4DAE426}" srcOrd="1" destOrd="0" parTransId="{4B6FE13A-F3F7-4847-952C-AF7F69E584FD}" sibTransId="{A50A6CC5-5447-4FDE-AAF1-E6BA99232D21}"/>
    <dgm:cxn modelId="{4F29E3E0-5424-410D-834D-FE4E2D04F5CD}" type="presOf" srcId="{16AAC0C7-B0AD-4B16-AC86-83462FA8221C}" destId="{9FB652E8-F4AC-4724-BD80-2023C4C8D696}" srcOrd="0" destOrd="0" presId="urn:microsoft.com/office/officeart/2005/8/layout/cycle3"/>
    <dgm:cxn modelId="{E2878A47-6946-4209-A924-9EEBFAA09250}" type="presOf" srcId="{E91E10C4-B133-4F8B-879C-1320F2EF2734}" destId="{8768FA39-819C-4850-B1AC-501530B8EC95}" srcOrd="0" destOrd="0" presId="urn:microsoft.com/office/officeart/2005/8/layout/cycle3"/>
    <dgm:cxn modelId="{AB8DD4B3-9B9B-4C28-8B63-69BCBDF63149}" srcId="{E91E10C4-B133-4F8B-879C-1320F2EF2734}" destId="{16AAC0C7-B0AD-4B16-AC86-83462FA8221C}" srcOrd="0" destOrd="0" parTransId="{E00F7AE4-C6CE-480B-A408-97F18D879DED}" sibTransId="{A822C39B-6E17-44C4-872D-E96D213D7BA1}"/>
    <dgm:cxn modelId="{99BDCCA7-D4F3-4E5B-8CAF-B001DF950117}" type="presOf" srcId="{6D75CEE5-983C-4E7B-A3D8-0648F4DAE426}" destId="{E980D684-0B96-4876-9C40-D5FB0DA11B68}" srcOrd="0" destOrd="0" presId="urn:microsoft.com/office/officeart/2005/8/layout/cycle3"/>
    <dgm:cxn modelId="{32B20411-4C6D-496A-AB7D-D3955ED8264E}" type="presOf" srcId="{A822C39B-6E17-44C4-872D-E96D213D7BA1}" destId="{6CFA1991-8568-4906-9B1A-784FC75654CC}" srcOrd="0" destOrd="0" presId="urn:microsoft.com/office/officeart/2005/8/layout/cycle3"/>
    <dgm:cxn modelId="{2CD346BA-44F9-4A0B-A3B3-71E3B26C28AA}" type="presParOf" srcId="{8768FA39-819C-4850-B1AC-501530B8EC95}" destId="{9FB652E8-F4AC-4724-BD80-2023C4C8D696}" srcOrd="0" destOrd="0" presId="urn:microsoft.com/office/officeart/2005/8/layout/cycle3"/>
    <dgm:cxn modelId="{2F8FA9C9-07D5-41B9-AEF6-E2E9CBC3F568}" type="presParOf" srcId="{8768FA39-819C-4850-B1AC-501530B8EC95}" destId="{6CFA1991-8568-4906-9B1A-784FC75654CC}" srcOrd="1" destOrd="0" presId="urn:microsoft.com/office/officeart/2005/8/layout/cycle3"/>
    <dgm:cxn modelId="{AC6C4139-AC15-421E-8E0A-C86D4BE5CC1F}" type="presParOf" srcId="{8768FA39-819C-4850-B1AC-501530B8EC95}" destId="{E980D684-0B96-4876-9C40-D5FB0DA11B68}" srcOrd="2" destOrd="0" presId="urn:microsoft.com/office/officeart/2005/8/layout/cycle3"/>
    <dgm:cxn modelId="{8C0E3A71-B2E7-402E-9F62-85F4AD518AAB}" type="presParOf" srcId="{8768FA39-819C-4850-B1AC-501530B8EC95}" destId="{7A53C680-F788-482C-A071-8BFF7BFA3C81}" srcOrd="3" destOrd="0" presId="urn:microsoft.com/office/officeart/2005/8/layout/cycle3"/>
    <dgm:cxn modelId="{25CFD212-6280-45C9-82F8-766D655DB4FC}" type="presParOf" srcId="{8768FA39-819C-4850-B1AC-501530B8EC95}" destId="{8E40DA93-9865-4A47-8EE0-A81B1A4ACF61}" srcOrd="4" destOrd="0" presId="urn:microsoft.com/office/officeart/2005/8/layout/cycle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CC9C-32FA-4970-A4F4-C72FD6D0258F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5614998" cy="190023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Expression = {opérations, Expression}</a:t>
            </a:r>
          </a:p>
          <a:p>
            <a:r>
              <a:rPr lang="fr-FR" sz="2000" dirty="0" smtClean="0"/>
              <a:t>Ex. Somme = (1+(2+(3+(4+(5+6)))))</a:t>
            </a:r>
          </a:p>
          <a:p>
            <a:r>
              <a:rPr lang="fr-FR" sz="2000" dirty="0" smtClean="0"/>
              <a:t>Tableau = U Tableau</a:t>
            </a:r>
          </a:p>
          <a:p>
            <a:r>
              <a:rPr lang="fr-FR" sz="2000" dirty="0" smtClean="0"/>
              <a:t>Chaîne de caractères = U (Chaîne de caractères)</a:t>
            </a:r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6143636" y="1928802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Somme récursive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143636" y="2357430"/>
            <a:ext cx="252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 dichotomique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Réécrire la classe 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une liste doublement chainée au lieu de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Ajouter la propriété max</a:t>
            </a:r>
          </a:p>
          <a:p>
            <a:r>
              <a:rPr lang="fr-FR" dirty="0" smtClean="0"/>
              <a:t>Ajouter la contrainte de type</a:t>
            </a:r>
          </a:p>
          <a:p>
            <a:r>
              <a:rPr lang="fr-FR" dirty="0" smtClean="0"/>
              <a:t>Ajouter la méthode </a:t>
            </a:r>
            <a:r>
              <a:rPr lang="fr-FR" dirty="0" err="1" smtClean="0"/>
              <a:t>est_pleine</a:t>
            </a:r>
            <a:r>
              <a:rPr lang="fr-FR" dirty="0" smtClean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Circulaire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43042" y="3143248"/>
            <a:ext cx="1428760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N3</a:t>
            </a:r>
            <a:endParaRPr lang="fr-FR" dirty="0"/>
          </a:p>
        </p:txBody>
      </p:sp>
      <p:sp>
        <p:nvSpPr>
          <p:cNvPr id="7" name="Flèche droite rayée 6"/>
          <p:cNvSpPr/>
          <p:nvPr/>
        </p:nvSpPr>
        <p:spPr>
          <a:xfrm rot="291777">
            <a:off x="663924" y="1468013"/>
            <a:ext cx="949417" cy="536087"/>
          </a:xfrm>
          <a:prstGeom prst="stripedRightArrow">
            <a:avLst>
              <a:gd name="adj1" fmla="val 63085"/>
              <a:gd name="adj2" fmla="val 63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File</a:t>
            </a:r>
            <a:endParaRPr lang="fr-FR" dirty="0"/>
          </a:p>
        </p:txBody>
      </p:sp>
      <p:grpSp>
        <p:nvGrpSpPr>
          <p:cNvPr id="24" name="Groupe 7"/>
          <p:cNvGrpSpPr/>
          <p:nvPr/>
        </p:nvGrpSpPr>
        <p:grpSpPr>
          <a:xfrm>
            <a:off x="3500430" y="3214686"/>
            <a:ext cx="1500198" cy="1714512"/>
            <a:chOff x="1428728" y="1000108"/>
            <a:chExt cx="1500198" cy="1714512"/>
          </a:xfrm>
        </p:grpSpPr>
        <p:sp>
          <p:nvSpPr>
            <p:cNvPr id="25" name="Rectangle 24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Nœud0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grpSp>
        <p:nvGrpSpPr>
          <p:cNvPr id="29" name="Groupe 8"/>
          <p:cNvGrpSpPr/>
          <p:nvPr/>
        </p:nvGrpSpPr>
        <p:grpSpPr>
          <a:xfrm>
            <a:off x="1785918" y="4714884"/>
            <a:ext cx="1500198" cy="1714512"/>
            <a:chOff x="1428728" y="1000108"/>
            <a:chExt cx="1500198" cy="1714512"/>
          </a:xfrm>
        </p:grpSpPr>
        <p:sp>
          <p:nvSpPr>
            <p:cNvPr id="30" name="Rectangle 29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Nœud2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34" name="Connecteur en arc 33"/>
          <p:cNvCxnSpPr>
            <a:stCxn id="26" idx="3"/>
            <a:endCxn id="37" idx="0"/>
          </p:cNvCxnSpPr>
          <p:nvPr/>
        </p:nvCxnSpPr>
        <p:spPr>
          <a:xfrm>
            <a:off x="5000628" y="3857628"/>
            <a:ext cx="1321603" cy="7858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39" idx="1"/>
            <a:endCxn id="25" idx="3"/>
          </p:cNvCxnSpPr>
          <p:nvPr/>
        </p:nvCxnSpPr>
        <p:spPr>
          <a:xfrm rot="10800000">
            <a:off x="5000628" y="3429000"/>
            <a:ext cx="571504" cy="2286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17"/>
          <p:cNvGrpSpPr/>
          <p:nvPr/>
        </p:nvGrpSpPr>
        <p:grpSpPr>
          <a:xfrm>
            <a:off x="5572132" y="4643446"/>
            <a:ext cx="1500198" cy="1714512"/>
            <a:chOff x="1428728" y="1000108"/>
            <a:chExt cx="1500198" cy="1714512"/>
          </a:xfrm>
        </p:grpSpPr>
        <p:sp>
          <p:nvSpPr>
            <p:cNvPr id="37" name="Rectangle 36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Nœud1</a:t>
              </a:r>
              <a:endParaRPr lang="fr-FR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41" name="Connecteur en arc 40"/>
          <p:cNvCxnSpPr>
            <a:stCxn id="31" idx="3"/>
            <a:endCxn id="6" idx="2"/>
          </p:cNvCxnSpPr>
          <p:nvPr/>
        </p:nvCxnSpPr>
        <p:spPr>
          <a:xfrm flipH="1" flipV="1">
            <a:off x="2357422" y="3857628"/>
            <a:ext cx="928694" cy="1500198"/>
          </a:xfrm>
          <a:prstGeom prst="curvedConnector4">
            <a:avLst>
              <a:gd name="adj1" fmla="val -24615"/>
              <a:gd name="adj2" fmla="val 57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30"/>
          <p:cNvCxnSpPr>
            <a:stCxn id="27" idx="1"/>
            <a:endCxn id="6" idx="3"/>
          </p:cNvCxnSpPr>
          <p:nvPr/>
        </p:nvCxnSpPr>
        <p:spPr>
          <a:xfrm rot="10800000">
            <a:off x="3071802" y="3500438"/>
            <a:ext cx="428628" cy="7858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30"/>
          <p:cNvCxnSpPr>
            <a:stCxn id="32" idx="3"/>
            <a:endCxn id="40" idx="1"/>
          </p:cNvCxnSpPr>
          <p:nvPr/>
        </p:nvCxnSpPr>
        <p:spPr>
          <a:xfrm>
            <a:off x="3286116" y="5786454"/>
            <a:ext cx="2286016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30"/>
          <p:cNvCxnSpPr>
            <a:stCxn id="38" idx="1"/>
            <a:endCxn id="33" idx="2"/>
          </p:cNvCxnSpPr>
          <p:nvPr/>
        </p:nvCxnSpPr>
        <p:spPr>
          <a:xfrm rot="10800000" flipV="1">
            <a:off x="2536018" y="5286388"/>
            <a:ext cx="3036115" cy="1143008"/>
          </a:xfrm>
          <a:prstGeom prst="curvedConnector4">
            <a:avLst>
              <a:gd name="adj1" fmla="val 37647"/>
              <a:gd name="adj2" fmla="val 1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orme 64"/>
          <p:cNvCxnSpPr>
            <a:stCxn id="6" idx="1"/>
            <a:endCxn id="30" idx="0"/>
          </p:cNvCxnSpPr>
          <p:nvPr/>
        </p:nvCxnSpPr>
        <p:spPr>
          <a:xfrm rot="10800000" flipH="1" flipV="1">
            <a:off x="1643041" y="3500438"/>
            <a:ext cx="892975" cy="1214446"/>
          </a:xfrm>
          <a:prstGeom prst="curvedConnector4">
            <a:avLst>
              <a:gd name="adj1" fmla="val -25600"/>
              <a:gd name="adj2" fmla="val 647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stCxn id="6" idx="0"/>
            <a:endCxn id="25" idx="0"/>
          </p:cNvCxnSpPr>
          <p:nvPr/>
        </p:nvCxnSpPr>
        <p:spPr>
          <a:xfrm rot="16200000" flipH="1">
            <a:off x="3268256" y="2232414"/>
            <a:ext cx="71438" cy="1893107"/>
          </a:xfrm>
          <a:prstGeom prst="curvedConnector3">
            <a:avLst>
              <a:gd name="adj1" fmla="val -3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1643042" y="1428736"/>
            <a:ext cx="1428760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N0</a:t>
            </a:r>
            <a:endParaRPr lang="fr-FR" dirty="0"/>
          </a:p>
        </p:txBody>
      </p:sp>
      <p:cxnSp>
        <p:nvCxnSpPr>
          <p:cNvPr id="70" name="Forme 69"/>
          <p:cNvCxnSpPr>
            <a:stCxn id="68" idx="3"/>
            <a:endCxn id="68" idx="0"/>
          </p:cNvCxnSpPr>
          <p:nvPr/>
        </p:nvCxnSpPr>
        <p:spPr>
          <a:xfrm flipH="1" flipV="1">
            <a:off x="2357422" y="1428736"/>
            <a:ext cx="714380" cy="357190"/>
          </a:xfrm>
          <a:prstGeom prst="curvedConnector4">
            <a:avLst>
              <a:gd name="adj1" fmla="val -32000"/>
              <a:gd name="adj2" fmla="val 1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Forme 71"/>
          <p:cNvCxnSpPr>
            <a:stCxn id="68" idx="1"/>
            <a:endCxn id="68" idx="2"/>
          </p:cNvCxnSpPr>
          <p:nvPr/>
        </p:nvCxnSpPr>
        <p:spPr>
          <a:xfrm rot="10800000" flipH="1" flipV="1">
            <a:off x="1643042" y="1785926"/>
            <a:ext cx="714380" cy="357190"/>
          </a:xfrm>
          <a:prstGeom prst="curvedConnector4">
            <a:avLst>
              <a:gd name="adj1" fmla="val -32000"/>
              <a:gd name="adj2" fmla="val 1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èche droite rayée 72"/>
          <p:cNvSpPr/>
          <p:nvPr/>
        </p:nvSpPr>
        <p:spPr>
          <a:xfrm rot="4961875">
            <a:off x="3923431" y="2522875"/>
            <a:ext cx="949417" cy="536087"/>
          </a:xfrm>
          <a:prstGeom prst="stripedRightArrow">
            <a:avLst>
              <a:gd name="adj1" fmla="val 63085"/>
              <a:gd name="adj2" fmla="val 63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File</a:t>
            </a:r>
            <a:endParaRPr lang="fr-FR" dirty="0"/>
          </a:p>
        </p:txBody>
      </p:sp>
      <p:graphicFrame>
        <p:nvGraphicFramePr>
          <p:cNvPr id="75" name="Diagramme 74"/>
          <p:cNvGraphicFramePr/>
          <p:nvPr/>
        </p:nvGraphicFramePr>
        <p:xfrm>
          <a:off x="6000760" y="1357298"/>
          <a:ext cx="2833686" cy="181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Flèche droite rayée 75"/>
          <p:cNvSpPr/>
          <p:nvPr/>
        </p:nvSpPr>
        <p:spPr>
          <a:xfrm rot="291777">
            <a:off x="5807460" y="1325138"/>
            <a:ext cx="949417" cy="536087"/>
          </a:xfrm>
          <a:prstGeom prst="stripedRightArrow">
            <a:avLst>
              <a:gd name="adj1" fmla="val 63085"/>
              <a:gd name="adj2" fmla="val 63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 récursives</a:t>
            </a:r>
            <a:endParaRPr lang="fr-FR" dirty="0"/>
          </a:p>
        </p:txBody>
      </p:sp>
      <p:pic>
        <p:nvPicPr>
          <p:cNvPr id="1028" name="Picture 4" descr="(Illustration of 3-by-4 array as a grid and as an array of array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00240"/>
            <a:ext cx="4162425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862159"/>
            <a:ext cx="4158178" cy="421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7961"/>
            <a:ext cx="48387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Structures de données récursives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5720" y="6417254"/>
            <a:ext cx="831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Ecrire une procédure récursive 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 smtClean="0"/>
              <a:t>print_tab</a:t>
            </a:r>
            <a:r>
              <a:rPr lang="fr-FR" dirty="0" smtClean="0"/>
              <a:t>(tab) permettant d’afficher un tableau tab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5720" y="6131502"/>
            <a:ext cx="85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Ecrire une fonction récursive </a:t>
            </a:r>
            <a:r>
              <a:rPr lang="fr-FR" dirty="0" err="1" smtClean="0"/>
              <a:t>def</a:t>
            </a:r>
            <a:r>
              <a:rPr lang="fr-FR" dirty="0" smtClean="0"/>
              <a:t> tab(*</a:t>
            </a:r>
            <a:r>
              <a:rPr lang="fr-FR" dirty="0" err="1" smtClean="0"/>
              <a:t>nd</a:t>
            </a:r>
            <a:r>
              <a:rPr lang="fr-FR" dirty="0" smtClean="0"/>
              <a:t>) permettant de créer un tableau de la forme </a:t>
            </a:r>
            <a:r>
              <a:rPr lang="fr-FR" dirty="0" err="1" smtClean="0"/>
              <a:t>nd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 récursives</a:t>
            </a:r>
            <a:endParaRPr lang="fr-FR" dirty="0"/>
          </a:p>
        </p:txBody>
      </p:sp>
      <p:pic>
        <p:nvPicPr>
          <p:cNvPr id="19458" name="Picture 2" descr="نتيجة بحث الصور عن ‪arborescence dossier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638310"/>
            <a:ext cx="6181725" cy="336232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7158" y="5857892"/>
            <a:ext cx="85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Représenter l’arborescence des </a:t>
            </a:r>
            <a:r>
              <a:rPr lang="fr-FR" dirty="0" smtClean="0"/>
              <a:t>dossiers </a:t>
            </a:r>
            <a:r>
              <a:rPr lang="fr-FR" dirty="0" smtClean="0"/>
              <a:t>à l’aide de liste de listes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7158" y="6131502"/>
            <a:ext cx="85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Ecrire une procédure </a:t>
            </a:r>
            <a:r>
              <a:rPr lang="fr-FR" dirty="0" err="1" smtClean="0"/>
              <a:t>afficher_dossier</a:t>
            </a:r>
            <a:r>
              <a:rPr lang="fr-FR" dirty="0" smtClean="0"/>
              <a:t>(dossiers): permettant d’afficher l’arborescence </a:t>
            </a:r>
            <a:endParaRPr lang="fr-FR" dirty="0"/>
          </a:p>
        </p:txBody>
      </p:sp>
      <p:pic>
        <p:nvPicPr>
          <p:cNvPr id="1026" name="Picture 2" descr="E:\lydex\local\algo\sda_recursives\tr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571612"/>
            <a:ext cx="2047875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livret</a:t>
            </a:r>
            <a:endParaRPr lang="fr-FR" dirty="0"/>
          </a:p>
        </p:txBody>
      </p:sp>
      <p:pic>
        <p:nvPicPr>
          <p:cNvPr id="18434" name="Picture 2" descr="صورة ذات صلة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60" y="3500438"/>
            <a:ext cx="2019300" cy="1857376"/>
          </a:xfrm>
          <a:prstGeom prst="rect">
            <a:avLst/>
          </a:prstGeom>
          <a:noFill/>
        </p:spPr>
      </p:pic>
      <p:pic>
        <p:nvPicPr>
          <p:cNvPr id="18436" name="Picture 4" descr="نتيجة بحث الصور عن ‪booklet page layout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66" y="3143248"/>
            <a:ext cx="5715000" cy="2381250"/>
          </a:xfrm>
          <a:prstGeom prst="rect">
            <a:avLst/>
          </a:prstGeom>
          <a:noFill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2075" y="2071678"/>
            <a:ext cx="64198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1357298"/>
            <a:ext cx="6410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357158" y="5357826"/>
            <a:ext cx="8567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Représenter le livret à l’aide de liste de listes</a:t>
            </a:r>
          </a:p>
          <a:p>
            <a:r>
              <a:rPr lang="fr-FR" dirty="0" smtClean="0"/>
              <a:t>Ecrire une fonction récursive qui permet de créer la représentation d’un livret</a:t>
            </a:r>
          </a:p>
          <a:p>
            <a:r>
              <a:rPr lang="fr-FR" dirty="0" smtClean="0"/>
              <a:t>Ecrire une fonction qui affiche la liste des pages recto</a:t>
            </a:r>
          </a:p>
          <a:p>
            <a:r>
              <a:rPr lang="fr-FR" dirty="0" smtClean="0"/>
              <a:t>Ecrire une fonction qui affiche la liste des pages verso</a:t>
            </a:r>
          </a:p>
          <a:p>
            <a:r>
              <a:rPr lang="fr-FR" dirty="0" smtClean="0"/>
              <a:t>Même questions en utilisant la méthode itérative (les boucles)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E:\lydex\local\algo\sda_recursives\cah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14620"/>
            <a:ext cx="7643834" cy="14648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3500431" y="4643446"/>
            <a:ext cx="1500198" cy="1285884"/>
            <a:chOff x="1428728" y="1000108"/>
            <a:chExt cx="1500198" cy="1285884"/>
          </a:xfrm>
        </p:grpSpPr>
        <p:sp>
          <p:nvSpPr>
            <p:cNvPr id="4" name="Rectangle 3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285853" y="4643446"/>
            <a:ext cx="1500198" cy="1285884"/>
            <a:chOff x="1428728" y="1000108"/>
            <a:chExt cx="1500198" cy="1285884"/>
          </a:xfrm>
        </p:grpSpPr>
        <p:sp>
          <p:nvSpPr>
            <p:cNvPr id="10" name="Rectangle 9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15" name="Connecteur en arc 14"/>
          <p:cNvCxnSpPr/>
          <p:nvPr/>
        </p:nvCxnSpPr>
        <p:spPr>
          <a:xfrm rot="10800000">
            <a:off x="5000629" y="4857760"/>
            <a:ext cx="785818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5786447" y="4643446"/>
            <a:ext cx="1500198" cy="1285884"/>
            <a:chOff x="1428728" y="1000108"/>
            <a:chExt cx="1500198" cy="1285884"/>
          </a:xfrm>
        </p:grpSpPr>
        <p:sp>
          <p:nvSpPr>
            <p:cNvPr id="19" name="Rectangle 18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</a:t>
              </a:r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36" name="Connecteur en arc 30"/>
          <p:cNvCxnSpPr/>
          <p:nvPr/>
        </p:nvCxnSpPr>
        <p:spPr>
          <a:xfrm rot="10800000">
            <a:off x="2786051" y="4857760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30"/>
          <p:cNvCxnSpPr/>
          <p:nvPr/>
        </p:nvCxnSpPr>
        <p:spPr>
          <a:xfrm rot="10800000">
            <a:off x="571473" y="4786322"/>
            <a:ext cx="714381" cy="500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/>
          <p:cNvGrpSpPr/>
          <p:nvPr/>
        </p:nvGrpSpPr>
        <p:grpSpPr>
          <a:xfrm>
            <a:off x="3428992" y="1714488"/>
            <a:ext cx="1500198" cy="1785952"/>
            <a:chOff x="1428728" y="1000108"/>
            <a:chExt cx="1500198" cy="857257"/>
          </a:xfrm>
        </p:grpSpPr>
        <p:sp>
          <p:nvSpPr>
            <p:cNvPr id="58" name="Rectangle 57"/>
            <p:cNvSpPr/>
            <p:nvPr/>
          </p:nvSpPr>
          <p:spPr>
            <a:xfrm>
              <a:off x="1428728" y="1000108"/>
              <a:ext cx="1500198" cy="2057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</a:t>
              </a:r>
              <a:endParaRPr lang="fr-FR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28728" y="1205850"/>
              <a:ext cx="1500198" cy="6515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85" name="Connecteur en angle 84"/>
          <p:cNvCxnSpPr/>
          <p:nvPr/>
        </p:nvCxnSpPr>
        <p:spPr>
          <a:xfrm flipH="1">
            <a:off x="4179091" y="2821778"/>
            <a:ext cx="750099" cy="678661"/>
          </a:xfrm>
          <a:prstGeom prst="bentConnector4">
            <a:avLst>
              <a:gd name="adj1" fmla="val -105494"/>
              <a:gd name="adj2" fmla="val 160631"/>
            </a:avLst>
          </a:prstGeom>
          <a:ln w="25400" cmpd="sng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5286380" y="3214686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Précédent</a:t>
            </a:r>
            <a:endParaRPr lang="fr-FR" dirty="0"/>
          </a:p>
        </p:txBody>
      </p:sp>
      <p:sp>
        <p:nvSpPr>
          <p:cNvPr id="111" name="Titre 1"/>
          <p:cNvSpPr txBox="1">
            <a:spLocks/>
          </p:cNvSpPr>
          <p:nvPr/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Structures de données récursives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latin typeface="+mj-lt"/>
                <a:ea typeface="+mj-ea"/>
                <a:cs typeface="+mj-cs"/>
              </a:rPr>
              <a:t>&amp; POO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285720" y="6000768"/>
            <a:ext cx="85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Créer la classe Nœud</a:t>
            </a:r>
          </a:p>
          <a:p>
            <a:r>
              <a:rPr lang="fr-FR" dirty="0" smtClean="0"/>
              <a:t>Comment créer une liste chainée? A</a:t>
            </a:r>
            <a:r>
              <a:rPr lang="fr-FR" dirty="0" smtClean="0">
                <a:sym typeface="Wingdings" pitchFamily="2" charset="2"/>
              </a:rPr>
              <a:t>--&gt; B--&gt; C--&gt;</a:t>
            </a:r>
          </a:p>
          <a:p>
            <a:r>
              <a:rPr lang="fr-FR" dirty="0" smtClean="0">
                <a:sym typeface="Wingdings" pitchFamily="2" charset="2"/>
              </a:rPr>
              <a:t>Comment la parcourir? 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Réécrire la classe 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une liste chainée au lieu de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Ajouter la propriété max</a:t>
            </a:r>
          </a:p>
          <a:p>
            <a:r>
              <a:rPr lang="fr-FR" dirty="0" smtClean="0"/>
              <a:t>Ajouter la contrainte de type</a:t>
            </a:r>
          </a:p>
          <a:p>
            <a:r>
              <a:rPr lang="fr-FR" dirty="0" smtClean="0"/>
              <a:t>Ajouter la méthode </a:t>
            </a:r>
            <a:r>
              <a:rPr lang="fr-FR" dirty="0" err="1" smtClean="0"/>
              <a:t>est_pleine</a:t>
            </a:r>
            <a:r>
              <a:rPr lang="fr-FR" dirty="0" smtClean="0"/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7"/>
          <p:cNvGrpSpPr/>
          <p:nvPr/>
        </p:nvGrpSpPr>
        <p:grpSpPr>
          <a:xfrm>
            <a:off x="3500431" y="4214818"/>
            <a:ext cx="1500198" cy="1714512"/>
            <a:chOff x="1428728" y="1000108"/>
            <a:chExt cx="1500198" cy="1714512"/>
          </a:xfrm>
        </p:grpSpPr>
        <p:sp>
          <p:nvSpPr>
            <p:cNvPr id="4" name="Rectangle 3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Nœud1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grpSp>
        <p:nvGrpSpPr>
          <p:cNvPr id="3" name="Groupe 8"/>
          <p:cNvGrpSpPr/>
          <p:nvPr/>
        </p:nvGrpSpPr>
        <p:grpSpPr>
          <a:xfrm>
            <a:off x="1285853" y="4214818"/>
            <a:ext cx="1500198" cy="1714512"/>
            <a:chOff x="1428728" y="1000108"/>
            <a:chExt cx="1500198" cy="1714512"/>
          </a:xfrm>
        </p:grpSpPr>
        <p:sp>
          <p:nvSpPr>
            <p:cNvPr id="10" name="Rectangle 9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Nœud0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15" name="Connecteur en arc 14"/>
          <p:cNvCxnSpPr/>
          <p:nvPr/>
        </p:nvCxnSpPr>
        <p:spPr>
          <a:xfrm flipV="1">
            <a:off x="5000629" y="4429132"/>
            <a:ext cx="785818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/>
          <p:nvPr/>
        </p:nvCxnSpPr>
        <p:spPr>
          <a:xfrm rot="10800000" flipV="1">
            <a:off x="5000629" y="5286388"/>
            <a:ext cx="785818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17"/>
          <p:cNvGrpSpPr/>
          <p:nvPr/>
        </p:nvGrpSpPr>
        <p:grpSpPr>
          <a:xfrm>
            <a:off x="5786447" y="4214818"/>
            <a:ext cx="1500198" cy="1714512"/>
            <a:chOff x="1428728" y="1000108"/>
            <a:chExt cx="1500198" cy="1714512"/>
          </a:xfrm>
        </p:grpSpPr>
        <p:sp>
          <p:nvSpPr>
            <p:cNvPr id="19" name="Rectangle 18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Nœud2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31" name="Connecteur en arc 30"/>
          <p:cNvCxnSpPr/>
          <p:nvPr/>
        </p:nvCxnSpPr>
        <p:spPr>
          <a:xfrm flipV="1">
            <a:off x="2786051" y="4429132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0"/>
          <p:cNvCxnSpPr/>
          <p:nvPr/>
        </p:nvCxnSpPr>
        <p:spPr>
          <a:xfrm rot="10800000" flipV="1">
            <a:off x="2786051" y="5286388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30"/>
          <p:cNvCxnSpPr/>
          <p:nvPr/>
        </p:nvCxnSpPr>
        <p:spPr>
          <a:xfrm rot="10800000" flipV="1">
            <a:off x="571473" y="5286388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30"/>
          <p:cNvCxnSpPr/>
          <p:nvPr/>
        </p:nvCxnSpPr>
        <p:spPr>
          <a:xfrm flipV="1">
            <a:off x="7286645" y="4572008"/>
            <a:ext cx="642942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56"/>
          <p:cNvGrpSpPr/>
          <p:nvPr/>
        </p:nvGrpSpPr>
        <p:grpSpPr>
          <a:xfrm>
            <a:off x="3428992" y="1630908"/>
            <a:ext cx="1500198" cy="1785952"/>
            <a:chOff x="1428728" y="1000108"/>
            <a:chExt cx="1500198" cy="857257"/>
          </a:xfrm>
        </p:grpSpPr>
        <p:sp>
          <p:nvSpPr>
            <p:cNvPr id="58" name="Rectangle 57"/>
            <p:cNvSpPr/>
            <p:nvPr/>
          </p:nvSpPr>
          <p:spPr>
            <a:xfrm>
              <a:off x="1428728" y="1000108"/>
              <a:ext cx="1500198" cy="2057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BiNœud</a:t>
              </a:r>
              <a:endParaRPr lang="fr-FR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28728" y="1205850"/>
              <a:ext cx="1500198" cy="6515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81" name="Connecteur en angle 80"/>
          <p:cNvCxnSpPr/>
          <p:nvPr/>
        </p:nvCxnSpPr>
        <p:spPr>
          <a:xfrm rot="10800000" flipH="1">
            <a:off x="3428991" y="1630910"/>
            <a:ext cx="750099" cy="1107289"/>
          </a:xfrm>
          <a:prstGeom prst="bentConnector4">
            <a:avLst>
              <a:gd name="adj1" fmla="val -82988"/>
              <a:gd name="adj2" fmla="val 120645"/>
            </a:avLst>
          </a:prstGeom>
          <a:ln w="25400" cmpd="sng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/>
          <p:nvPr/>
        </p:nvCxnSpPr>
        <p:spPr>
          <a:xfrm flipH="1">
            <a:off x="4179091" y="2738198"/>
            <a:ext cx="750099" cy="678661"/>
          </a:xfrm>
          <a:prstGeom prst="bentConnector4">
            <a:avLst>
              <a:gd name="adj1" fmla="val -105494"/>
              <a:gd name="adj2" fmla="val 160631"/>
            </a:avLst>
          </a:prstGeom>
          <a:ln w="25400" cmpd="sng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5286380" y="3131106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Précédent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214546" y="1988098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Suivant</a:t>
            </a:r>
            <a:endParaRPr lang="fr-FR" dirty="0"/>
          </a:p>
        </p:txBody>
      </p:sp>
      <p:sp>
        <p:nvSpPr>
          <p:cNvPr id="30" name="Titre 1"/>
          <p:cNvSpPr txBox="1">
            <a:spLocks/>
          </p:cNvSpPr>
          <p:nvPr/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Structures de données récursives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latin typeface="+mj-lt"/>
                <a:ea typeface="+mj-ea"/>
                <a:cs typeface="+mj-cs"/>
              </a:rPr>
              <a:t>&amp; POO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85720" y="6000768"/>
            <a:ext cx="85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Créer la classe </a:t>
            </a:r>
            <a:r>
              <a:rPr lang="fr-FR" dirty="0" err="1" smtClean="0"/>
              <a:t>BiNoeud</a:t>
            </a:r>
            <a:endParaRPr lang="fr-FR" dirty="0" smtClean="0"/>
          </a:p>
          <a:p>
            <a:r>
              <a:rPr lang="fr-FR" dirty="0" smtClean="0"/>
              <a:t>Comment créer une liste chainée? A &lt;==&gt; B </a:t>
            </a:r>
            <a:r>
              <a:rPr lang="fr-FR" dirty="0" smtClean="0">
                <a:sym typeface="Wingdings" pitchFamily="2" charset="2"/>
              </a:rPr>
              <a:t>&lt;==&gt;C &lt;==&gt;D</a:t>
            </a:r>
          </a:p>
          <a:p>
            <a:r>
              <a:rPr lang="fr-FR" dirty="0" smtClean="0">
                <a:sym typeface="Wingdings" pitchFamily="2" charset="2"/>
              </a:rPr>
              <a:t>Comment la parcourir?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310</Words>
  <Application>Microsoft Office PowerPoint</Application>
  <PresentationFormat>Affichage à l'écran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Introduction</vt:lpstr>
      <vt:lpstr>Structures de données récursives</vt:lpstr>
      <vt:lpstr>Structures de données récursives</vt:lpstr>
      <vt:lpstr>Structures de données récursives</vt:lpstr>
      <vt:lpstr>livret</vt:lpstr>
      <vt:lpstr>Diapositive 6</vt:lpstr>
      <vt:lpstr>Diapositive 7</vt:lpstr>
      <vt:lpstr>Réécrire la classe Pile</vt:lpstr>
      <vt:lpstr>Diapositive 9</vt:lpstr>
      <vt:lpstr>Réécrire la classe File</vt:lpstr>
      <vt:lpstr>Circulaire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TOMI</dc:creator>
  <cp:lastModifiedBy>TOMI</cp:lastModifiedBy>
  <cp:revision>28</cp:revision>
  <dcterms:created xsi:type="dcterms:W3CDTF">2018-03-16T18:02:16Z</dcterms:created>
  <dcterms:modified xsi:type="dcterms:W3CDTF">2018-03-19T07:07:02Z</dcterms:modified>
</cp:coreProperties>
</file>