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04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tiob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repl.i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07D2B1-B8BD-D841-84FC-6CEA09F5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FFFFFF"/>
                </a:solidFill>
              </a:rPr>
              <a:t>Front-</a:t>
            </a:r>
            <a:r>
              <a:rPr lang="pt-BR" sz="3700" dirty="0" err="1">
                <a:solidFill>
                  <a:srgbClr val="FFFFFF"/>
                </a:solidFill>
              </a:rPr>
              <a:t>end</a:t>
            </a:r>
            <a:endParaRPr lang="pt-BR" sz="37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13F55-FB57-9247-9B4F-5784943F9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r>
              <a:rPr lang="pt-BR" dirty="0">
                <a:solidFill>
                  <a:schemeClr val="bg2"/>
                </a:solidFill>
              </a:rPr>
              <a:t>Prof. Oswaldo Borges Peres</a:t>
            </a:r>
          </a:p>
        </p:txBody>
      </p:sp>
      <p:sp useBgFill="1">
        <p:nvSpPr>
          <p:cNvPr id="19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raphic 135" descr="Sala de aula">
            <a:extLst>
              <a:ext uri="{FF2B5EF4-FFF2-40B4-BE49-F238E27FC236}">
                <a16:creationId xmlns:a16="http://schemas.microsoft.com/office/drawing/2014/main" id="{A08D9DD4-94F9-4E6F-905C-180A8304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6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4136B4-E136-8B4B-A3FC-EC5594701692}"/>
              </a:ext>
            </a:extLst>
          </p:cNvPr>
          <p:cNvSpPr txBox="1">
            <a:spLocks/>
          </p:cNvSpPr>
          <p:nvPr/>
        </p:nvSpPr>
        <p:spPr>
          <a:xfrm>
            <a:off x="7312647" y="1219199"/>
            <a:ext cx="2597211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(numero)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(resto)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(quadrado)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(cubo)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olamundo</a:t>
            </a:r>
            <a:r>
              <a:rPr lang="pt-BR" sz="2200" dirty="0"/>
              <a:t>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ois</a:t>
            </a:r>
            <a:r>
              <a:rPr lang="pt-BR" sz="2200" dirty="0"/>
              <a:t>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(pares)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(impares)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numeros</a:t>
            </a:r>
            <a:r>
              <a:rPr lang="pt-BR" sz="2200" dirty="0"/>
              <a:t>)</a:t>
            </a:r>
          </a:p>
          <a:p>
            <a:pPr marL="0" indent="0">
              <a:buNone/>
            </a:pPr>
            <a:r>
              <a:rPr lang="pt-BR" sz="2200" dirty="0" err="1"/>
              <a:t>print</a:t>
            </a:r>
            <a:r>
              <a:rPr lang="pt-BR" sz="2200" dirty="0"/>
              <a:t> ([1,2,3] * 2)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58751D-B15B-E249-92FF-366BD8854491}"/>
              </a:ext>
            </a:extLst>
          </p:cNvPr>
          <p:cNvSpPr txBox="1">
            <a:spLocks/>
          </p:cNvSpPr>
          <p:nvPr/>
        </p:nvSpPr>
        <p:spPr>
          <a:xfrm>
            <a:off x="1481561" y="1817225"/>
            <a:ext cx="4467828" cy="415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numero = 1 + 5 * 3 / 6.0</a:t>
            </a:r>
          </a:p>
          <a:p>
            <a:pPr marL="0" indent="0">
              <a:buNone/>
            </a:pPr>
            <a:r>
              <a:rPr lang="pt-BR" dirty="0"/>
              <a:t>resto = 15 % 6</a:t>
            </a:r>
          </a:p>
          <a:p>
            <a:pPr marL="0" indent="0">
              <a:buNone/>
            </a:pPr>
            <a:r>
              <a:rPr lang="pt-BR" dirty="0"/>
              <a:t>quadrado = 3 ** 2</a:t>
            </a:r>
          </a:p>
          <a:p>
            <a:pPr marL="0" indent="0">
              <a:buNone/>
            </a:pPr>
            <a:r>
              <a:rPr lang="pt-BR" dirty="0"/>
              <a:t>cubo = 2 ** 3</a:t>
            </a:r>
          </a:p>
          <a:p>
            <a:pPr marL="0" indent="0">
              <a:buNone/>
            </a:pPr>
            <a:r>
              <a:rPr lang="pt-BR" dirty="0" err="1"/>
              <a:t>olamundo</a:t>
            </a:r>
            <a:r>
              <a:rPr lang="pt-BR" dirty="0"/>
              <a:t> = "</a:t>
            </a:r>
            <a:r>
              <a:rPr lang="pt-BR" dirty="0" err="1"/>
              <a:t>ola</a:t>
            </a:r>
            <a:r>
              <a:rPr lang="pt-BR" dirty="0"/>
              <a:t>" + " " + "mundo"</a:t>
            </a:r>
          </a:p>
          <a:p>
            <a:pPr marL="0" indent="0">
              <a:buNone/>
            </a:pPr>
            <a:r>
              <a:rPr lang="pt-BR" dirty="0" err="1"/>
              <a:t>ois</a:t>
            </a:r>
            <a:r>
              <a:rPr lang="pt-BR" dirty="0"/>
              <a:t> = "oi" * 3</a:t>
            </a:r>
          </a:p>
          <a:p>
            <a:pPr marL="0" indent="0">
              <a:buNone/>
            </a:pPr>
            <a:r>
              <a:rPr lang="pt-BR" dirty="0"/>
              <a:t>pares = [2,4,6,8]</a:t>
            </a:r>
          </a:p>
          <a:p>
            <a:pPr marL="0" indent="0">
              <a:buNone/>
            </a:pPr>
            <a:r>
              <a:rPr lang="pt-BR" dirty="0"/>
              <a:t>impares = [1,3,5,7]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impares + pares</a:t>
            </a:r>
          </a:p>
        </p:txBody>
      </p:sp>
    </p:spTree>
    <p:extLst>
      <p:ext uri="{BB962C8B-B14F-4D97-AF65-F5344CB8AC3E}">
        <p14:creationId xmlns:p14="http://schemas.microsoft.com/office/powerpoint/2010/main" val="9001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/>
              <a:t>Relacionais:</a:t>
            </a:r>
          </a:p>
          <a:p>
            <a:pPr lvl="1"/>
            <a:r>
              <a:rPr lang="pt-BR"/>
              <a:t>&gt;</a:t>
            </a:r>
          </a:p>
          <a:p>
            <a:pPr lvl="1"/>
            <a:r>
              <a:rPr lang="pt-BR"/>
              <a:t>&gt;=</a:t>
            </a:r>
          </a:p>
          <a:p>
            <a:pPr lvl="1"/>
            <a:r>
              <a:rPr lang="pt-BR"/>
              <a:t>&lt;</a:t>
            </a:r>
          </a:p>
          <a:p>
            <a:pPr lvl="1"/>
            <a:r>
              <a:rPr lang="pt-BR"/>
              <a:t>&lt;=</a:t>
            </a:r>
          </a:p>
          <a:p>
            <a:pPr lvl="1"/>
            <a:r>
              <a:rPr lang="pt-BR"/>
              <a:t>==</a:t>
            </a:r>
          </a:p>
          <a:p>
            <a:pPr lvl="1"/>
            <a:r>
              <a:rPr lang="pt-BR"/>
              <a:t>!=</a:t>
            </a:r>
          </a:p>
          <a:p>
            <a:pPr marL="457200" lvl="1" indent="0">
              <a:buNone/>
            </a:pPr>
            <a:endParaRPr lang="pt-BR"/>
          </a:p>
          <a:p>
            <a:pPr lvl="1"/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16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16B80-6BF1-0A47-AFAB-905F4E5C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0F49-98A4-E748-9E12-DA54E77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6" y="2180039"/>
            <a:ext cx="362735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" dirty="0" err="1"/>
              <a:t>print</a:t>
            </a:r>
            <a:r>
              <a:rPr lang="fr" dirty="0"/>
              <a:t>( 1 &gt; 2 )</a:t>
            </a:r>
          </a:p>
          <a:p>
            <a:pPr marL="0" indent="0">
              <a:buNone/>
            </a:pPr>
            <a:r>
              <a:rPr lang="fr" dirty="0" err="1"/>
              <a:t>print</a:t>
            </a:r>
            <a:r>
              <a:rPr lang="fr" dirty="0"/>
              <a:t>( "a" &gt; "b" )</a:t>
            </a:r>
          </a:p>
          <a:p>
            <a:pPr marL="0" indent="0">
              <a:buNone/>
            </a:pPr>
            <a:r>
              <a:rPr lang="fr" dirty="0" err="1"/>
              <a:t>print</a:t>
            </a:r>
            <a:r>
              <a:rPr lang="fr" dirty="0"/>
              <a:t>( 5 &lt; 10 )</a:t>
            </a:r>
          </a:p>
          <a:p>
            <a:pPr marL="0" indent="0">
              <a:buNone/>
            </a:pPr>
            <a:r>
              <a:rPr lang="fr" dirty="0" err="1"/>
              <a:t>print</a:t>
            </a:r>
            <a:r>
              <a:rPr lang="fr" dirty="0"/>
              <a:t> (200 == 200 )</a:t>
            </a:r>
          </a:p>
          <a:p>
            <a:pPr marL="0" indent="0">
              <a:buNone/>
            </a:pPr>
            <a:br>
              <a:rPr lang="fr" dirty="0"/>
            </a:br>
            <a:r>
              <a:rPr lang="fr" dirty="0" err="1"/>
              <a:t>print</a:t>
            </a:r>
            <a:r>
              <a:rPr lang="fr" dirty="0"/>
              <a:t>( 1 == 1 )</a:t>
            </a:r>
          </a:p>
          <a:p>
            <a:pPr marL="0" indent="0">
              <a:buNone/>
            </a:pPr>
            <a:r>
              <a:rPr lang="fr" dirty="0" err="1"/>
              <a:t>print</a:t>
            </a:r>
            <a:r>
              <a:rPr lang="fr" dirty="0"/>
              <a:t>( (1 == 1) == </a:t>
            </a:r>
            <a:r>
              <a:rPr lang="fr" dirty="0" err="1"/>
              <a:t>True</a:t>
            </a:r>
            <a:r>
              <a:rPr lang="fr" dirty="0"/>
              <a:t> 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780D906-D885-8C45-87EB-DFF94109ED28}"/>
              </a:ext>
            </a:extLst>
          </p:cNvPr>
          <p:cNvSpPr txBox="1">
            <a:spLocks/>
          </p:cNvSpPr>
          <p:nvPr/>
        </p:nvSpPr>
        <p:spPr>
          <a:xfrm>
            <a:off x="4062713" y="2180038"/>
            <a:ext cx="3627357" cy="4255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 (1 == 1) == 1 )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 (1 == 1) == </a:t>
            </a:r>
            <a:r>
              <a:rPr lang="pt-BR" dirty="0" err="1"/>
              <a:t>True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 (1 &gt; 1) == 0 )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 (1 &gt; 1) == False 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print</a:t>
            </a:r>
            <a:r>
              <a:rPr lang="pt-BR" dirty="0"/>
              <a:t>( 1 == </a:t>
            </a:r>
            <a:r>
              <a:rPr lang="pt-BR" dirty="0" err="1"/>
              <a:t>True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( 0 == False 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4A643B7-6FE4-1943-B259-43CFBA62DAFC}"/>
              </a:ext>
            </a:extLst>
          </p:cNvPr>
          <p:cNvSpPr txBox="1">
            <a:spLocks/>
          </p:cNvSpPr>
          <p:nvPr/>
        </p:nvSpPr>
        <p:spPr>
          <a:xfrm>
            <a:off x="7690070" y="2174389"/>
            <a:ext cx="3627357" cy="4255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teste = ""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(teste):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("Não </a:t>
            </a:r>
            <a:r>
              <a:rPr lang="pt-BR" dirty="0" err="1"/>
              <a:t>possue</a:t>
            </a:r>
            <a:r>
              <a:rPr lang="pt-BR" dirty="0"/>
              <a:t> caracteres")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("</a:t>
            </a:r>
            <a:r>
              <a:rPr lang="pt-BR" dirty="0" err="1"/>
              <a:t>Possue</a:t>
            </a:r>
            <a:r>
              <a:rPr lang="pt-BR" dirty="0"/>
              <a:t> caracteres")</a:t>
            </a:r>
          </a:p>
        </p:txBody>
      </p:sp>
    </p:spTree>
    <p:extLst>
      <p:ext uri="{BB962C8B-B14F-4D97-AF65-F5344CB8AC3E}">
        <p14:creationId xmlns:p14="http://schemas.microsoft.com/office/powerpoint/2010/main" val="29904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python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BR" sz="1800"/>
              <a:t>Operadores Lógicos:</a:t>
            </a:r>
          </a:p>
          <a:p>
            <a:pPr lvl="1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pt-BR" sz="1800"/>
              <a:t>And</a:t>
            </a:r>
          </a:p>
          <a:p>
            <a:pPr lvl="1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pt-BR" sz="1800"/>
              <a:t>Or</a:t>
            </a:r>
          </a:p>
          <a:p>
            <a:pPr lvl="1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pt-BR" sz="1800"/>
              <a:t>Not </a:t>
            </a:r>
          </a:p>
          <a:p>
            <a:pPr marL="457200" lvl="1" indent="0">
              <a:buNone/>
            </a:pPr>
            <a:endParaRPr lang="pt-BR" sz="1800"/>
          </a:p>
          <a:p>
            <a:pPr lvl="1"/>
            <a:endParaRPr lang="pt-BR" sz="1800"/>
          </a:p>
          <a:p>
            <a:endParaRPr lang="pt-B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5211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IF simples:</a:t>
            </a:r>
          </a:p>
          <a:p>
            <a:pPr marL="457200" lvl="1" indent="0">
              <a:buNone/>
            </a:pPr>
            <a:r>
              <a:rPr lang="pt-BR">
                <a:solidFill>
                  <a:srgbClr val="FFFFFF"/>
                </a:solidFill>
              </a:rPr>
              <a:t>if soma &gt; 0:</a:t>
            </a:r>
          </a:p>
          <a:p>
            <a:pPr marL="457200" lvl="1" indent="0">
              <a:buNone/>
            </a:pPr>
            <a:r>
              <a:rPr lang="pt-BR">
                <a:solidFill>
                  <a:srgbClr val="FFFFFF"/>
                </a:solidFill>
              </a:rPr>
              <a:t>     print "Maior que Zero."</a:t>
            </a:r>
          </a:p>
          <a:p>
            <a:pPr marL="457200" lvl="1" indent="0">
              <a:buNone/>
            </a:pPr>
            <a:r>
              <a:rPr lang="pt-BR">
                <a:solidFill>
                  <a:srgbClr val="FFFFFF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pt-BR">
                <a:solidFill>
                  <a:srgbClr val="FFFFFF"/>
                </a:solidFill>
              </a:rPr>
              <a:t>     print "Menor que Zero."</a:t>
            </a:r>
          </a:p>
          <a:p>
            <a:endParaRPr lang="en-US" altLang="pt-BR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pt-BR">
              <a:solidFill>
                <a:srgbClr val="FFFFFF"/>
              </a:solidFill>
            </a:endParaRPr>
          </a:p>
          <a:p>
            <a:pPr lvl="1"/>
            <a:endParaRPr lang="pt-BR">
              <a:solidFill>
                <a:srgbClr val="FFFFFF"/>
              </a:solidFill>
            </a:endParaRP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1800"/>
              <a:t>IF Encadeado:</a:t>
            </a:r>
          </a:p>
          <a:p>
            <a:pPr marL="457200" lvl="1" indent="0">
              <a:buNone/>
            </a:pPr>
            <a:r>
              <a:rPr lang="pt-BR" sz="1800"/>
              <a:t>if soma &gt; 0:</a:t>
            </a:r>
          </a:p>
          <a:p>
            <a:pPr marL="457200" lvl="1" indent="0">
              <a:buNone/>
            </a:pPr>
            <a:r>
              <a:rPr lang="pt-BR" sz="1800"/>
              <a:t>     print "Maior que Zero."</a:t>
            </a:r>
          </a:p>
          <a:p>
            <a:pPr marL="457200" lvl="1" indent="0">
              <a:buNone/>
            </a:pPr>
            <a:r>
              <a:rPr lang="pt-BR" sz="1800"/>
              <a:t>elif soma = 0:</a:t>
            </a:r>
          </a:p>
          <a:p>
            <a:pPr marL="457200" lvl="1" indent="0">
              <a:buNone/>
            </a:pPr>
            <a:r>
              <a:rPr lang="pt-BR" sz="1800"/>
              <a:t>     print "Igual a Zero."</a:t>
            </a:r>
          </a:p>
          <a:p>
            <a:pPr marL="457200" lvl="1" indent="0">
              <a:buNone/>
            </a:pPr>
            <a:r>
              <a:rPr lang="pt-BR" sz="1800"/>
              <a:t>else:</a:t>
            </a:r>
          </a:p>
          <a:p>
            <a:pPr marL="457200" lvl="1" indent="0">
              <a:buNone/>
            </a:pPr>
            <a:r>
              <a:rPr lang="pt-BR" sz="1800"/>
              <a:t>     print "Menor que Zero."</a:t>
            </a:r>
          </a:p>
          <a:p>
            <a:endParaRPr lang="en-US" altLang="pt-BR" sz="1800"/>
          </a:p>
          <a:p>
            <a:pPr marL="457200" lvl="1" indent="0">
              <a:buNone/>
            </a:pPr>
            <a:endParaRPr lang="pt-BR" sz="1800"/>
          </a:p>
          <a:p>
            <a:pPr lvl="1"/>
            <a:endParaRPr lang="pt-BR" sz="1800"/>
          </a:p>
          <a:p>
            <a:endParaRPr lang="pt-BR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FOR:</a:t>
            </a:r>
          </a:p>
          <a:p>
            <a:pPr marL="914400" lvl="2" indent="0">
              <a:buNone/>
            </a:pPr>
            <a:r>
              <a:rPr lang="pt-BR"/>
              <a:t>nome = ["o", "</a:t>
            </a:r>
            <a:r>
              <a:rPr lang="pt-BR" err="1"/>
              <a:t>s</a:t>
            </a:r>
            <a:r>
              <a:rPr lang="pt-BR"/>
              <a:t>", "</a:t>
            </a:r>
            <a:r>
              <a:rPr lang="pt-BR" err="1"/>
              <a:t>w</a:t>
            </a:r>
            <a:r>
              <a:rPr lang="pt-BR"/>
              <a:t>", "a", "l", "</a:t>
            </a:r>
            <a:r>
              <a:rPr lang="pt-BR" err="1"/>
              <a:t>d</a:t>
            </a:r>
            <a:r>
              <a:rPr lang="pt-BR"/>
              <a:t>", "o"]</a:t>
            </a:r>
            <a:br>
              <a:rPr lang="pt-BR"/>
            </a:br>
            <a:r>
              <a:rPr lang="pt-BR"/>
              <a:t>for letra in nome:</a:t>
            </a:r>
          </a:p>
          <a:p>
            <a:pPr marL="914400" lvl="2" indent="0">
              <a:buNone/>
            </a:pPr>
            <a:r>
              <a:rPr lang="pt-BR"/>
              <a:t>     </a:t>
            </a:r>
            <a:r>
              <a:rPr lang="pt-BR" err="1"/>
              <a:t>print</a:t>
            </a:r>
            <a:r>
              <a:rPr lang="pt-BR"/>
              <a:t>(letra)</a:t>
            </a:r>
          </a:p>
          <a:p>
            <a:endParaRPr lang="pt-BR"/>
          </a:p>
          <a:p>
            <a:endParaRPr lang="en-US" altLang="pt-BR" dirty="0"/>
          </a:p>
          <a:p>
            <a:pPr marL="457200" lvl="1" indent="0">
              <a:buNone/>
            </a:pPr>
            <a:endParaRPr lang="pt-BR"/>
          </a:p>
          <a:p>
            <a:pPr lvl="1"/>
            <a:endParaRPr lang="pt-BR"/>
          </a:p>
          <a:p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4984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FOR:</a:t>
            </a:r>
          </a:p>
          <a:p>
            <a:pPr marL="457200" lvl="1" indent="0">
              <a:buNone/>
            </a:pPr>
            <a:r>
              <a:rPr lang="pt-BR">
                <a:solidFill>
                  <a:srgbClr val="FFFFFF"/>
                </a:solidFill>
              </a:rPr>
              <a:t>for chave, letra in enumerate(["o", "s", "w", "a", "l", "d", "o"]):</a:t>
            </a:r>
          </a:p>
          <a:p>
            <a:pPr marL="914400" lvl="2" indent="0">
              <a:buNone/>
            </a:pPr>
            <a:r>
              <a:rPr lang="pt-BR" sz="2000">
                <a:solidFill>
                  <a:srgbClr val="FFFFFF"/>
                </a:solidFill>
              </a:rPr>
              <a:t>print(chave, letra)</a:t>
            </a:r>
          </a:p>
          <a:p>
            <a:pPr marL="0" indent="0">
              <a:buNone/>
            </a:pPr>
            <a:endParaRPr lang="pt-BR" sz="2000">
              <a:solidFill>
                <a:srgbClr val="FFFFFF"/>
              </a:solidFill>
            </a:endParaRPr>
          </a:p>
          <a:p>
            <a:endParaRPr lang="en-US" altLang="pt-BR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pt-BR">
              <a:solidFill>
                <a:srgbClr val="FFFFFF"/>
              </a:solidFill>
            </a:endParaRPr>
          </a:p>
          <a:p>
            <a:pPr lvl="1"/>
            <a:endParaRPr lang="pt-BR">
              <a:solidFill>
                <a:srgbClr val="FFFFFF"/>
              </a:solidFill>
            </a:endParaRP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FOR:</a:t>
            </a:r>
          </a:p>
          <a:p>
            <a:pPr marL="457200" lvl="1" indent="0">
              <a:buNone/>
            </a:pPr>
            <a:r>
              <a:rPr lang="en"/>
              <a:t>for x in range(10):</a:t>
            </a:r>
          </a:p>
          <a:p>
            <a:pPr marL="914400" lvl="2" indent="0">
              <a:buNone/>
            </a:pPr>
            <a:r>
              <a:rPr lang="en"/>
              <a:t>print(x)</a:t>
            </a:r>
          </a:p>
          <a:p>
            <a:pPr marL="0" indent="0">
              <a:buNone/>
            </a:pPr>
            <a:endParaRPr lang="pt-BR"/>
          </a:p>
          <a:p>
            <a:endParaRPr lang="en-US" altLang="pt-BR" dirty="0"/>
          </a:p>
          <a:p>
            <a:pPr marL="457200" lvl="1" indent="0">
              <a:buNone/>
            </a:pPr>
            <a:endParaRPr lang="pt-BR"/>
          </a:p>
          <a:p>
            <a:pPr lvl="1"/>
            <a:endParaRPr lang="pt-BR"/>
          </a:p>
          <a:p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49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FOR:</a:t>
            </a:r>
          </a:p>
          <a:p>
            <a:pPr marL="457200" lvl="1" indent="0">
              <a:buNone/>
            </a:pPr>
            <a:r>
              <a:rPr lang="en"/>
              <a:t>for x in range(10):</a:t>
            </a:r>
          </a:p>
          <a:p>
            <a:pPr marL="914400" lvl="2" indent="0">
              <a:buNone/>
            </a:pPr>
            <a:r>
              <a:rPr lang="en"/>
              <a:t>print(x)</a:t>
            </a:r>
          </a:p>
          <a:p>
            <a:pPr marL="457200" lvl="1" indent="0">
              <a:buNone/>
            </a:pPr>
            <a:r>
              <a:rPr lang="pt-BR" err="1"/>
              <a:t>else</a:t>
            </a:r>
            <a:r>
              <a:rPr lang="pt-BR"/>
              <a:t>:</a:t>
            </a:r>
          </a:p>
          <a:p>
            <a:pPr marL="914400" lvl="2" indent="0">
              <a:buNone/>
            </a:pPr>
            <a:r>
              <a:rPr lang="pt-BR" err="1"/>
              <a:t>print</a:t>
            </a:r>
            <a:r>
              <a:rPr lang="pt-BR"/>
              <a:t>("após")</a:t>
            </a:r>
          </a:p>
          <a:p>
            <a:pPr marL="914400" lvl="2" indent="0">
              <a:buNone/>
            </a:pPr>
            <a:endParaRPr lang="en"/>
          </a:p>
          <a:p>
            <a:pPr marL="0" indent="0">
              <a:buNone/>
            </a:pPr>
            <a:endParaRPr lang="pt-BR"/>
          </a:p>
          <a:p>
            <a:endParaRPr lang="en-US" altLang="pt-BR" dirty="0"/>
          </a:p>
          <a:p>
            <a:pPr marL="457200" lvl="1" indent="0">
              <a:buNone/>
            </a:pPr>
            <a:endParaRPr lang="pt-BR"/>
          </a:p>
          <a:p>
            <a:pPr lvl="1"/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4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3E6EEC-C0B1-4941-BC7F-D7A76A5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B11F1-C82E-4343-9889-2B89B397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1400">
                <a:solidFill>
                  <a:srgbClr val="FFFFFF"/>
                </a:solidFill>
              </a:rPr>
              <a:t>semelhante à pseudo-código.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identação para marcar bloco</a:t>
            </a:r>
            <a:endParaRPr lang="pt-BR" sz="1400">
              <a:solidFill>
                <a:srgbClr val="FFFFFF"/>
              </a:solidFill>
            </a:endParaRPr>
          </a:p>
          <a:p>
            <a:r>
              <a:rPr lang="en-US" altLang="pt-BR" sz="1400">
                <a:solidFill>
                  <a:srgbClr val="FFFFFF"/>
                </a:solidFill>
              </a:rPr>
              <a:t>orientação à objetos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biblioteca padrão completa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multi-paradigma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multi-plataforma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facilmente extensível</a:t>
            </a:r>
          </a:p>
          <a:p>
            <a:r>
              <a:rPr lang="en-US" altLang="pt-BR" sz="1400">
                <a:solidFill>
                  <a:srgbClr val="FFFFFF"/>
                </a:solidFill>
              </a:rPr>
              <a:t>Free Software (GPL)</a:t>
            </a:r>
          </a:p>
          <a:p>
            <a:endParaRPr lang="pt-BR" sz="1400">
              <a:solidFill>
                <a:srgbClr val="FFFFFF"/>
              </a:solidFill>
            </a:endParaRPr>
          </a:p>
          <a:p>
            <a:endParaRPr lang="pt-BR" sz="140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05F273C0-61B4-7447-AF8A-6DFCA7EE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2439" y="643467"/>
            <a:ext cx="542272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499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python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While:</a:t>
            </a:r>
          </a:p>
          <a:p>
            <a:pPr marL="914400" lvl="2" indent="0">
              <a:buNone/>
            </a:pPr>
            <a:r>
              <a:rPr lang="pt-BR"/>
              <a:t>contador = 0</a:t>
            </a:r>
          </a:p>
          <a:p>
            <a:pPr marL="914400" lvl="2" indent="0">
              <a:buNone/>
            </a:pPr>
            <a:r>
              <a:rPr lang="pt-BR"/>
              <a:t>while contador &lt;= 5:</a:t>
            </a:r>
          </a:p>
          <a:p>
            <a:pPr marL="1371600" lvl="3" indent="0">
              <a:buNone/>
            </a:pPr>
            <a:r>
              <a:rPr lang="pt-BR" sz="1800"/>
              <a:t>print(contador)</a:t>
            </a:r>
          </a:p>
          <a:p>
            <a:pPr marL="1371600" lvl="3" indent="0">
              <a:buNone/>
            </a:pPr>
            <a:r>
              <a:rPr lang="pt-BR" sz="1800"/>
              <a:t>contador += 1</a:t>
            </a:r>
          </a:p>
          <a:p>
            <a:pPr marL="0" indent="0">
              <a:buNone/>
            </a:pPr>
            <a:endParaRPr lang="pt-BR" sz="1800"/>
          </a:p>
          <a:p>
            <a:endParaRPr lang="en-US" altLang="pt-BR" sz="1800"/>
          </a:p>
          <a:p>
            <a:pPr marL="457200" lvl="1" indent="0">
              <a:buNone/>
            </a:pPr>
            <a:endParaRPr lang="pt-BR" sz="1800"/>
          </a:p>
          <a:p>
            <a:pPr lvl="1"/>
            <a:endParaRPr lang="pt-BR" sz="1800"/>
          </a:p>
          <a:p>
            <a:endParaRPr lang="pt-B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1531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1800"/>
              <a:t>While:</a:t>
            </a:r>
          </a:p>
          <a:p>
            <a:pPr marL="914400" lvl="2" indent="0">
              <a:buNone/>
            </a:pPr>
            <a:r>
              <a:rPr lang="pt-BR"/>
              <a:t>contador = 0</a:t>
            </a:r>
          </a:p>
          <a:p>
            <a:pPr marL="914400" lvl="2" indent="0">
              <a:buNone/>
            </a:pPr>
            <a:r>
              <a:rPr lang="pt-BR"/>
              <a:t>while contador &lt;= 5:</a:t>
            </a:r>
          </a:p>
          <a:p>
            <a:pPr marL="1371600" lvl="3" indent="0">
              <a:buNone/>
            </a:pPr>
            <a:r>
              <a:rPr lang="pt-BR" sz="1800"/>
              <a:t>print(contador)</a:t>
            </a:r>
          </a:p>
          <a:p>
            <a:pPr marL="1371600" lvl="3" indent="0">
              <a:buNone/>
            </a:pPr>
            <a:r>
              <a:rPr lang="pt-BR" sz="1800"/>
              <a:t>contador += 1</a:t>
            </a:r>
          </a:p>
          <a:p>
            <a:pPr marL="1371600" lvl="3" indent="0">
              <a:buNone/>
            </a:pPr>
            <a:r>
              <a:rPr lang="pt-BR" sz="1800"/>
              <a:t>if contador &gt; 2: break</a:t>
            </a:r>
          </a:p>
          <a:p>
            <a:pPr marL="0" indent="0">
              <a:buNone/>
            </a:pPr>
            <a:endParaRPr lang="pt-BR" sz="1800"/>
          </a:p>
          <a:p>
            <a:endParaRPr lang="en-US" altLang="pt-BR" sz="1800"/>
          </a:p>
          <a:p>
            <a:pPr marL="457200" lvl="1" indent="0">
              <a:buNone/>
            </a:pPr>
            <a:endParaRPr lang="pt-BR" sz="1800"/>
          </a:p>
          <a:p>
            <a:pPr lvl="1"/>
            <a:endParaRPr lang="pt-BR" sz="1800"/>
          </a:p>
          <a:p>
            <a:endParaRPr lang="pt-BR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5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 useBgFill="1">
        <p:nvSpPr>
          <p:cNvPr id="9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/>
              <a:t>While:</a:t>
            </a:r>
          </a:p>
          <a:p>
            <a:pPr marL="914400" lvl="2" indent="0">
              <a:buNone/>
            </a:pPr>
            <a:r>
              <a:rPr lang="pt-BR"/>
              <a:t>contador = 0</a:t>
            </a:r>
          </a:p>
          <a:p>
            <a:pPr marL="914400" lvl="2" indent="0">
              <a:buNone/>
            </a:pPr>
            <a:r>
              <a:rPr lang="pt-BR"/>
              <a:t>while contador &lt;= 5:</a:t>
            </a:r>
          </a:p>
          <a:p>
            <a:pPr marL="1371600" lvl="3" indent="0">
              <a:buNone/>
            </a:pPr>
            <a:r>
              <a:rPr lang="pt-BR"/>
              <a:t>print(contador)</a:t>
            </a:r>
          </a:p>
          <a:p>
            <a:pPr marL="1371600" lvl="3" indent="0">
              <a:buNone/>
            </a:pPr>
            <a:r>
              <a:rPr lang="pt-BR"/>
              <a:t>contador += 1</a:t>
            </a:r>
          </a:p>
          <a:p>
            <a:pPr marL="914400" lvl="2" indent="0">
              <a:buNone/>
            </a:pPr>
            <a:r>
              <a:rPr lang="pt-BR"/>
              <a:t>else:</a:t>
            </a:r>
          </a:p>
          <a:p>
            <a:pPr marL="1371600" lvl="3" indent="0">
              <a:buNone/>
            </a:pPr>
            <a:r>
              <a:rPr lang="pt-BR"/>
              <a:t>print("após")</a:t>
            </a:r>
          </a:p>
          <a:p>
            <a:pPr marL="0" indent="0">
              <a:buNone/>
            </a:pPr>
            <a:endParaRPr lang="pt-BR"/>
          </a:p>
          <a:p>
            <a:endParaRPr lang="en-US" altLang="pt-BR"/>
          </a:p>
          <a:p>
            <a:pPr marL="457200" lvl="1" indent="0">
              <a:buNone/>
            </a:pPr>
            <a:endParaRPr lang="pt-BR"/>
          </a:p>
          <a:p>
            <a:pPr lvl="1"/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C5AB-84E2-7F45-B5AB-164A9401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python</a:t>
            </a:r>
            <a:endParaRPr lang="pt-B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590C12A-618A-9843-980E-00E3F6702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97088"/>
            <a:ext cx="4318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1E7D08B-6F58-5A41-9424-F5F8C39B0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070958"/>
            <a:ext cx="50546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3518F91-117F-9B4D-A8A6-0FF36E99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7" y="747341"/>
            <a:ext cx="4000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3395A316-5B96-F94A-897F-9E6F86AC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7" y="3576638"/>
            <a:ext cx="35179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E63F039-58A8-9942-AF90-EBF0D06C1141}"/>
              </a:ext>
            </a:extLst>
          </p:cNvPr>
          <p:cNvSpPr>
            <a:spLocks/>
          </p:cNvSpPr>
          <p:nvPr/>
        </p:nvSpPr>
        <p:spPr bwMode="auto">
          <a:xfrm>
            <a:off x="6259513" y="5515582"/>
            <a:ext cx="4359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pt-BR">
                <a:solidFill>
                  <a:srgbClr val="6E0500"/>
                </a:solidFill>
                <a:cs typeface="Gill Sans" panose="020B0502020104020203" pitchFamily="34" charset="-79"/>
              </a:rPr>
              <a:t>print</a:t>
            </a:r>
            <a:r>
              <a:rPr lang="en-US" altLang="pt-BR">
                <a:solidFill>
                  <a:schemeClr val="tx1"/>
                </a:solidFill>
                <a:cs typeface="Gill Sans" panose="020B0502020104020203" pitchFamily="34" charset="-79"/>
              </a:rPr>
              <a:t>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90943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3E6EEC-C0B1-4941-BC7F-D7A76A5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B11F1-C82E-4343-9889-2B89B397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623" y="6043613"/>
            <a:ext cx="8583177" cy="6508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>
                <a:hlinkClick r:id="rId4"/>
              </a:rPr>
              <a:t>https://www.tiobe.com</a:t>
            </a:r>
            <a:r>
              <a:rPr lang="pt-BR" sz="2000"/>
              <a:t> </a:t>
            </a:r>
            <a:endParaRPr lang="pt-BR" sz="2000" dirty="0"/>
          </a:p>
        </p:txBody>
      </p:sp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924B070-F877-A944-9233-ACD7EEE31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623" y="636588"/>
            <a:ext cx="8649851" cy="53181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579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E6EEC-C0B1-4941-BC7F-D7A76A5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B11F1-C82E-4343-9889-2B89B397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658143"/>
            <a:ext cx="4844521" cy="3541714"/>
          </a:xfrm>
        </p:spPr>
        <p:txBody>
          <a:bodyPr anchor="ctr">
            <a:normAutofit/>
          </a:bodyPr>
          <a:lstStyle/>
          <a:p>
            <a:r>
              <a:rPr lang="pt-BR" dirty="0"/>
              <a:t>Instalação:</a:t>
            </a:r>
          </a:p>
          <a:p>
            <a:pPr lvl="1"/>
            <a:r>
              <a:rPr lang="pt-BR" dirty="0">
                <a:hlinkClick r:id="rId3"/>
              </a:rPr>
              <a:t>https://www.python.org/downloads/</a:t>
            </a:r>
            <a:endParaRPr lang="pt-BR" dirty="0"/>
          </a:p>
        </p:txBody>
      </p:sp>
      <p:pic>
        <p:nvPicPr>
          <p:cNvPr id="5" name="Imagem 4" descr="Uma imagem contendo captura de tela, monitor&#10;&#10;Descrição gerada automaticamente">
            <a:extLst>
              <a:ext uri="{FF2B5EF4-FFF2-40B4-BE49-F238E27FC236}">
                <a16:creationId xmlns:a16="http://schemas.microsoft.com/office/drawing/2014/main" id="{F6F41578-7296-074E-B578-C73792FD44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33" b="-2"/>
          <a:stretch/>
        </p:blipFill>
        <p:spPr>
          <a:xfrm>
            <a:off x="4761732" y="686102"/>
            <a:ext cx="7271518" cy="555338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67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71411-8921-BB4B-B098-D1CF73AD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826BE-6A2C-B742-AE28-2FAA1121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Principais </a:t>
            </a:r>
            <a:r>
              <a:rPr lang="pt-BR" b="1" dirty="0" err="1"/>
              <a:t>IDEs</a:t>
            </a:r>
            <a:endParaRPr lang="pt-BR" b="1" dirty="0"/>
          </a:p>
          <a:p>
            <a:pPr lvl="1"/>
            <a:r>
              <a:rPr lang="pt-BR" sz="2400" dirty="0" err="1"/>
              <a:t>Spyder</a:t>
            </a:r>
            <a:endParaRPr lang="pt-BR" sz="2400" dirty="0"/>
          </a:p>
          <a:p>
            <a:pPr lvl="1"/>
            <a:r>
              <a:rPr lang="pt-BR" sz="2400" dirty="0" err="1"/>
              <a:t>PyCharm</a:t>
            </a:r>
            <a:endParaRPr lang="pt-BR" sz="2400" dirty="0"/>
          </a:p>
          <a:p>
            <a:pPr lvl="1"/>
            <a:r>
              <a:rPr lang="pt-BR" sz="2400" dirty="0" err="1"/>
              <a:t>Atom</a:t>
            </a:r>
            <a:endParaRPr lang="pt-BR" sz="2400" dirty="0"/>
          </a:p>
          <a:p>
            <a:pPr lvl="1"/>
            <a:r>
              <a:rPr lang="pt-BR" sz="2400" dirty="0"/>
              <a:t>Visual Studio </a:t>
            </a:r>
            <a:r>
              <a:rPr lang="pt-BR" sz="2400" dirty="0" err="1"/>
              <a:t>Code</a:t>
            </a:r>
            <a:endParaRPr lang="pt-BR" sz="2400" dirty="0"/>
          </a:p>
          <a:p>
            <a:pPr lvl="1"/>
            <a:r>
              <a:rPr lang="pt-BR" sz="2400" dirty="0"/>
              <a:t>Eclipse</a:t>
            </a:r>
          </a:p>
          <a:p>
            <a:pPr lvl="1"/>
            <a:r>
              <a:rPr lang="pt-BR" sz="2400" dirty="0" err="1"/>
              <a:t>Netbeans</a:t>
            </a:r>
            <a:endParaRPr lang="pt-BR" sz="2400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071411-8921-BB4B-B098-D1CF73AD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826BE-6A2C-B742-AE28-2FAA1121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sz="2000" b="1"/>
              <a:t>Principais IDEs</a:t>
            </a:r>
          </a:p>
          <a:p>
            <a:pPr lvl="1"/>
            <a:r>
              <a:rPr lang="pt-BR">
                <a:hlinkClick r:id="rId4"/>
              </a:rPr>
              <a:t>https://repl.it/</a:t>
            </a:r>
            <a:endParaRPr lang="pt-BR"/>
          </a:p>
          <a:p>
            <a:pPr lvl="1"/>
            <a:endParaRPr lang="pt-BR" dirty="0"/>
          </a:p>
          <a:p>
            <a:endParaRPr lang="pt-BR" sz="2000"/>
          </a:p>
        </p:txBody>
      </p:sp>
      <p:pic>
        <p:nvPicPr>
          <p:cNvPr id="5" name="Imagem 4" descr="Uma imagem contendo captura de tela, monitor&#10;&#10;Descrição gerada automaticamente">
            <a:extLst>
              <a:ext uri="{FF2B5EF4-FFF2-40B4-BE49-F238E27FC236}">
                <a16:creationId xmlns:a16="http://schemas.microsoft.com/office/drawing/2014/main" id="{ADDD02D6-18CF-D446-82A0-9C531278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3295800"/>
            <a:ext cx="11341100" cy="32322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317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pt-BR" sz="1800"/>
              <a:t>Operadores</a:t>
            </a:r>
          </a:p>
          <a:p>
            <a:pPr lvl="1"/>
            <a:r>
              <a:rPr lang="pt-BR" sz="1800"/>
              <a:t>Aritméticos:</a:t>
            </a:r>
          </a:p>
          <a:p>
            <a:pPr lvl="1"/>
            <a:r>
              <a:rPr lang="pt-BR" sz="1800"/>
              <a:t>Relacionais</a:t>
            </a:r>
          </a:p>
          <a:p>
            <a:pPr lvl="1"/>
            <a:r>
              <a:rPr lang="pt-BR" sz="1800"/>
              <a:t>Lógicos</a:t>
            </a:r>
          </a:p>
          <a:p>
            <a:endParaRPr lang="pt-BR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Operadores Aritméticos: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+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-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*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%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**</a:t>
            </a:r>
          </a:p>
          <a:p>
            <a:pPr lvl="1">
              <a:lnSpc>
                <a:spcPct val="110000"/>
              </a:lnSpc>
            </a:pPr>
            <a:r>
              <a:rPr lang="pt-BR" sz="1700">
                <a:solidFill>
                  <a:srgbClr val="FFFFFF"/>
                </a:solidFill>
              </a:rPr>
              <a:t>//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pt-BR" sz="170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endParaRPr lang="pt-BR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4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567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Gill Sans</vt:lpstr>
      <vt:lpstr>Tw Cen MT</vt:lpstr>
      <vt:lpstr>Circuito</vt:lpstr>
      <vt:lpstr>Front-end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DE PROGRAMAçãO EM SISTEMAS DE INFORMAçãO</dc:title>
  <dc:creator>Oswaldo Borges Peres</dc:creator>
  <cp:lastModifiedBy>Oswaldo Borges Peres</cp:lastModifiedBy>
  <cp:revision>3</cp:revision>
  <dcterms:created xsi:type="dcterms:W3CDTF">2021-04-05T17:22:25Z</dcterms:created>
  <dcterms:modified xsi:type="dcterms:W3CDTF">2022-04-17T11:16:58Z</dcterms:modified>
</cp:coreProperties>
</file>