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1" r:id="rId4"/>
    <p:sldId id="282" r:id="rId5"/>
    <p:sldId id="284" r:id="rId6"/>
    <p:sldId id="283" r:id="rId7"/>
    <p:sldId id="285" r:id="rId8"/>
    <p:sldId id="286" r:id="rId9"/>
    <p:sldId id="287" r:id="rId10"/>
    <p:sldId id="288" r:id="rId11"/>
    <p:sldId id="289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704"/>
  </p:normalViewPr>
  <p:slideViewPr>
    <p:cSldViewPr snapToGrid="0" snapToObjects="1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70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72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9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07D2B1-B8BD-D841-84FC-6CEA09F5B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pt-BR" sz="4700" dirty="0"/>
              <a:t>Front-</a:t>
            </a:r>
            <a:r>
              <a:rPr lang="pt-BR" sz="4700" dirty="0" err="1"/>
              <a:t>end</a:t>
            </a:r>
            <a:endParaRPr lang="pt-BR" sz="47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113F55-FB57-9247-9B4F-5784943F9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Prof. Oswaldo Borges Peres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76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ECA9AF1-370A-4AF8-9B82-4D11601A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9CFF9D-9107-400A-8C5A-09CA2BA7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54295" cy="685800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3F5AE7-B34F-4BEF-96D0-74CA215E8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rgbClr val="000000">
              <a:alpha val="25000"/>
            </a:srgb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BCC99937-0E7D-42EF-A5DB-86FAF32C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E097643-AAC6-4390-A109-6965053C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B6ADC944-08FF-42C1-8D55-B4EA06CD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17023431-F2E0-4D75-8C2C-98E00D89C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E34C0BEB-550B-421E-A0BB-0901C0E89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29FFB337-3695-41C1-B104-55125202E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9BF53A3A-34D4-405C-B140-0AE52806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84EE2242-1F65-43B3-861E-4085AEC5A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E5B8229F-9313-4FC2-8A4A-49211C4E1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B28AAEC8-A731-419D-A078-0FCFEAE4B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2741D6DA-0F0D-4D55-883E-24A374A7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78F62958-A05D-478B-B23C-75AE85425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87057A7E-9CF9-405A-8A33-0CA1AC51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AE876AFB-8370-4923-8278-E5FE62DE2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5477A94C-373F-42ED-9257-0DAB03B2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5012B077-1FC3-4D22-ACB6-ED86831EA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D07A07B0-4407-49F7-9B26-61FF0CCE5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BDEABD0F-FFCE-4FC2-950E-6334D172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434BB427-BC30-4BAB-82E9-BDE1F0B1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1F7A956E-DCF3-4544-AF1D-442CB5275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AF9D24E3-E510-495A-9DE8-7DAA3FA5B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753727A-395C-4B1C-A63B-45DFA527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B75C5A82-D9C8-414D-B324-403DC32B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5DDAFA2F-C6E2-4656-B490-5683762B7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EEB3485F-B9A8-4C89-836E-67249D5AB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F14F069E-B2BC-4B84-ACBC-9E3343A34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03BE3291-5AE0-49F5-9C60-84CF6AFBA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92" y="1082673"/>
            <a:ext cx="2865837" cy="4708528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836" y="1066799"/>
            <a:ext cx="5743575" cy="4724402"/>
          </a:xfrm>
        </p:spPr>
        <p:txBody>
          <a:bodyPr anchor="ctr">
            <a:normAutofit/>
          </a:bodyPr>
          <a:lstStyle/>
          <a:p>
            <a:r>
              <a:rPr lang="en-US" sz="2000"/>
              <a:t>List:</a:t>
            </a:r>
          </a:p>
          <a:p>
            <a:pPr marL="914400" lvl="2" indent="0">
              <a:buNone/>
            </a:pPr>
            <a:r>
              <a:rPr lang="pt-BR" sz="2000"/>
              <a:t>thislist = ["apple", "banana", "cherry"]</a:t>
            </a:r>
            <a:br>
              <a:rPr lang="pt-BR" sz="2000"/>
            </a:br>
            <a:r>
              <a:rPr lang="pt-BR" sz="2000"/>
              <a:t>thislist.pop()</a:t>
            </a:r>
            <a:br>
              <a:rPr lang="pt-BR" sz="2000"/>
            </a:br>
            <a:r>
              <a:rPr lang="pt-BR" sz="2000"/>
              <a:t>print(thislist)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22B617-1284-4CC7-B6C1-5785BFB0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358" y="5862821"/>
            <a:ext cx="2362530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0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59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0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1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2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Funções:</a:t>
            </a:r>
          </a:p>
          <a:p>
            <a:pPr marL="914400" lvl="2" indent="0">
              <a:buNone/>
            </a:pPr>
            <a:r>
              <a:rPr lang="pt-BR" sz="2000">
                <a:solidFill>
                  <a:srgbClr val="FFFFFF"/>
                </a:solidFill>
              </a:rPr>
              <a:t>def nome (arg, arg, ... arg):       </a:t>
            </a:r>
          </a:p>
          <a:p>
            <a:pPr marL="914400" lvl="2" indent="0">
              <a:buNone/>
            </a:pPr>
            <a:r>
              <a:rPr lang="pt-BR" sz="2000">
                <a:solidFill>
                  <a:srgbClr val="FFFFFF"/>
                </a:solidFill>
              </a:rPr>
              <a:t>    comando       </a:t>
            </a:r>
          </a:p>
          <a:p>
            <a:pPr marL="914400" lvl="2" indent="0">
              <a:buNone/>
            </a:pPr>
            <a:r>
              <a:rPr lang="pt-BR" sz="2000">
                <a:solidFill>
                  <a:srgbClr val="FFFFFF"/>
                </a:solidFill>
              </a:rPr>
              <a:t>    . . .        </a:t>
            </a:r>
          </a:p>
          <a:p>
            <a:pPr marL="914400" lvl="2" indent="0">
              <a:buNone/>
            </a:pPr>
            <a:r>
              <a:rPr lang="pt-BR" sz="2000">
                <a:solidFill>
                  <a:srgbClr val="FFFFFF"/>
                </a:solidFill>
              </a:rPr>
              <a:t>   comando</a:t>
            </a:r>
          </a:p>
        </p:txBody>
      </p:sp>
    </p:spTree>
    <p:extLst>
      <p:ext uri="{BB962C8B-B14F-4D97-AF65-F5344CB8AC3E}">
        <p14:creationId xmlns:p14="http://schemas.microsoft.com/office/powerpoint/2010/main" val="422941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2851413" cy="4817318"/>
          </a:xfrm>
        </p:spPr>
        <p:txBody>
          <a:bodyPr anchor="ctr">
            <a:normAutofit/>
          </a:bodyPr>
          <a:lstStyle/>
          <a:p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56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955"/>
            <a:ext cx="5749774" cy="4725246"/>
          </a:xfrm>
        </p:spPr>
        <p:txBody>
          <a:bodyPr anchor="ctr">
            <a:normAutofit/>
          </a:bodyPr>
          <a:lstStyle/>
          <a:p>
            <a:r>
              <a:rPr lang="en-US" sz="1800"/>
              <a:t>Funções:</a:t>
            </a:r>
          </a:p>
          <a:p>
            <a:pPr marL="914400" lvl="2" indent="0">
              <a:buNone/>
            </a:pPr>
            <a:r>
              <a:rPr lang="pt-BR"/>
              <a:t>def</a:t>
            </a:r>
            <a:r>
              <a:rPr lang="pt-BR" dirty="0"/>
              <a:t> </a:t>
            </a:r>
            <a:r>
              <a:rPr lang="pt-BR"/>
              <a:t>f</a:t>
            </a:r>
            <a:r>
              <a:rPr lang="pt-BR" dirty="0"/>
              <a:t>(</a:t>
            </a:r>
            <a:r>
              <a:rPr lang="pt-BR"/>
              <a:t>n</a:t>
            </a:r>
            <a:r>
              <a:rPr lang="pt-BR" dirty="0"/>
              <a:t>): </a:t>
            </a:r>
          </a:p>
          <a:p>
            <a:pPr marL="914400" lvl="2" indent="0">
              <a:buNone/>
            </a:pPr>
            <a:r>
              <a:rPr lang="pt-BR" dirty="0"/>
              <a:t>   </a:t>
            </a:r>
            <a:r>
              <a:rPr lang="pt-BR"/>
              <a:t>print</a:t>
            </a:r>
            <a:r>
              <a:rPr lang="pt-BR" dirty="0"/>
              <a:t>("O valor do parâmetro é ", </a:t>
            </a:r>
            <a:r>
              <a:rPr lang="pt-BR"/>
              <a:t>n</a:t>
            </a:r>
            <a:r>
              <a:rPr lang="pt-BR" dirty="0"/>
              <a:t>) </a:t>
            </a:r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r>
              <a:rPr lang="pt-BR"/>
              <a:t>f</a:t>
            </a:r>
            <a:r>
              <a:rPr lang="pt-BR" dirty="0"/>
              <a:t>(10) 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14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err="1"/>
              <a:t>Funções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quociente_resto</a:t>
            </a:r>
            <a:r>
              <a:rPr lang="pt-BR" dirty="0"/>
              <a:t>(</a:t>
            </a:r>
            <a:r>
              <a:rPr lang="pt-BR" dirty="0" err="1"/>
              <a:t>x</a:t>
            </a:r>
            <a:r>
              <a:rPr lang="pt-BR" dirty="0"/>
              <a:t>, </a:t>
            </a:r>
            <a:r>
              <a:rPr lang="pt-BR" dirty="0" err="1"/>
              <a:t>y</a:t>
            </a:r>
            <a:r>
              <a:rPr lang="pt-BR" dirty="0"/>
              <a:t>): </a:t>
            </a:r>
          </a:p>
          <a:p>
            <a:pPr marL="914400" lvl="2" indent="0">
              <a:buNone/>
            </a:pPr>
            <a:r>
              <a:rPr lang="pt-BR" dirty="0"/>
              <a:t>    quociente = </a:t>
            </a:r>
            <a:r>
              <a:rPr lang="pt-BR" dirty="0" err="1"/>
              <a:t>x</a:t>
            </a:r>
            <a:r>
              <a:rPr lang="pt-BR" dirty="0"/>
              <a:t> // </a:t>
            </a:r>
            <a:r>
              <a:rPr lang="pt-BR" dirty="0" err="1"/>
              <a:t>y</a:t>
            </a:r>
            <a:r>
              <a:rPr lang="pt-BR" dirty="0"/>
              <a:t> </a:t>
            </a:r>
          </a:p>
          <a:p>
            <a:pPr marL="914400" lvl="2" indent="0">
              <a:buNone/>
            </a:pPr>
            <a:r>
              <a:rPr lang="pt-BR" dirty="0"/>
              <a:t>    resto = </a:t>
            </a:r>
            <a:r>
              <a:rPr lang="pt-BR" dirty="0" err="1"/>
              <a:t>x</a:t>
            </a:r>
            <a:r>
              <a:rPr lang="pt-BR" dirty="0"/>
              <a:t> % </a:t>
            </a:r>
            <a:r>
              <a:rPr lang="pt-BR" dirty="0" err="1"/>
              <a:t>y</a:t>
            </a:r>
            <a:r>
              <a:rPr lang="pt-BR" dirty="0"/>
              <a:t> </a:t>
            </a:r>
          </a:p>
          <a:p>
            <a:pPr marL="914400" lvl="2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(quociente, resto) </a:t>
            </a:r>
          </a:p>
          <a:p>
            <a:pPr marL="914400" lvl="2" indent="0">
              <a:buNone/>
            </a:pPr>
            <a:r>
              <a:rPr lang="pt-BR" dirty="0" err="1"/>
              <a:t>print</a:t>
            </a:r>
            <a:r>
              <a:rPr lang="pt-BR" dirty="0"/>
              <a:t>("Quociente e resto: ", </a:t>
            </a:r>
            <a:r>
              <a:rPr lang="pt-BR" dirty="0" err="1"/>
              <a:t>quociente_resto</a:t>
            </a:r>
            <a:r>
              <a:rPr lang="pt-BR" dirty="0"/>
              <a:t>(9, 4))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17833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ECA9AF1-370A-4AF8-9B82-4D11601A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9CFF9D-9107-400A-8C5A-09CA2BA7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54295" cy="685800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3F5AE7-B34F-4BEF-96D0-74CA215E8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rgbClr val="000000">
              <a:alpha val="25000"/>
            </a:srgb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BCC99937-0E7D-42EF-A5DB-86FAF32C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E097643-AAC6-4390-A109-6965053C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B6ADC944-08FF-42C1-8D55-B4EA06CD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17023431-F2E0-4D75-8C2C-98E00D89C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E34C0BEB-550B-421E-A0BB-0901C0E89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29FFB337-3695-41C1-B104-55125202E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9BF53A3A-34D4-405C-B140-0AE52806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84EE2242-1F65-43B3-861E-4085AEC5A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E5B8229F-9313-4FC2-8A4A-49211C4E1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B28AAEC8-A731-419D-A078-0FCFEAE4B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2741D6DA-0F0D-4D55-883E-24A374A7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78F62958-A05D-478B-B23C-75AE85425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87057A7E-9CF9-405A-8A33-0CA1AC51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AE876AFB-8370-4923-8278-E5FE62DE2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5477A94C-373F-42ED-9257-0DAB03B2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5012B077-1FC3-4D22-ACB6-ED86831EA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D07A07B0-4407-49F7-9B26-61FF0CCE5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BDEABD0F-FFCE-4FC2-950E-6334D172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434BB427-BC30-4BAB-82E9-BDE1F0B1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1F7A956E-DCF3-4544-AF1D-442CB5275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AF9D24E3-E510-495A-9DE8-7DAA3FA5B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753727A-395C-4B1C-A63B-45DFA527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B75C5A82-D9C8-414D-B324-403DC32B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5DDAFA2F-C6E2-4656-B490-5683762B7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EEB3485F-B9A8-4C89-836E-67249D5AB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F14F069E-B2BC-4B84-ACBC-9E3343A34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03BE3291-5AE0-49F5-9C60-84CF6AFBA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92" y="1082673"/>
            <a:ext cx="2865837" cy="4708528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836" y="1066799"/>
            <a:ext cx="5743575" cy="472440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List:</a:t>
            </a:r>
          </a:p>
          <a:p>
            <a:pPr marL="914400" lvl="2" indent="0">
              <a:buNone/>
            </a:pPr>
            <a:r>
              <a:rPr lang="pt-BR" sz="2000" dirty="0" err="1"/>
              <a:t>thislist</a:t>
            </a:r>
            <a:r>
              <a:rPr lang="pt-BR" sz="2000" dirty="0"/>
              <a:t> = ["</a:t>
            </a:r>
            <a:r>
              <a:rPr lang="pt-BR" sz="2000" dirty="0" err="1"/>
              <a:t>apple</a:t>
            </a:r>
            <a:r>
              <a:rPr lang="pt-BR" sz="2000" dirty="0"/>
              <a:t>", "banana", "cherry"]</a:t>
            </a:r>
          </a:p>
          <a:p>
            <a:pPr marL="914400" lvl="2" indent="0">
              <a:buNone/>
            </a:pPr>
            <a:r>
              <a:rPr lang="pt-BR" sz="2000" dirty="0"/>
              <a:t>print(</a:t>
            </a:r>
            <a:r>
              <a:rPr lang="pt-BR" sz="2000" dirty="0" err="1"/>
              <a:t>thislist</a:t>
            </a:r>
            <a:r>
              <a:rPr lang="pt-BR" sz="2000" dirty="0"/>
              <a:t>)</a:t>
            </a:r>
          </a:p>
          <a:p>
            <a:endParaRPr lang="en-US" altLang="pt-BR" sz="2000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543C5D-2F0A-4254-A826-57AFA2C74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87" y="5673686"/>
            <a:ext cx="3553321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2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pt-BR" sz="4000"/>
              <a:t>python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List:</a:t>
            </a:r>
          </a:p>
          <a:p>
            <a:pPr marL="914400" lvl="2" indent="0">
              <a:buNone/>
            </a:pPr>
            <a:r>
              <a:rPr lang="pt-BR" dirty="0" err="1"/>
              <a:t>thislist</a:t>
            </a:r>
            <a:r>
              <a:rPr lang="pt-BR" dirty="0"/>
              <a:t> = ["</a:t>
            </a:r>
            <a:r>
              <a:rPr lang="pt-BR" dirty="0" err="1"/>
              <a:t>apple</a:t>
            </a:r>
            <a:r>
              <a:rPr lang="pt-BR" dirty="0"/>
              <a:t>", "banana", "cherry"]</a:t>
            </a:r>
            <a:br>
              <a:rPr lang="pt-BR" dirty="0"/>
            </a:br>
            <a:r>
              <a:rPr lang="pt-BR" dirty="0"/>
              <a:t>print(</a:t>
            </a:r>
            <a:r>
              <a:rPr lang="pt-BR" dirty="0" err="1"/>
              <a:t>thislist</a:t>
            </a:r>
            <a:r>
              <a:rPr lang="pt-BR" dirty="0"/>
              <a:t>[1])</a:t>
            </a:r>
            <a:endParaRPr lang="en-US" altLang="pt-BR" dirty="0"/>
          </a:p>
          <a:p>
            <a:pPr marL="457200" lvl="1" indent="0">
              <a:buNone/>
            </a:pPr>
            <a:endParaRPr lang="pt-BR" sz="1800" dirty="0"/>
          </a:p>
          <a:p>
            <a:pPr lvl="1"/>
            <a:endParaRPr lang="pt-BR" sz="1800" dirty="0"/>
          </a:p>
          <a:p>
            <a:endParaRPr lang="pt-BR" sz="1800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B57FDE62-4182-446B-A76D-87730111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770" y="4808497"/>
            <a:ext cx="1076475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2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2851413" cy="4817318"/>
          </a:xfrm>
        </p:spPr>
        <p:txBody>
          <a:bodyPr anchor="ctr">
            <a:normAutofit/>
          </a:bodyPr>
          <a:lstStyle/>
          <a:p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56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955"/>
            <a:ext cx="5749774" cy="472524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List:</a:t>
            </a:r>
          </a:p>
          <a:p>
            <a:pPr marL="914400" lvl="2" indent="0">
              <a:buNone/>
            </a:pPr>
            <a:r>
              <a:rPr lang="pt-BR" dirty="0" err="1"/>
              <a:t>thislist</a:t>
            </a:r>
            <a:r>
              <a:rPr lang="pt-BR" dirty="0"/>
              <a:t> = ["</a:t>
            </a:r>
            <a:r>
              <a:rPr lang="pt-BR" dirty="0" err="1"/>
              <a:t>apple</a:t>
            </a:r>
            <a:r>
              <a:rPr lang="pt-BR" dirty="0"/>
              <a:t>", "banana", "cherry"]</a:t>
            </a:r>
            <a:br>
              <a:rPr lang="pt-BR" dirty="0"/>
            </a:br>
            <a:r>
              <a:rPr lang="pt-BR" dirty="0" err="1"/>
              <a:t>thislist</a:t>
            </a:r>
            <a:r>
              <a:rPr lang="pt-BR" dirty="0"/>
              <a:t>[1] = "</a:t>
            </a:r>
            <a:r>
              <a:rPr lang="pt-BR" dirty="0" err="1"/>
              <a:t>blackcurrant</a:t>
            </a:r>
            <a:r>
              <a:rPr lang="pt-BR" dirty="0"/>
              <a:t>"</a:t>
            </a:r>
            <a:br>
              <a:rPr lang="pt-BR" dirty="0"/>
            </a:br>
            <a:r>
              <a:rPr lang="pt-BR" dirty="0"/>
              <a:t>print(</a:t>
            </a:r>
            <a:r>
              <a:rPr lang="pt-BR" dirty="0" err="1"/>
              <a:t>thislist</a:t>
            </a:r>
            <a:r>
              <a:rPr lang="pt-BR" dirty="0"/>
              <a:t>)</a:t>
            </a:r>
          </a:p>
          <a:p>
            <a:pPr lvl="1"/>
            <a:endParaRPr lang="pt-BR" sz="1800" dirty="0"/>
          </a:p>
          <a:p>
            <a:endParaRPr lang="pt-BR" sz="18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50A160DD-F678-41FE-AD91-FF742C947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492" y="4949206"/>
            <a:ext cx="4134427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5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59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0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1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2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List:</a:t>
            </a:r>
          </a:p>
          <a:p>
            <a:pPr marL="914400" lvl="2" indent="0">
              <a:buNone/>
            </a:pPr>
            <a:r>
              <a:rPr lang="pt-BR" sz="2000" dirty="0" err="1">
                <a:solidFill>
                  <a:srgbClr val="FFFFFF"/>
                </a:solidFill>
              </a:rPr>
              <a:t>thislist</a:t>
            </a:r>
            <a:r>
              <a:rPr lang="pt-BR" sz="2000" dirty="0">
                <a:solidFill>
                  <a:srgbClr val="FFFFFF"/>
                </a:solidFill>
              </a:rPr>
              <a:t> = ["</a:t>
            </a:r>
            <a:r>
              <a:rPr lang="pt-BR" sz="2000" dirty="0" err="1">
                <a:solidFill>
                  <a:srgbClr val="FFFFFF"/>
                </a:solidFill>
              </a:rPr>
              <a:t>apple</a:t>
            </a:r>
            <a:r>
              <a:rPr lang="pt-BR" sz="2000" dirty="0">
                <a:solidFill>
                  <a:srgbClr val="FFFFFF"/>
                </a:solidFill>
              </a:rPr>
              <a:t>", "banana", "cherry"]</a:t>
            </a:r>
            <a:br>
              <a:rPr lang="pt-BR" sz="2000" dirty="0">
                <a:solidFill>
                  <a:srgbClr val="FFFFFF"/>
                </a:solidFill>
              </a:rPr>
            </a:br>
            <a:r>
              <a:rPr lang="pt-BR" sz="2000" dirty="0" err="1">
                <a:solidFill>
                  <a:srgbClr val="FFFFFF"/>
                </a:solidFill>
              </a:rPr>
              <a:t>thislist.append</a:t>
            </a:r>
            <a:r>
              <a:rPr lang="pt-BR" sz="2000" dirty="0">
                <a:solidFill>
                  <a:srgbClr val="FFFFFF"/>
                </a:solidFill>
              </a:rPr>
              <a:t>("</a:t>
            </a:r>
            <a:r>
              <a:rPr lang="pt-BR" sz="2000" dirty="0" err="1">
                <a:solidFill>
                  <a:srgbClr val="FFFFFF"/>
                </a:solidFill>
              </a:rPr>
              <a:t>orange</a:t>
            </a:r>
            <a:r>
              <a:rPr lang="pt-BR" sz="2000" dirty="0">
                <a:solidFill>
                  <a:srgbClr val="FFFFFF"/>
                </a:solidFill>
              </a:rPr>
              <a:t>")</a:t>
            </a:r>
            <a:br>
              <a:rPr lang="pt-BR" sz="2000" dirty="0">
                <a:solidFill>
                  <a:srgbClr val="FFFFFF"/>
                </a:solidFill>
              </a:rPr>
            </a:br>
            <a:r>
              <a:rPr lang="pt-BR" sz="2000" dirty="0">
                <a:solidFill>
                  <a:srgbClr val="FFFFFF"/>
                </a:solidFill>
              </a:rPr>
              <a:t>print(</a:t>
            </a:r>
            <a:r>
              <a:rPr lang="pt-BR" sz="2000" dirty="0" err="1">
                <a:solidFill>
                  <a:srgbClr val="FFFFFF"/>
                </a:solidFill>
              </a:rPr>
              <a:t>thislist</a:t>
            </a:r>
            <a:r>
              <a:rPr lang="pt-BR" sz="2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1DA56A-AAD5-4518-A7C5-45ECC758F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682" y="5384757"/>
            <a:ext cx="4639322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5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dirty="0" err="1"/>
              <a:t>python</a:t>
            </a:r>
            <a:endParaRPr lang="pt-BR" dirty="0"/>
          </a:p>
        </p:txBody>
      </p:sp>
      <p:sp useBgFill="1">
        <p:nvSpPr>
          <p:cNvPr id="85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dirty="0"/>
              <a:t>List:</a:t>
            </a:r>
          </a:p>
          <a:p>
            <a:pPr marL="914400" lvl="2" indent="0">
              <a:buNone/>
            </a:pPr>
            <a:r>
              <a:rPr lang="pt-BR" dirty="0" err="1"/>
              <a:t>thislist</a:t>
            </a:r>
            <a:r>
              <a:rPr lang="pt-BR" dirty="0"/>
              <a:t> = ["</a:t>
            </a:r>
            <a:r>
              <a:rPr lang="pt-BR" dirty="0" err="1"/>
              <a:t>apple</a:t>
            </a:r>
            <a:r>
              <a:rPr lang="pt-BR" dirty="0"/>
              <a:t>", "banana", "cherry"]</a:t>
            </a:r>
            <a:br>
              <a:rPr lang="pt-BR" dirty="0"/>
            </a:br>
            <a:r>
              <a:rPr lang="pt-BR" dirty="0" err="1"/>
              <a:t>thislist.insert</a:t>
            </a:r>
            <a:r>
              <a:rPr lang="pt-BR" dirty="0"/>
              <a:t>(2, "</a:t>
            </a:r>
            <a:r>
              <a:rPr lang="pt-BR" dirty="0" err="1"/>
              <a:t>watermelon</a:t>
            </a:r>
            <a:r>
              <a:rPr lang="pt-BR" dirty="0"/>
              <a:t>")</a:t>
            </a:r>
            <a:br>
              <a:rPr lang="pt-BR" dirty="0"/>
            </a:br>
            <a:r>
              <a:rPr lang="pt-BR" dirty="0" err="1"/>
              <a:t>print</a:t>
            </a:r>
            <a:r>
              <a:rPr lang="pt-BR" dirty="0"/>
              <a:t>(</a:t>
            </a:r>
            <a:r>
              <a:rPr lang="pt-BR" dirty="0" err="1"/>
              <a:t>thislist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6283C5-3CE7-4BB0-8D43-002F30D3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411" y="5715569"/>
            <a:ext cx="512516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2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pt-BR" sz="4000"/>
              <a:t>python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List:</a:t>
            </a:r>
          </a:p>
          <a:p>
            <a:pPr marL="914400" lvl="2" indent="0">
              <a:buNone/>
            </a:pPr>
            <a:r>
              <a:rPr lang="pt-BR" dirty="0" err="1"/>
              <a:t>thislist</a:t>
            </a:r>
            <a:r>
              <a:rPr lang="pt-BR" dirty="0"/>
              <a:t> = ["</a:t>
            </a:r>
            <a:r>
              <a:rPr lang="pt-BR" dirty="0" err="1"/>
              <a:t>apple</a:t>
            </a:r>
            <a:r>
              <a:rPr lang="pt-BR" dirty="0"/>
              <a:t>", "banana", "cherry"]</a:t>
            </a:r>
            <a:br>
              <a:rPr lang="pt-BR" dirty="0"/>
            </a:br>
            <a:r>
              <a:rPr lang="pt-BR" dirty="0"/>
              <a:t>tropical = ["mango", "</a:t>
            </a:r>
            <a:r>
              <a:rPr lang="pt-BR" dirty="0" err="1"/>
              <a:t>pineapple</a:t>
            </a:r>
            <a:r>
              <a:rPr lang="pt-BR" dirty="0"/>
              <a:t>", "</a:t>
            </a:r>
            <a:r>
              <a:rPr lang="pt-BR" dirty="0" err="1"/>
              <a:t>papaya</a:t>
            </a:r>
            <a:r>
              <a:rPr lang="pt-BR" dirty="0"/>
              <a:t>"]</a:t>
            </a:r>
            <a:br>
              <a:rPr lang="pt-BR" dirty="0"/>
            </a:br>
            <a:r>
              <a:rPr lang="pt-BR" dirty="0" err="1"/>
              <a:t>thislist.extend</a:t>
            </a:r>
            <a:r>
              <a:rPr lang="pt-BR" dirty="0"/>
              <a:t>(tropical)</a:t>
            </a:r>
            <a:br>
              <a:rPr lang="pt-BR" dirty="0"/>
            </a:br>
            <a:r>
              <a:rPr lang="pt-BR" dirty="0"/>
              <a:t>print(</a:t>
            </a:r>
            <a:r>
              <a:rPr lang="pt-BR" dirty="0" err="1"/>
              <a:t>thislist</a:t>
            </a:r>
            <a:r>
              <a:rPr lang="pt-BR" dirty="0"/>
              <a:t>)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26513079-87B2-4014-ABA9-A63C2602A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47" y="5859463"/>
            <a:ext cx="720190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4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List:</a:t>
            </a:r>
          </a:p>
          <a:p>
            <a:pPr marL="914400" lvl="2" indent="0">
              <a:buNone/>
            </a:pPr>
            <a:r>
              <a:rPr lang="pt-BR" dirty="0" err="1"/>
              <a:t>thislist</a:t>
            </a:r>
            <a:r>
              <a:rPr lang="pt-BR" dirty="0"/>
              <a:t> = ["</a:t>
            </a:r>
            <a:r>
              <a:rPr lang="pt-BR" dirty="0" err="1"/>
              <a:t>apple</a:t>
            </a:r>
            <a:r>
              <a:rPr lang="pt-BR" dirty="0"/>
              <a:t>", "banana", "cherry"]</a:t>
            </a:r>
            <a:br>
              <a:rPr lang="pt-BR" dirty="0"/>
            </a:br>
            <a:r>
              <a:rPr lang="pt-BR" dirty="0" err="1"/>
              <a:t>thislist.remove</a:t>
            </a:r>
            <a:r>
              <a:rPr lang="pt-BR" dirty="0"/>
              <a:t>("banana")</a:t>
            </a:r>
            <a:br>
              <a:rPr lang="pt-BR" dirty="0"/>
            </a:br>
            <a:r>
              <a:rPr lang="pt-BR" dirty="0" err="1"/>
              <a:t>print</a:t>
            </a:r>
            <a:r>
              <a:rPr lang="pt-BR" dirty="0"/>
              <a:t>(</a:t>
            </a:r>
            <a:r>
              <a:rPr lang="pt-BR" dirty="0" err="1"/>
              <a:t>thislist</a:t>
            </a:r>
            <a:r>
              <a:rPr lang="pt-BR" dirty="0"/>
              <a:t>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F191BD71-C76C-47B6-A509-AB0EA9E0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607" y="5791201"/>
            <a:ext cx="2467319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1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A8CB0-907C-FB4E-9DDC-938C78F9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r"/>
            <a:r>
              <a:rPr lang="pt-BR" sz="4000"/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518CA-3556-B442-86E4-D2A11084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7631927" cy="3541714"/>
          </a:xfrm>
        </p:spPr>
        <p:txBody>
          <a:bodyPr anchor="t">
            <a:normAutofit/>
          </a:bodyPr>
          <a:lstStyle/>
          <a:p>
            <a:r>
              <a:rPr lang="en-US" sz="2000" dirty="0"/>
              <a:t>List:</a:t>
            </a:r>
          </a:p>
          <a:p>
            <a:pPr marL="914400" lvl="2" indent="0">
              <a:buNone/>
            </a:pPr>
            <a:r>
              <a:rPr lang="pt-BR" sz="2000" dirty="0" err="1"/>
              <a:t>thislist</a:t>
            </a:r>
            <a:r>
              <a:rPr lang="pt-BR" sz="2000" dirty="0"/>
              <a:t> = ["</a:t>
            </a:r>
            <a:r>
              <a:rPr lang="pt-BR" sz="2000" dirty="0" err="1"/>
              <a:t>apple</a:t>
            </a:r>
            <a:r>
              <a:rPr lang="pt-BR" sz="2000" dirty="0"/>
              <a:t>", "banana", "cherry"]</a:t>
            </a:r>
            <a:br>
              <a:rPr lang="pt-BR" sz="2000" dirty="0"/>
            </a:br>
            <a:r>
              <a:rPr lang="pt-BR" sz="2000" dirty="0" err="1"/>
              <a:t>thislist.pop</a:t>
            </a:r>
            <a:r>
              <a:rPr lang="pt-BR" sz="2000" dirty="0"/>
              <a:t>(1)</a:t>
            </a:r>
            <a:br>
              <a:rPr lang="pt-BR" sz="2000" dirty="0"/>
            </a:br>
            <a:r>
              <a:rPr lang="pt-BR" sz="2000" dirty="0"/>
              <a:t>print(</a:t>
            </a:r>
            <a:r>
              <a:rPr lang="pt-BR" sz="2000" dirty="0" err="1"/>
              <a:t>thislist</a:t>
            </a:r>
            <a:r>
              <a:rPr lang="pt-BR" sz="2000" dirty="0"/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6E04F5-533B-40F9-80FF-C41032009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393" y="5567310"/>
            <a:ext cx="2429214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24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332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Circuito</vt:lpstr>
      <vt:lpstr>Front-end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PRáTICA DE PROGRAMAçãO EM SISTEMAS DE INFORMAçãO</dc:title>
  <dc:creator>Oswaldo Borges Peres</dc:creator>
  <cp:lastModifiedBy>Oswaldo Borges Peres</cp:lastModifiedBy>
  <cp:revision>4</cp:revision>
  <dcterms:created xsi:type="dcterms:W3CDTF">2021-04-05T17:22:25Z</dcterms:created>
  <dcterms:modified xsi:type="dcterms:W3CDTF">2022-04-17T11:23:33Z</dcterms:modified>
</cp:coreProperties>
</file>