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2" r:id="rId3"/>
    <p:sldId id="283" r:id="rId4"/>
    <p:sldId id="275" r:id="rId5"/>
    <p:sldId id="276" r:id="rId6"/>
    <p:sldId id="284" r:id="rId7"/>
    <p:sldId id="257" r:id="rId8"/>
    <p:sldId id="259" r:id="rId9"/>
    <p:sldId id="260" r:id="rId10"/>
    <p:sldId id="268" r:id="rId11"/>
    <p:sldId id="261" r:id="rId12"/>
    <p:sldId id="263" r:id="rId13"/>
    <p:sldId id="262" r:id="rId14"/>
    <p:sldId id="264" r:id="rId15"/>
    <p:sldId id="265" r:id="rId16"/>
    <p:sldId id="266" r:id="rId17"/>
    <p:sldId id="267" r:id="rId18"/>
    <p:sldId id="269" r:id="rId19"/>
    <p:sldId id="273" r:id="rId20"/>
    <p:sldId id="274" r:id="rId21"/>
    <p:sldId id="270" r:id="rId22"/>
    <p:sldId id="272" r:id="rId23"/>
    <p:sldId id="277" r:id="rId24"/>
    <p:sldId id="278" r:id="rId25"/>
    <p:sldId id="285" r:id="rId26"/>
    <p:sldId id="279" r:id="rId27"/>
    <p:sldId id="280" r:id="rId28"/>
    <p:sldId id="287" r:id="rId29"/>
    <p:sldId id="288" r:id="rId30"/>
    <p:sldId id="289" r:id="rId31"/>
    <p:sldId id="286" r:id="rId32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CC66FF"/>
    <a:srgbClr val="3399FF"/>
    <a:srgbClr val="00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81" autoAdjust="0"/>
    <p:restoredTop sz="94632" autoAdjust="0"/>
  </p:normalViewPr>
  <p:slideViewPr>
    <p:cSldViewPr>
      <p:cViewPr varScale="1">
        <p:scale>
          <a:sx n="84" d="100"/>
          <a:sy n="84" d="100"/>
        </p:scale>
        <p:origin x="126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9" y="2897944"/>
            <a:ext cx="11380764" cy="1170576"/>
          </a:xfrm>
        </p:spPr>
        <p:txBody>
          <a:bodyPr anchor="b"/>
          <a:lstStyle>
            <a:lvl1pPr algn="ctr">
              <a:defRPr sz="45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9300A-B94C-4A93-BC5F-9DB185C35E7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01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9300A-B94C-4A93-BC5F-9DB185C35E7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5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9300A-B94C-4A93-BC5F-9DB185C35E7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0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695" y="224449"/>
            <a:ext cx="11705494" cy="8587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5" y="1291053"/>
            <a:ext cx="11705493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9300A-B94C-4A93-BC5F-9DB185C35E7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61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6"/>
            <a:ext cx="10515600" cy="3467173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9"/>
            <a:ext cx="10515600" cy="91273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9300A-B94C-4A93-BC5F-9DB185C35E7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2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9300A-B94C-4A93-BC5F-9DB185C35E7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31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9300A-B94C-4A93-BC5F-9DB185C35E7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66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2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9300A-B94C-4A93-BC5F-9DB185C35E7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4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9300A-B94C-4A93-BC5F-9DB185C35E7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90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9300A-B94C-4A93-BC5F-9DB185C35E7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75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9300A-B94C-4A93-BC5F-9DB185C35E7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50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153988"/>
            <a:ext cx="121920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275167" y="1311275"/>
            <a:ext cx="1158451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449300A-B94C-4A93-BC5F-9DB185C35E72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DF0BAC8-1416-433E-86DC-01B2921E8C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54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58327" y="6309320"/>
            <a:ext cx="4069686" cy="372478"/>
          </a:xfrm>
          <a:solidFill>
            <a:schemeClr val="bg1">
              <a:alpha val="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pt-BR" dirty="0" err="1">
                <a:solidFill>
                  <a:schemeClr val="tx1"/>
                </a:solidFill>
              </a:rPr>
              <a:t>Profº</a:t>
            </a:r>
            <a:r>
              <a:rPr lang="pt-BR" dirty="0">
                <a:solidFill>
                  <a:schemeClr val="tx1"/>
                </a:solidFill>
              </a:rPr>
              <a:t>.: Pedro Luiz Holuboski Junior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63552" y="3429000"/>
            <a:ext cx="7929618" cy="923330"/>
          </a:xfrm>
          <a:prstGeom prst="rect">
            <a:avLst/>
          </a:prstGeom>
          <a:gradFill flip="none" rotWithShape="1"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Psicodinâmica das Cores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Psicodinâmica das Cores</a:t>
            </a:r>
            <a:br>
              <a:rPr lang="pt-BR" dirty="0"/>
            </a:br>
            <a:r>
              <a:rPr lang="pt-BR" sz="2700" u="sng" dirty="0"/>
              <a:t>O Significado das Cores              				        </a:t>
            </a:r>
            <a:endParaRPr lang="pt-BR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095472" y="1571613"/>
            <a:ext cx="80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Cinza - </a:t>
            </a:r>
            <a:r>
              <a:rPr lang="pt-BR" sz="2000" dirty="0"/>
              <a:t>Indica discrição. Para atitudes neutras e diplomáticas é muito utilizado em publicidade.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2381224" y="2928934"/>
            <a:ext cx="7358114" cy="342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Diminuição do ser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Depressão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Psicodinâmica das Cores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2700" u="sng" dirty="0">
                <a:solidFill>
                  <a:schemeClr val="bg1"/>
                </a:solidFill>
              </a:rPr>
              <a:t>O Significado das Cores              				        </a:t>
            </a:r>
            <a:endParaRPr lang="pt-BR" u="sng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095472" y="1571613"/>
            <a:ext cx="80724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Vermelho</a:t>
            </a: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pt-BR" sz="2000" dirty="0">
                <a:solidFill>
                  <a:schemeClr val="bg1"/>
                </a:solidFill>
              </a:rPr>
              <a:t>Aumenta a atenção, é estimulante, motivador. Indicado para uso em anúncios de artigos que indicam calor e energia, artigos técnicos e de ginástica.</a:t>
            </a:r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2381224" y="2928934"/>
            <a:ext cx="7358114" cy="342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Corporeidade Material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Expansão e Movimento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Indiscrição e Extroversão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Materialidade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Apetite e Instinto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Beligerância e Força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Psicodinâmica das Cores</a:t>
            </a:r>
            <a:br>
              <a:rPr lang="pt-BR" dirty="0"/>
            </a:br>
            <a:r>
              <a:rPr lang="pt-BR" sz="2700" u="sng" dirty="0"/>
              <a:t>O Significado das Cores              				        </a:t>
            </a:r>
            <a:endParaRPr lang="pt-BR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095472" y="1571613"/>
            <a:ext cx="80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Laranja - </a:t>
            </a:r>
            <a:r>
              <a:rPr lang="pt-BR" sz="2000" dirty="0"/>
              <a:t>Indicado para as mesmas aplicações do vermelho, com resultados um pouco mais moderados.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2381224" y="2643182"/>
            <a:ext cx="7358114" cy="371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Força psíquica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Poder da vontade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Poder de memória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Psicodinâmica das Cores</a:t>
            </a:r>
            <a:br>
              <a:rPr lang="pt-BR" dirty="0"/>
            </a:br>
            <a:r>
              <a:rPr lang="pt-BR" sz="2700" u="sng" dirty="0"/>
              <a:t>O Significado das Cores              				        </a:t>
            </a:r>
            <a:endParaRPr lang="pt-BR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095472" y="1571612"/>
            <a:ext cx="807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Amarelo - </a:t>
            </a:r>
            <a:r>
              <a:rPr lang="pt-BR" sz="2000" dirty="0"/>
              <a:t>Visível a distância, estimulante. Cor imprecisa, pode produzir vacilação no indivíduo e dispersar parte de sua atenção. Não é uma cor motivadora por excelência. Combinada com o preto pode resultar eficaz e interessante. Geralmente indicada para aplicação em anúncios que indiquem luz, é desaconselhável seu uso em superfícies muito extensas.</a:t>
            </a:r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2381224" y="3857628"/>
            <a:ext cx="7358114" cy="250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2800" b="1" dirty="0">
                <a:solidFill>
                  <a:schemeClr val="tx1"/>
                </a:solidFill>
              </a:rPr>
              <a:t>Psiquismo cósmico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Inteligência da seleção natural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Sabedoria natural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Identidade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Psicodinâmica das Cores</a:t>
            </a:r>
            <a:br>
              <a:rPr lang="pt-BR" dirty="0"/>
            </a:br>
            <a:r>
              <a:rPr lang="pt-BR" sz="2700" u="sng" dirty="0"/>
              <a:t>O Significado das Cores              				        </a:t>
            </a:r>
            <a:endParaRPr lang="pt-BR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095472" y="1571613"/>
            <a:ext cx="80724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Verde - </a:t>
            </a:r>
            <a:r>
              <a:rPr lang="pt-BR" sz="2000" dirty="0"/>
              <a:t>Estimulante, mas com pouca força sugestiva; oferece uma sensação de repouso. Indicado para anúncios que caracterizam o frio, azeites, verduras e semelhantes.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2381224" y="3000372"/>
            <a:ext cx="7358114" cy="335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Lugar cósmico da vida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 err="1">
                <a:solidFill>
                  <a:schemeClr val="tx1"/>
                </a:solidFill>
              </a:rPr>
              <a:t>Eubiose</a:t>
            </a:r>
            <a:r>
              <a:rPr lang="pt-BR" sz="2800" b="1" dirty="0">
                <a:solidFill>
                  <a:schemeClr val="tx1"/>
                </a:solidFill>
              </a:rPr>
              <a:t> e harmonia </a:t>
            </a:r>
            <a:r>
              <a:rPr lang="pt-BR" sz="2800" b="1" dirty="0" err="1">
                <a:solidFill>
                  <a:schemeClr val="tx1"/>
                </a:solidFill>
              </a:rPr>
              <a:t>biocósmica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 err="1">
                <a:solidFill>
                  <a:schemeClr val="tx1"/>
                </a:solidFill>
              </a:rPr>
              <a:t>Focalizador</a:t>
            </a:r>
            <a:r>
              <a:rPr lang="pt-BR" sz="2800" b="1" dirty="0">
                <a:solidFill>
                  <a:schemeClr val="tx1"/>
                </a:solidFill>
              </a:rPr>
              <a:t> da percepção visual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Esperança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Generalidade e discrição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Psicodinâmica das Cores</a:t>
            </a:r>
            <a:br>
              <a:rPr lang="pt-BR" dirty="0"/>
            </a:br>
            <a:r>
              <a:rPr lang="pt-BR" sz="2700" u="sng" dirty="0"/>
              <a:t>O Significado das Cores              				        </a:t>
            </a:r>
            <a:endParaRPr lang="pt-BR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095472" y="1571613"/>
            <a:ext cx="807249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Azul - </a:t>
            </a:r>
            <a:r>
              <a:rPr lang="pt-BR" sz="2000" dirty="0"/>
              <a:t>Possui grande poder de atração; é neutro nas inquietações do ser humano; acalma o indivíduo e seu sistema circulatório. Indicado em anúncios que caracterizem o frio.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2381224" y="3000372"/>
            <a:ext cx="7358114" cy="335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Espiritual humano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O inteligível, o abstrato, o não-físico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Intelecção e racionalidade - conhecimento - O homem pensa azul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Psicodinâmica das Cores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2700" u="sng" dirty="0">
                <a:solidFill>
                  <a:schemeClr val="bg1"/>
                </a:solidFill>
              </a:rPr>
              <a:t>O Significado das Cores              				        </a:t>
            </a:r>
            <a:endParaRPr lang="pt-BR" u="sng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095472" y="1571612"/>
            <a:ext cx="8072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Roxo - </a:t>
            </a:r>
            <a:r>
              <a:rPr lang="pt-BR" sz="2000" dirty="0">
                <a:solidFill>
                  <a:schemeClr val="bg1"/>
                </a:solidFill>
              </a:rPr>
              <a:t>Acalma o sistema nervoso. a ser utilizado em anúncios de artigos religiosos, em viaturas, acessórios funerários etc. Para dar a essa cor maior sensação de calor, deve-se acrescentar vermelho; de luminosidade, o amarelo; de calor, o laranja; de frio o azul; de arejado o verde.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2381224" y="3429000"/>
            <a:ext cx="7358114" cy="29289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Espiritual divino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Conhecimento intuitivo 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Poder de meditação e contemplação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Poder de elevação espiritual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Psicodinâmica das Cores</a:t>
            </a:r>
            <a:br>
              <a:rPr lang="pt-BR" dirty="0"/>
            </a:br>
            <a:r>
              <a:rPr lang="pt-BR" sz="2700" u="sng" dirty="0"/>
              <a:t>O Significado das Cores              				        </a:t>
            </a:r>
            <a:endParaRPr lang="pt-BR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095472" y="1571613"/>
            <a:ext cx="807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Violeta - </a:t>
            </a:r>
            <a:r>
              <a:rPr lang="pt-BR" sz="2000" dirty="0"/>
              <a:t>Entristece o ser humano, não sendo, portanto, muito bem visto na criação publicitária.</a:t>
            </a:r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2381224" y="2643182"/>
            <a:ext cx="7358114" cy="371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pt-BR" sz="2800" b="1" dirty="0">
                <a:solidFill>
                  <a:schemeClr val="tx1"/>
                </a:solidFill>
              </a:rPr>
              <a:t>Estima, valor, dignidade.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Psicodinâmica das Cores</a:t>
            </a:r>
            <a:br>
              <a:rPr lang="pt-BR" dirty="0"/>
            </a:br>
            <a:r>
              <a:rPr lang="pt-BR" sz="2700" u="sng" dirty="0"/>
              <a:t>O Significado das Cores - COMBINAÇÕES			        </a:t>
            </a:r>
            <a:endParaRPr lang="pt-BR" u="sn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52596" y="1643050"/>
            <a:ext cx="8229600" cy="4857784"/>
          </a:xfrm>
          <a:prstGeom prst="rect">
            <a:avLst/>
          </a:prstGeom>
        </p:spPr>
        <p:txBody>
          <a:bodyPr/>
          <a:lstStyle/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pt-BR" b="1" dirty="0">
                <a:solidFill>
                  <a:srgbClr val="0000FF"/>
                </a:solidFill>
                <a:latin typeface="+mn-lt"/>
              </a:rPr>
              <a:t>AZUL</a:t>
            </a:r>
            <a:r>
              <a:rPr lang="pt-BR" dirty="0">
                <a:latin typeface="+mn-lt"/>
              </a:rPr>
              <a:t> E 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BRANCO</a:t>
            </a:r>
            <a:r>
              <a:rPr lang="pt-BR" dirty="0">
                <a:latin typeface="+mn-lt"/>
              </a:rPr>
              <a:t>: Estimulante, predispõe à simpatia; oferece uma sensação de paz para produtos e serviços que precisam demonstrar sua segurança e estabilidade.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endParaRPr lang="pt-BR" dirty="0">
              <a:latin typeface="+mn-lt"/>
            </a:endParaRP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pt-BR" b="1" dirty="0">
                <a:solidFill>
                  <a:srgbClr val="0000FF"/>
                </a:solidFill>
                <a:latin typeface="+mn-lt"/>
              </a:rPr>
              <a:t>AZUL</a:t>
            </a:r>
            <a:r>
              <a:rPr lang="pt-BR" dirty="0">
                <a:solidFill>
                  <a:srgbClr val="0000FF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>E </a:t>
            </a:r>
            <a:r>
              <a:rPr lang="pt-BR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dirty="0">
                <a:latin typeface="+mn-lt"/>
              </a:rPr>
              <a:t>: Estimulante da espiritualidade; combinação delicada e de maior eficácia na publicidade.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endParaRPr lang="pt-BR" dirty="0">
              <a:latin typeface="+mn-lt"/>
            </a:endParaRP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pt-BR" b="1" dirty="0">
                <a:solidFill>
                  <a:srgbClr val="0000FF"/>
                </a:solidFill>
                <a:latin typeface="+mn-lt"/>
              </a:rPr>
              <a:t>AZUL</a:t>
            </a:r>
            <a:r>
              <a:rPr lang="pt-BR" dirty="0">
                <a:latin typeface="+mn-lt"/>
              </a:rPr>
              <a:t> E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PRETO</a:t>
            </a:r>
            <a:r>
              <a:rPr lang="pt-BR" dirty="0">
                <a:latin typeface="+mn-lt"/>
              </a:rPr>
              <a:t>: Sensação de antipatia; deixa o indivíduo preocupado; desvaloriza completamente a mensagem publicitária e é contraproducente.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endParaRPr lang="pt-BR" dirty="0">
              <a:latin typeface="+mn-lt"/>
            </a:endParaRP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pt-BR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dirty="0">
                <a:solidFill>
                  <a:srgbClr val="FF000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>E </a:t>
            </a:r>
            <a:r>
              <a:rPr lang="pt-BR" b="1" dirty="0">
                <a:solidFill>
                  <a:srgbClr val="00B050"/>
                </a:solidFill>
                <a:latin typeface="+mn-lt"/>
              </a:rPr>
              <a:t>VERDE</a:t>
            </a:r>
            <a:r>
              <a:rPr lang="pt-BR" dirty="0">
                <a:solidFill>
                  <a:srgbClr val="00B050"/>
                </a:solidFill>
                <a:latin typeface="+mn-lt"/>
              </a:rPr>
              <a:t>:</a:t>
            </a:r>
            <a:r>
              <a:rPr lang="pt-BR" dirty="0">
                <a:latin typeface="+mn-lt"/>
              </a:rPr>
              <a:t> Estimulante, mas de pouca eficácia publicitária. Geralmente se usa essa combinação para publicidade rural.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endParaRPr lang="pt-BR" dirty="0">
              <a:latin typeface="+mn-lt"/>
            </a:endParaRP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pt-BR" b="1" dirty="0">
                <a:solidFill>
                  <a:srgbClr val="FF0000"/>
                </a:solidFill>
                <a:latin typeface="+mn-lt"/>
              </a:rPr>
              <a:t>VERMELHO</a:t>
            </a:r>
            <a:r>
              <a:rPr lang="pt-BR" dirty="0">
                <a:solidFill>
                  <a:srgbClr val="FF0000"/>
                </a:solidFill>
                <a:latin typeface="+mn-lt"/>
              </a:rPr>
              <a:t> </a:t>
            </a:r>
            <a:r>
              <a:rPr lang="pt-BR" dirty="0">
                <a:latin typeface="+mn-lt"/>
              </a:rPr>
              <a:t>E </a:t>
            </a:r>
            <a:r>
              <a:rPr lang="pt-BR" b="1" dirty="0">
                <a:solidFill>
                  <a:srgbClr val="FFFF00"/>
                </a:solidFill>
                <a:latin typeface="+mn-lt"/>
              </a:rPr>
              <a:t>AMARELO</a:t>
            </a:r>
            <a:r>
              <a:rPr lang="pt-BR" dirty="0">
                <a:latin typeface="+mn-lt"/>
              </a:rPr>
              <a:t>: Estimulante e eficaz em publicidade. Por outro lado as pesquisas indicam que pode causar opressão em certas pessoas e insatisfação em outras.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endParaRPr lang="pt-BR" dirty="0">
              <a:latin typeface="+mn-lt"/>
            </a:endParaRP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pt-BR" b="1" dirty="0">
                <a:solidFill>
                  <a:srgbClr val="FFFF00"/>
                </a:solidFill>
                <a:latin typeface="+mn-lt"/>
              </a:rPr>
              <a:t>AMARELO</a:t>
            </a:r>
            <a:r>
              <a:rPr lang="pt-BR" dirty="0">
                <a:latin typeface="+mn-lt"/>
              </a:rPr>
              <a:t> E </a:t>
            </a:r>
            <a:r>
              <a:rPr lang="pt-BR" b="1" dirty="0">
                <a:solidFill>
                  <a:srgbClr val="00B050"/>
                </a:solidFill>
                <a:latin typeface="+mn-lt"/>
              </a:rPr>
              <a:t>VERDE</a:t>
            </a:r>
            <a:r>
              <a:rPr lang="pt-BR" dirty="0">
                <a:latin typeface="+mn-lt"/>
              </a:rPr>
              <a:t>: Produz atitude passiva em muitas pessoas, sendo ineficaz em publicidade. Poderá resultar eficaz se houver mais detalhes coloridos na peça</a:t>
            </a:r>
          </a:p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defRPr/>
            </a:pPr>
            <a:endParaRPr lang="pt-BR" sz="1600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2028092" y="1340768"/>
            <a:ext cx="8135816" cy="46194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Psicodinâmica das Cores</a:t>
            </a:r>
            <a:br>
              <a:rPr lang="pt-BR" dirty="0"/>
            </a:br>
            <a:r>
              <a:rPr lang="pt-BR" sz="2700" u="sng" dirty="0"/>
              <a:t>O Significado das Cores - EFEITOS 				        </a:t>
            </a:r>
            <a:endParaRPr lang="pt-BR" u="sng" dirty="0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8472488" y="1965375"/>
            <a:ext cx="1439862" cy="1511300"/>
          </a:xfrm>
          <a:prstGeom prst="rect">
            <a:avLst/>
          </a:prstGeom>
          <a:solidFill>
            <a:srgbClr val="6699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981200" y="1389114"/>
            <a:ext cx="8229600" cy="4137025"/>
          </a:xfrm>
          <a:prstGeom prst="rect">
            <a:avLst/>
          </a:prstGeom>
        </p:spPr>
        <p:txBody>
          <a:bodyPr/>
          <a:lstStyle/>
          <a:p>
            <a:pPr marL="342900" indent="-34290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defRPr/>
            </a:pPr>
            <a:r>
              <a:rPr lang="pt-BR" sz="2000" dirty="0">
                <a:latin typeface="+mn-lt"/>
              </a:rPr>
              <a:t>	As cores podem parecer diferentes em função da cor do fundo.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351089" y="1965375"/>
            <a:ext cx="1728787" cy="1727200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2351088" y="3981501"/>
            <a:ext cx="1847850" cy="1789113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568575" y="4197400"/>
            <a:ext cx="1366838" cy="1295400"/>
          </a:xfrm>
          <a:prstGeom prst="rect">
            <a:avLst/>
          </a:prstGeom>
          <a:solidFill>
            <a:srgbClr val="FF3300"/>
          </a:solidFill>
          <a:ln w="1270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6672264" y="1965375"/>
            <a:ext cx="1512887" cy="1512888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8688389" y="2252714"/>
            <a:ext cx="936625" cy="936625"/>
          </a:xfrm>
          <a:prstGeom prst="rect">
            <a:avLst/>
          </a:prstGeom>
          <a:solidFill>
            <a:srgbClr val="669900"/>
          </a:solidFill>
          <a:ln w="1270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6672264" y="3908475"/>
            <a:ext cx="1728787" cy="1728788"/>
          </a:xfrm>
          <a:prstGeom prst="rect">
            <a:avLst/>
          </a:prstGeom>
          <a:solidFill>
            <a:srgbClr val="FFCC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8975725" y="4341864"/>
            <a:ext cx="647700" cy="650875"/>
          </a:xfrm>
          <a:prstGeom prst="rect">
            <a:avLst/>
          </a:prstGeom>
          <a:solidFill>
            <a:srgbClr val="FFCC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568575" y="2181275"/>
            <a:ext cx="1295400" cy="129540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224338" y="2252713"/>
            <a:ext cx="1295400" cy="1295400"/>
          </a:xfrm>
          <a:prstGeom prst="rect">
            <a:avLst/>
          </a:prstGeom>
          <a:solidFill>
            <a:srgbClr val="C0C0C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4368800" y="4197400"/>
            <a:ext cx="1366838" cy="1295400"/>
          </a:xfrm>
          <a:prstGeom prst="rect">
            <a:avLst/>
          </a:prstGeom>
          <a:noFill/>
          <a:ln w="1270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959601" y="2252714"/>
            <a:ext cx="936625" cy="936625"/>
          </a:xfrm>
          <a:prstGeom prst="rect">
            <a:avLst/>
          </a:prstGeom>
          <a:solidFill>
            <a:srgbClr val="FF3300"/>
          </a:solidFill>
          <a:ln w="1270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65523-4B4F-4E96-8D42-CE67F163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 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43C10-7B54-4F7F-B211-B1CEB2D55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400" dirty="0"/>
              <a:t>Cores Primárias: vermelho, amarelo e azul.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400" dirty="0"/>
              <a:t>Cores Secundárias: verde (azul e amarelo), laranja (amarelo e vermelho) e roxo ou violeta (vermelho e azul).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400" dirty="0"/>
              <a:t>Cores Terciárias: vermelho-arroxeado (vermelho e roxo) e vermelho-alaranjado (vermelho e laranja); amarelo-esverdeado (amarelo e verde) e amarelo-alaranjado (amarelo e laranja); azul-arroxeado (azul e roxo) e azul-esverdeado (azul e verde).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400" dirty="0"/>
              <a:t>Cores Quentes: vermelho, laranja, amarelo, vermelho-alaranjado, amarelo-esverdeado e amarelo-alaranjado.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400" dirty="0"/>
              <a:t>Cores Frias: azul, verde, violeta, vermelho-arroxeado, azul-arroxeado e azul-esverdeado.</a:t>
            </a:r>
          </a:p>
        </p:txBody>
      </p:sp>
    </p:spTree>
    <p:extLst>
      <p:ext uri="{BB962C8B-B14F-4D97-AF65-F5344CB8AC3E}">
        <p14:creationId xmlns:p14="http://schemas.microsoft.com/office/powerpoint/2010/main" val="4162537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881158" y="1412776"/>
            <a:ext cx="8429684" cy="4521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Psicodinâmica das Cores</a:t>
            </a:r>
            <a:br>
              <a:rPr lang="pt-BR" dirty="0"/>
            </a:br>
            <a:r>
              <a:rPr lang="pt-BR" sz="2700" u="sng" dirty="0"/>
              <a:t>O Significado das Cores - EFEITOS				        </a:t>
            </a:r>
            <a:endParaRPr lang="pt-BR" u="sng" dirty="0"/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3503614" y="1841404"/>
            <a:ext cx="2598737" cy="2598738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4008438" y="2273204"/>
            <a:ext cx="1600200" cy="1600200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6743700" y="2419254"/>
            <a:ext cx="1600200" cy="16002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4727576" y="4578255"/>
            <a:ext cx="3095625" cy="10618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/>
              <a:t>Qual dos círculos é maior?</a:t>
            </a:r>
          </a:p>
          <a:p>
            <a:pPr>
              <a:spcBef>
                <a:spcPct val="50000"/>
              </a:spcBef>
            </a:pPr>
            <a:r>
              <a:rPr lang="pt-BR" b="0"/>
              <a:t>Resposta: eles são exatamente do mesmo tamanho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Psicodinâmica das Cores</a:t>
            </a:r>
            <a:br>
              <a:rPr lang="pt-BR" dirty="0"/>
            </a:br>
            <a:r>
              <a:rPr lang="pt-BR" sz="2700" u="sng" dirty="0"/>
              <a:t>O Significado das Cores – EM NOSSA VIDA			        </a:t>
            </a:r>
            <a:endParaRPr lang="pt-BR" u="sng" dirty="0"/>
          </a:p>
        </p:txBody>
      </p:sp>
      <p:graphicFrame>
        <p:nvGraphicFramePr>
          <p:cNvPr id="7" name="Group 19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98951"/>
              </p:ext>
            </p:extLst>
          </p:nvPr>
        </p:nvGraphicFramePr>
        <p:xfrm>
          <a:off x="2279651" y="1772816"/>
          <a:ext cx="7777163" cy="376244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Período de 1 a 10 anos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Idade da efervescência e da espontaneidade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Período de 10 a 20 anos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Idade da imaginação, excitação, aventura.</a:t>
                      </a: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Período de 20 a 30 anos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Idade da força, potência, arrogância.</a:t>
                      </a: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Período de 30 a 40 anos</a:t>
                      </a: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Idade da diminuição do fogo juvenil.</a:t>
                      </a: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Período de 40 a 50 anos</a:t>
                      </a: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Idade do pensamento e da inteligência.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Período de 50 a 60 anos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Idade do juízo, do misticismo, da lei.</a:t>
                      </a: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Acima de 60 anos</a:t>
                      </a:r>
                      <a:r>
                        <a:rPr kumimoji="0"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Idade do saber, da experiência, e da benevolência.</a:t>
                      </a:r>
                      <a:r>
                        <a:rPr kumimoji="0" lang="pt-B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138"/>
          <p:cNvSpPr>
            <a:spLocks noChangeArrowheads="1"/>
          </p:cNvSpPr>
          <p:nvPr/>
        </p:nvSpPr>
        <p:spPr bwMode="auto">
          <a:xfrm>
            <a:off x="2381224" y="1917276"/>
            <a:ext cx="287338" cy="287338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Rectangle 139"/>
          <p:cNvSpPr>
            <a:spLocks noChangeArrowheads="1"/>
          </p:cNvSpPr>
          <p:nvPr/>
        </p:nvSpPr>
        <p:spPr bwMode="auto">
          <a:xfrm>
            <a:off x="2381224" y="2420515"/>
            <a:ext cx="287338" cy="287337"/>
          </a:xfrm>
          <a:prstGeom prst="rect">
            <a:avLst/>
          </a:prstGeom>
          <a:solidFill>
            <a:srgbClr val="FF9933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>
              <a:solidFill>
                <a:srgbClr val="FF9933"/>
              </a:solidFill>
            </a:endParaRPr>
          </a:p>
        </p:txBody>
      </p:sp>
      <p:sp>
        <p:nvSpPr>
          <p:cNvPr id="10" name="Rectangle 143"/>
          <p:cNvSpPr>
            <a:spLocks noChangeArrowheads="1"/>
          </p:cNvSpPr>
          <p:nvPr/>
        </p:nvSpPr>
        <p:spPr bwMode="auto">
          <a:xfrm>
            <a:off x="2381224" y="2925340"/>
            <a:ext cx="287338" cy="287337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Rectangle 144"/>
          <p:cNvSpPr>
            <a:spLocks noChangeArrowheads="1"/>
          </p:cNvSpPr>
          <p:nvPr/>
        </p:nvSpPr>
        <p:spPr bwMode="auto">
          <a:xfrm>
            <a:off x="2381224" y="3501601"/>
            <a:ext cx="287338" cy="287338"/>
          </a:xfrm>
          <a:prstGeom prst="rect">
            <a:avLst/>
          </a:prstGeom>
          <a:solidFill>
            <a:srgbClr val="0099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2" name="Rectangle 145"/>
          <p:cNvSpPr>
            <a:spLocks noChangeArrowheads="1"/>
          </p:cNvSpPr>
          <p:nvPr/>
        </p:nvSpPr>
        <p:spPr bwMode="auto">
          <a:xfrm>
            <a:off x="2381224" y="4077865"/>
            <a:ext cx="287338" cy="287337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3" name="Rectangle 146"/>
          <p:cNvSpPr>
            <a:spLocks noChangeArrowheads="1"/>
          </p:cNvSpPr>
          <p:nvPr/>
        </p:nvSpPr>
        <p:spPr bwMode="auto">
          <a:xfrm>
            <a:off x="2381224" y="4581101"/>
            <a:ext cx="287338" cy="287338"/>
          </a:xfrm>
          <a:prstGeom prst="rect">
            <a:avLst/>
          </a:prstGeom>
          <a:solidFill>
            <a:srgbClr val="CC99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4" name="Rectangle 147"/>
          <p:cNvSpPr>
            <a:spLocks noChangeArrowheads="1"/>
          </p:cNvSpPr>
          <p:nvPr/>
        </p:nvSpPr>
        <p:spPr bwMode="auto">
          <a:xfrm>
            <a:off x="2381224" y="5157365"/>
            <a:ext cx="287338" cy="287337"/>
          </a:xfrm>
          <a:prstGeom prst="rect">
            <a:avLst/>
          </a:prstGeom>
          <a:solidFill>
            <a:srgbClr val="9933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Psicodinâmica das Cores</a:t>
            </a:r>
            <a:br>
              <a:rPr lang="pt-BR" dirty="0"/>
            </a:br>
            <a:r>
              <a:rPr lang="pt-BR" sz="2700" u="sng" dirty="0"/>
              <a:t>O Significado das Cores   					        </a:t>
            </a:r>
            <a:endParaRPr lang="pt-BR" u="sng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381224" y="1556792"/>
            <a:ext cx="7358114" cy="44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ct val="50000"/>
              </a:spcBef>
            </a:pPr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cor é uma importante propriedade estética em uma página na Web.</a:t>
            </a:r>
          </a:p>
          <a:p>
            <a:pPr algn="just">
              <a:spcBef>
                <a:spcPct val="50000"/>
              </a:spcBef>
            </a:pPr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Devido a suas qualidades atrativas, podemos usar a cor para identificar os elementos que devem atrair a atenção do usuário.</a:t>
            </a:r>
          </a:p>
          <a:p>
            <a:pPr algn="just">
              <a:spcBef>
                <a:spcPct val="50000"/>
              </a:spcBef>
            </a:pPr>
            <a:r>
              <a:rPr lang="pt-BR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usada indiscriminadamente, a cor pode ter um efeito negativo ou de distração.</a:t>
            </a:r>
            <a:endParaRPr lang="pt-B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DDBAB-C8F9-47F3-9434-A005F50D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95" y="224449"/>
            <a:ext cx="11705494" cy="858764"/>
          </a:xfrm>
        </p:spPr>
        <p:txBody>
          <a:bodyPr/>
          <a:lstStyle/>
          <a:p>
            <a:r>
              <a:rPr lang="pt-BR" dirty="0"/>
              <a:t>Circulo Cromático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89BD5E5-7B39-4FDC-83CA-9AF45EB4F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79" t="6973" r="4254" b="3665"/>
          <a:stretch/>
        </p:blipFill>
        <p:spPr>
          <a:xfrm rot="7316852">
            <a:off x="317060" y="1438770"/>
            <a:ext cx="3888432" cy="3888432"/>
          </a:xfrm>
          <a:prstGeom prst="ellipse">
            <a:avLst/>
          </a:prstGeom>
        </p:spPr>
      </p:pic>
      <p:pic>
        <p:nvPicPr>
          <p:cNvPr id="7" name="Imagem 6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1F5A55A3-DCBA-4705-8113-84539A4356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304" y="692696"/>
            <a:ext cx="7087320" cy="49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80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3CBD7-3C8F-4C5D-84B7-986F50D4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 Monocromático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3F77E5-D1CB-4450-9D60-2FFB6F46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Excelente Harmonização</a:t>
            </a:r>
          </a:p>
        </p:txBody>
      </p:sp>
      <p:pic>
        <p:nvPicPr>
          <p:cNvPr id="9" name="Espaço Reservado para Conteúdo 7" descr="Uma imagem contendo aeronave, balão, transporte&#10;&#10;Descrição gerada automaticamente">
            <a:extLst>
              <a:ext uri="{FF2B5EF4-FFF2-40B4-BE49-F238E27FC236}">
                <a16:creationId xmlns:a16="http://schemas.microsoft.com/office/drawing/2014/main" id="{50C3048F-FA71-42E4-A0A3-D80753FFA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8049" y="1215609"/>
            <a:ext cx="4380345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955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3CBD7-3C8F-4C5D-84B7-986F50D4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 Análogas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3F77E5-D1CB-4450-9D60-2FFB6F46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Cores próximas uma das outras</a:t>
            </a:r>
          </a:p>
          <a:p>
            <a:r>
              <a:rPr lang="pt-BR" dirty="0"/>
              <a:t>Não tem contraste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0B07FD-7BE2-4A74-AF7D-327F9F7C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032" y="476672"/>
            <a:ext cx="5059156" cy="491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97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3CBD7-3C8F-4C5D-84B7-986F50D4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95" y="224449"/>
            <a:ext cx="11705494" cy="858764"/>
          </a:xfrm>
        </p:spPr>
        <p:txBody>
          <a:bodyPr/>
          <a:lstStyle/>
          <a:p>
            <a:r>
              <a:rPr lang="pt-BR"/>
              <a:t>Cores Contrastantes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3F77E5-D1CB-4450-9D60-2FFB6F467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95" y="1291053"/>
            <a:ext cx="11705493" cy="4351338"/>
          </a:xfrm>
        </p:spPr>
        <p:txBody>
          <a:bodyPr/>
          <a:lstStyle/>
          <a:p>
            <a:r>
              <a:rPr lang="pt-BR" dirty="0"/>
              <a:t>Estão em posição oposta no circulo cromático</a:t>
            </a:r>
          </a:p>
          <a:p>
            <a:endParaRPr lang="pt-BR" dirty="0"/>
          </a:p>
          <a:p>
            <a:r>
              <a:rPr lang="pt-BR" dirty="0"/>
              <a:t>EX.: SENAC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D591FA-151B-4F9F-8854-6D88054F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3212976"/>
            <a:ext cx="3714591" cy="2259827"/>
          </a:xfrm>
          <a:prstGeom prst="rect">
            <a:avLst/>
          </a:prstGeom>
        </p:spPr>
      </p:pic>
      <p:pic>
        <p:nvPicPr>
          <p:cNvPr id="5" name="Imagem 4" descr="Uma imagem contendo aeronave, balão, transporte&#10;&#10;Descrição gerada automaticamente">
            <a:extLst>
              <a:ext uri="{FF2B5EF4-FFF2-40B4-BE49-F238E27FC236}">
                <a16:creationId xmlns:a16="http://schemas.microsoft.com/office/drawing/2014/main" id="{AC93D000-51FF-45F3-9159-E77FC8374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883" y="666610"/>
            <a:ext cx="5066646" cy="5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51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3CBD7-3C8F-4C5D-84B7-986F50D4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95" y="224449"/>
            <a:ext cx="11705494" cy="858764"/>
          </a:xfrm>
        </p:spPr>
        <p:txBody>
          <a:bodyPr/>
          <a:lstStyle/>
          <a:p>
            <a:r>
              <a:rPr lang="pt-BR" b="1" dirty="0"/>
              <a:t>Combinação de três cores</a:t>
            </a:r>
          </a:p>
        </p:txBody>
      </p:sp>
      <p:pic>
        <p:nvPicPr>
          <p:cNvPr id="6" name="Espaço Reservado para Conteúdo 5" descr="Uma imagem contendo aeronave, balão, acessório, desenho&#10;&#10;Descrição gerada automaticamente">
            <a:extLst>
              <a:ext uri="{FF2B5EF4-FFF2-40B4-BE49-F238E27FC236}">
                <a16:creationId xmlns:a16="http://schemas.microsoft.com/office/drawing/2014/main" id="{18CC2ED8-D114-4D26-92A6-6F6F5BAD2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944" y="1290638"/>
            <a:ext cx="4351337" cy="4351337"/>
          </a:xfrm>
        </p:spPr>
      </p:pic>
    </p:spTree>
    <p:extLst>
      <p:ext uri="{BB962C8B-B14F-4D97-AF65-F5344CB8AC3E}">
        <p14:creationId xmlns:p14="http://schemas.microsoft.com/office/powerpoint/2010/main" val="1367339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3CBD7-3C8F-4C5D-84B7-986F50D4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95" y="224449"/>
            <a:ext cx="11705494" cy="858764"/>
          </a:xfrm>
        </p:spPr>
        <p:txBody>
          <a:bodyPr/>
          <a:lstStyle/>
          <a:p>
            <a:r>
              <a:rPr lang="pt-BR" b="1" dirty="0"/>
              <a:t>Combinações análogas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8CC2ED8-D114-4D26-92A6-6F6F5BAD2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4944" y="1290638"/>
            <a:ext cx="4351337" cy="4351337"/>
          </a:xfrm>
        </p:spPr>
      </p:pic>
    </p:spTree>
    <p:extLst>
      <p:ext uri="{BB962C8B-B14F-4D97-AF65-F5344CB8AC3E}">
        <p14:creationId xmlns:p14="http://schemas.microsoft.com/office/powerpoint/2010/main" val="2145295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3CBD7-3C8F-4C5D-84B7-986F50D4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95" y="224449"/>
            <a:ext cx="11705494" cy="858764"/>
          </a:xfrm>
        </p:spPr>
        <p:txBody>
          <a:bodyPr/>
          <a:lstStyle/>
          <a:p>
            <a:r>
              <a:rPr lang="pt-BR" b="1" dirty="0"/>
              <a:t>Combinação em fenda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8CC2ED8-D114-4D26-92A6-6F6F5BAD2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4944" y="1290638"/>
            <a:ext cx="4351337" cy="4351337"/>
          </a:xfrm>
        </p:spPr>
      </p:pic>
    </p:spTree>
    <p:extLst>
      <p:ext uri="{BB962C8B-B14F-4D97-AF65-F5344CB8AC3E}">
        <p14:creationId xmlns:p14="http://schemas.microsoft.com/office/powerpoint/2010/main" val="207785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AFC54-EDA8-4D18-B20E-B493ECC2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 Neutras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AC12075-1882-42ED-8B80-B5F0697F2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750" y="1408906"/>
            <a:ext cx="107537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40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3CBD7-3C8F-4C5D-84B7-986F50D4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95" y="224449"/>
            <a:ext cx="11705494" cy="858764"/>
          </a:xfrm>
        </p:spPr>
        <p:txBody>
          <a:bodyPr/>
          <a:lstStyle/>
          <a:p>
            <a:r>
              <a:rPr lang="pt-BR" b="1" dirty="0"/>
              <a:t>Combinação O quadrado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8CC2ED8-D114-4D26-92A6-6F6F5BAD2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4944" y="1290638"/>
            <a:ext cx="4351337" cy="4351337"/>
          </a:xfrm>
        </p:spPr>
      </p:pic>
    </p:spTree>
    <p:extLst>
      <p:ext uri="{BB962C8B-B14F-4D97-AF65-F5344CB8AC3E}">
        <p14:creationId xmlns:p14="http://schemas.microsoft.com/office/powerpoint/2010/main" val="3584270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6286C-CB78-4198-9025-AC02BB14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combinação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8608A8-4C49-4B73-BE5B-D2301E79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b="1" dirty="0"/>
              <a:t>Branco:</a:t>
            </a:r>
            <a:r>
              <a:rPr lang="pt-BR" sz="1600" dirty="0"/>
              <a:t> Combina com tudo, principalmente com azul, vermelho e preto;</a:t>
            </a:r>
          </a:p>
          <a:p>
            <a:r>
              <a:rPr lang="pt-BR" sz="1600" b="1" dirty="0"/>
              <a:t>Bege:</a:t>
            </a:r>
            <a:r>
              <a:rPr lang="pt-BR" sz="1600" dirty="0"/>
              <a:t> Combina com azul, marrom, esmeralda, preto, vermelho e branco;</a:t>
            </a:r>
          </a:p>
          <a:p>
            <a:r>
              <a:rPr lang="pt-BR" sz="1600" b="1" dirty="0"/>
              <a:t>Cinza:</a:t>
            </a:r>
            <a:r>
              <a:rPr lang="pt-BR" sz="1600" dirty="0"/>
              <a:t> Combina com fúcsia, vermelho, violeta, rosa e azul;</a:t>
            </a:r>
          </a:p>
          <a:p>
            <a:r>
              <a:rPr lang="pt-BR" sz="1600" b="1" dirty="0"/>
              <a:t>Rosa:</a:t>
            </a:r>
            <a:r>
              <a:rPr lang="pt-BR" sz="1600" dirty="0"/>
              <a:t> Combina com marrom, branco, verde menta, oliva, cinza, turquesa, azul claro;</a:t>
            </a:r>
          </a:p>
          <a:p>
            <a:r>
              <a:rPr lang="pt-BR" sz="1600" b="1" dirty="0"/>
              <a:t>Fúcsia (rosa escuro):</a:t>
            </a:r>
            <a:r>
              <a:rPr lang="pt-BR" sz="1600" dirty="0"/>
              <a:t> Combina com cinza, amarelo amarronzado, lima, verde menta e marrom;</a:t>
            </a:r>
          </a:p>
          <a:p>
            <a:r>
              <a:rPr lang="pt-BR" sz="1600" b="1" dirty="0"/>
              <a:t>Vermelho:</a:t>
            </a:r>
            <a:r>
              <a:rPr lang="pt-BR" sz="1600" dirty="0"/>
              <a:t> Combina com amarelo, branco, fulvo, verde, azul e preto;</a:t>
            </a:r>
          </a:p>
          <a:p>
            <a:r>
              <a:rPr lang="pt-BR" sz="1600" b="1" dirty="0"/>
              <a:t>Marrom:</a:t>
            </a:r>
            <a:r>
              <a:rPr lang="pt-BR" sz="1600" dirty="0"/>
              <a:t> Combina com creme, rosa, verde, bege e ciano brilhante;</a:t>
            </a:r>
          </a:p>
          <a:p>
            <a:r>
              <a:rPr lang="pt-BR" sz="1600" b="1" dirty="0"/>
              <a:t>Laranja:</a:t>
            </a:r>
            <a:r>
              <a:rPr lang="pt-BR" sz="1600" dirty="0"/>
              <a:t> Combina como ciano, azul, lilás, violeta, branco e preto;</a:t>
            </a:r>
          </a:p>
          <a:p>
            <a:r>
              <a:rPr lang="pt-BR" sz="1600" b="1" dirty="0"/>
              <a:t>Amarelo:</a:t>
            </a:r>
            <a:r>
              <a:rPr lang="pt-BR" sz="1600" dirty="0"/>
              <a:t> Combina com azul, lilás, ciano claro, violeta, cinza e preto;</a:t>
            </a:r>
          </a:p>
          <a:p>
            <a:r>
              <a:rPr lang="pt-BR" sz="1600" b="1" dirty="0"/>
              <a:t>Verde:</a:t>
            </a:r>
            <a:r>
              <a:rPr lang="pt-BR" sz="1600" dirty="0"/>
              <a:t> Combina com marrom dourado, laranja, verde salada, amarelo, marrom, cinza, creme, preto e branco creme;</a:t>
            </a:r>
          </a:p>
          <a:p>
            <a:r>
              <a:rPr lang="pt-BR" sz="1600" b="1" dirty="0"/>
              <a:t>Ciano:</a:t>
            </a:r>
            <a:r>
              <a:rPr lang="pt-BR" sz="1600" dirty="0"/>
              <a:t> Combina com vermelho, cinza, marrom, laranja, rosa, branco e amarelo;</a:t>
            </a:r>
          </a:p>
          <a:p>
            <a:r>
              <a:rPr lang="pt-BR" sz="1600" b="1" dirty="0"/>
              <a:t>Lilás:</a:t>
            </a:r>
            <a:r>
              <a:rPr lang="pt-BR" sz="1600" dirty="0"/>
              <a:t> Combina com laranja, rosa, violeta escuro, amarelo e branco;</a:t>
            </a:r>
          </a:p>
          <a:p>
            <a:r>
              <a:rPr lang="pt-BR" sz="1600" b="1" dirty="0"/>
              <a:t>Preto é a cor universal:</a:t>
            </a:r>
            <a:r>
              <a:rPr lang="pt-BR" sz="1600" dirty="0"/>
              <a:t> Combina com todas as outras cores, especialmente com laranja, rosa, verde salada, branco, vermelho ou amarelo.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6742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54D33-AE3D-4912-A1AE-577FE1D15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95" y="224449"/>
            <a:ext cx="11705494" cy="858764"/>
          </a:xfrm>
        </p:spPr>
        <p:txBody>
          <a:bodyPr/>
          <a:lstStyle/>
          <a:p>
            <a:r>
              <a:rPr lang="pt-BR"/>
              <a:t>Cores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0DEC0-F9DB-4386-B3FA-F4E2D82AA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95" y="1291053"/>
            <a:ext cx="11705493" cy="4351338"/>
          </a:xfrm>
        </p:spPr>
        <p:txBody>
          <a:bodyPr/>
          <a:lstStyle/>
          <a:p>
            <a:r>
              <a:rPr lang="pt-BR"/>
              <a:t>Primárias</a:t>
            </a:r>
            <a:endParaRPr lang="pt-BR" dirty="0"/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87050467-F96A-4698-8020-46126F9DF3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0" t="-2568" r="-1159" b="-2490"/>
          <a:stretch/>
        </p:blipFill>
        <p:spPr>
          <a:xfrm>
            <a:off x="1775520" y="1772816"/>
            <a:ext cx="8352928" cy="4176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90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4AFE8-AC25-4E67-89CB-A920ECEB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>
                <a:solidFill>
                  <a:srgbClr val="FFFFFF"/>
                </a:solidFill>
                <a:latin typeface="+mj-lt"/>
                <a:cs typeface="+mj-cs"/>
              </a:rPr>
              <a:t>RGB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FC9EA6C-9DF0-4EA2-9E95-57799F257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r="2" b="3"/>
          <a:stretch/>
        </p:blipFill>
        <p:spPr>
          <a:xfrm>
            <a:off x="976251" y="1196752"/>
            <a:ext cx="7163222" cy="45541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0967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F7A9A-EF8B-454E-98D9-4B8E7B4E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Cores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C7596F8-2112-4C07-8AD5-30916668B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11" y="1196752"/>
            <a:ext cx="10220178" cy="476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8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Psicodinâmica das Cores</a:t>
            </a:r>
            <a:br>
              <a:rPr lang="pt-BR" dirty="0"/>
            </a:br>
            <a:r>
              <a:rPr lang="pt-BR" sz="2700" u="sng" dirty="0"/>
              <a:t>O Significado das Cores               				        </a:t>
            </a:r>
            <a:endParaRPr lang="pt-BR" u="sng" dirty="0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6348809" y="1411908"/>
            <a:ext cx="4068762" cy="48320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sz="1400" dirty="0"/>
              <a:t>Força, euforia, alegria e confiança</a:t>
            </a:r>
          </a:p>
          <a:p>
            <a:pPr algn="l">
              <a:spcBef>
                <a:spcPct val="50000"/>
              </a:spcBef>
            </a:pPr>
            <a:endParaRPr lang="pt-BR" sz="1400" dirty="0"/>
          </a:p>
          <a:p>
            <a:pPr algn="l">
              <a:spcBef>
                <a:spcPct val="50000"/>
              </a:spcBef>
            </a:pPr>
            <a:r>
              <a:rPr lang="pt-BR" sz="1400" dirty="0"/>
              <a:t>Estimulante, alerta, esperança</a:t>
            </a:r>
          </a:p>
          <a:p>
            <a:pPr algn="l">
              <a:spcBef>
                <a:spcPct val="50000"/>
              </a:spcBef>
            </a:pPr>
            <a:endParaRPr lang="pt-BR" sz="1400" dirty="0"/>
          </a:p>
          <a:p>
            <a:pPr algn="l">
              <a:spcBef>
                <a:spcPct val="50000"/>
              </a:spcBef>
            </a:pPr>
            <a:r>
              <a:rPr lang="pt-BR" sz="1400" dirty="0"/>
              <a:t>Dinamismo, energia, revolta, calor, raiva</a:t>
            </a:r>
          </a:p>
          <a:p>
            <a:pPr algn="l">
              <a:spcBef>
                <a:spcPct val="50000"/>
              </a:spcBef>
            </a:pPr>
            <a:endParaRPr lang="pt-BR" sz="1400" dirty="0"/>
          </a:p>
          <a:p>
            <a:pPr algn="l">
              <a:spcBef>
                <a:spcPct val="50000"/>
              </a:spcBef>
            </a:pPr>
            <a:r>
              <a:rPr lang="pt-BR" sz="1400" dirty="0" err="1"/>
              <a:t>Bem-estar</a:t>
            </a:r>
            <a:r>
              <a:rPr lang="pt-BR" sz="1400" dirty="0"/>
              <a:t>, paz, saúde, equilíbrio </a:t>
            </a:r>
          </a:p>
          <a:p>
            <a:pPr algn="l">
              <a:spcBef>
                <a:spcPct val="50000"/>
              </a:spcBef>
            </a:pPr>
            <a:endParaRPr lang="pt-BR" sz="1400" dirty="0"/>
          </a:p>
          <a:p>
            <a:pPr algn="l">
              <a:spcBef>
                <a:spcPct val="50000"/>
              </a:spcBef>
            </a:pPr>
            <a:r>
              <a:rPr lang="pt-BR" sz="1400" dirty="0"/>
              <a:t>Viagem, verdade, intelectualidade, advertência. </a:t>
            </a:r>
          </a:p>
          <a:p>
            <a:pPr algn="l">
              <a:spcBef>
                <a:spcPct val="50000"/>
              </a:spcBef>
            </a:pPr>
            <a:endParaRPr lang="pt-BR" sz="1400" dirty="0"/>
          </a:p>
          <a:p>
            <a:pPr algn="l">
              <a:spcBef>
                <a:spcPct val="50000"/>
              </a:spcBef>
            </a:pPr>
            <a:r>
              <a:rPr lang="pt-BR" sz="1400" dirty="0"/>
              <a:t>Fantasia, mistério, egoísmo, espiritualidade. </a:t>
            </a:r>
          </a:p>
          <a:p>
            <a:pPr algn="l">
              <a:spcBef>
                <a:spcPct val="50000"/>
              </a:spcBef>
            </a:pPr>
            <a:endParaRPr lang="pt-BR" sz="1400" dirty="0"/>
          </a:p>
          <a:p>
            <a:pPr algn="l">
              <a:spcBef>
                <a:spcPct val="50000"/>
              </a:spcBef>
            </a:pPr>
            <a:r>
              <a:rPr lang="pt-BR" sz="1400" dirty="0"/>
              <a:t>Estima, valor, dignidade. </a:t>
            </a:r>
          </a:p>
          <a:p>
            <a:pPr algn="l">
              <a:spcBef>
                <a:spcPct val="50000"/>
              </a:spcBef>
            </a:pPr>
            <a:endParaRPr lang="pt-BR" sz="1400" dirty="0"/>
          </a:p>
          <a:p>
            <a:pPr algn="l">
              <a:spcBef>
                <a:spcPct val="50000"/>
              </a:spcBef>
            </a:pPr>
            <a:r>
              <a:rPr lang="pt-BR" sz="1400" dirty="0"/>
              <a:t>Pensar, melancolia. </a:t>
            </a:r>
          </a:p>
        </p:txBody>
      </p:sp>
      <p:pic>
        <p:nvPicPr>
          <p:cNvPr id="13" name="Picture 28" descr="rodadecor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75221" y="2201567"/>
            <a:ext cx="2381250" cy="2362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4943872" y="1411907"/>
            <a:ext cx="1223963" cy="360362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4943872" y="1988170"/>
            <a:ext cx="1223963" cy="360363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4943872" y="2635870"/>
            <a:ext cx="1223963" cy="360363"/>
          </a:xfrm>
          <a:prstGeom prst="rect">
            <a:avLst/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4943872" y="3283570"/>
            <a:ext cx="1223963" cy="360363"/>
          </a:xfrm>
          <a:prstGeom prst="rect">
            <a:avLst/>
          </a:prstGeom>
          <a:solidFill>
            <a:srgbClr val="008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4943872" y="3861420"/>
            <a:ext cx="1223963" cy="360363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4943872" y="4509120"/>
            <a:ext cx="1223963" cy="360363"/>
          </a:xfrm>
          <a:prstGeom prst="rect">
            <a:avLst/>
          </a:prstGeom>
          <a:solidFill>
            <a:srgbClr val="80008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4943872" y="5156820"/>
            <a:ext cx="1223963" cy="360363"/>
          </a:xfrm>
          <a:prstGeom prst="rect">
            <a:avLst/>
          </a:prstGeom>
          <a:solidFill>
            <a:srgbClr val="9900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4943872" y="5804520"/>
            <a:ext cx="1223963" cy="360363"/>
          </a:xfrm>
          <a:prstGeom prst="rect">
            <a:avLst/>
          </a:prstGeom>
          <a:solidFill>
            <a:srgbClr val="99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Psicodinâmica das Cores</a:t>
            </a:r>
            <a:br>
              <a:rPr lang="pt-BR" dirty="0"/>
            </a:br>
            <a:r>
              <a:rPr lang="pt-BR" sz="2700" u="sng" dirty="0"/>
              <a:t>O Significado das Cores              				        </a:t>
            </a:r>
            <a:endParaRPr lang="pt-BR" u="sng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095473" y="1571612"/>
            <a:ext cx="1197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Branco</a:t>
            </a: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2381224" y="2285992"/>
            <a:ext cx="7358114" cy="40719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Totalidade – Unidade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Paz - Harmonia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Pureza Essencial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O Ser, o Absoluto, o Uno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Psicodinâmica das Cores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sz="2700" u="sng" dirty="0">
                <a:solidFill>
                  <a:schemeClr val="bg1"/>
                </a:solidFill>
              </a:rPr>
              <a:t>O Significado das Cores              				        </a:t>
            </a:r>
            <a:endParaRPr lang="pt-BR" u="sng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095472" y="1571613"/>
            <a:ext cx="8072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Preto - </a:t>
            </a:r>
            <a:r>
              <a:rPr lang="pt-BR" sz="2000" dirty="0">
                <a:solidFill>
                  <a:schemeClr val="bg1"/>
                </a:solidFill>
              </a:rPr>
              <a:t>Deve ser evitado o excesso em publicações a cores, pois tende a gerar frustração.</a:t>
            </a: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2381224" y="2928934"/>
            <a:ext cx="7358114" cy="342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Ausência de Exterioridade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Introspecção e Expectação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Virtualidade e Antecipação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Medo Expectante</a:t>
            </a:r>
            <a:br>
              <a:rPr lang="pt-BR" sz="2800" b="1" dirty="0">
                <a:solidFill>
                  <a:schemeClr val="tx1"/>
                </a:solidFill>
              </a:rPr>
            </a:br>
            <a:r>
              <a:rPr lang="pt-BR" sz="2800" b="1" dirty="0">
                <a:solidFill>
                  <a:schemeClr val="tx1"/>
                </a:solidFill>
              </a:rPr>
              <a:t>Esvaziamento de Conteúdo Psíquico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senac padrão 2017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1417</Words>
  <Application>Microsoft Office PowerPoint</Application>
  <PresentationFormat>Widescreen</PresentationFormat>
  <Paragraphs>124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Helvetica</vt:lpstr>
      <vt:lpstr>Wingdings 2</vt:lpstr>
      <vt:lpstr>template senac padrão 2017</vt:lpstr>
      <vt:lpstr>Apresentação do PowerPoint</vt:lpstr>
      <vt:lpstr>Composição Cores</vt:lpstr>
      <vt:lpstr>Cores Neutras</vt:lpstr>
      <vt:lpstr>Cores</vt:lpstr>
      <vt:lpstr>RGB</vt:lpstr>
      <vt:lpstr>Tabela de Cores</vt:lpstr>
      <vt:lpstr>Psicodinâmica das Cores O Significado das Cores                           </vt:lpstr>
      <vt:lpstr>Psicodinâmica das Cores O Significado das Cores                          </vt:lpstr>
      <vt:lpstr>Psicodinâmica das Cores O Significado das Cores                          </vt:lpstr>
      <vt:lpstr>Psicodinâmica das Cores O Significado das Cores                          </vt:lpstr>
      <vt:lpstr>Psicodinâmica das Cores O Significado das Cores                          </vt:lpstr>
      <vt:lpstr>Psicodinâmica das Cores O Significado das Cores                          </vt:lpstr>
      <vt:lpstr>Psicodinâmica das Cores O Significado das Cores                          </vt:lpstr>
      <vt:lpstr>Psicodinâmica das Cores O Significado das Cores                          </vt:lpstr>
      <vt:lpstr>Psicodinâmica das Cores O Significado das Cores                          </vt:lpstr>
      <vt:lpstr>Psicodinâmica das Cores O Significado das Cores                          </vt:lpstr>
      <vt:lpstr>Psicodinâmica das Cores O Significado das Cores                          </vt:lpstr>
      <vt:lpstr>Psicodinâmica das Cores O Significado das Cores - COMBINAÇÕES           </vt:lpstr>
      <vt:lpstr>Psicodinâmica das Cores O Significado das Cores - EFEITOS             </vt:lpstr>
      <vt:lpstr>Psicodinâmica das Cores O Significado das Cores - EFEITOS            </vt:lpstr>
      <vt:lpstr>Psicodinâmica das Cores O Significado das Cores – EM NOSSA VIDA           </vt:lpstr>
      <vt:lpstr>Psicodinâmica das Cores O Significado das Cores                </vt:lpstr>
      <vt:lpstr>Circulo Cromático</vt:lpstr>
      <vt:lpstr>Cores Monocromático</vt:lpstr>
      <vt:lpstr>Cores Análogas</vt:lpstr>
      <vt:lpstr>Cores Contrastantes</vt:lpstr>
      <vt:lpstr>Combinação de três cores</vt:lpstr>
      <vt:lpstr>Combinações análogas</vt:lpstr>
      <vt:lpstr>Combinação em fenda</vt:lpstr>
      <vt:lpstr>Combinação O quadrado</vt:lpstr>
      <vt:lpstr>Exemplo de combinação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PEDRO LUIZ HOLUBOSKI JUNIOR</cp:lastModifiedBy>
  <cp:revision>7</cp:revision>
  <dcterms:created xsi:type="dcterms:W3CDTF">2020-04-22T15:29:39Z</dcterms:created>
  <dcterms:modified xsi:type="dcterms:W3CDTF">2024-11-11T22:27:04Z</dcterms:modified>
</cp:coreProperties>
</file>