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8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71" r:id="rId14"/>
    <p:sldId id="269" r:id="rId15"/>
    <p:sldId id="273" r:id="rId16"/>
    <p:sldId id="274" r:id="rId17"/>
    <p:sldId id="270" r:id="rId18"/>
    <p:sldId id="272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FF"/>
    <a:srgbClr val="CC00CC"/>
    <a:srgbClr val="3399FF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32" autoAdjust="0"/>
  </p:normalViewPr>
  <p:slideViewPr>
    <p:cSldViewPr>
      <p:cViewPr varScale="1">
        <p:scale>
          <a:sx n="101" d="100"/>
          <a:sy n="101" d="100"/>
        </p:scale>
        <p:origin x="-2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00A-B94C-4A93-BC5F-9DB185C35E72}" type="datetimeFigureOut">
              <a:rPr lang="pt-BR" smtClean="0"/>
              <a:t>9/9/2007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00A-B94C-4A93-BC5F-9DB185C35E72}" type="datetimeFigureOut">
              <a:rPr lang="pt-BR" smtClean="0"/>
              <a:t>9/9/2007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00A-B94C-4A93-BC5F-9DB185C35E72}" type="datetimeFigureOut">
              <a:rPr lang="pt-BR" smtClean="0"/>
              <a:t>9/9/2007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00A-B94C-4A93-BC5F-9DB185C35E72}" type="datetimeFigureOut">
              <a:rPr lang="pt-BR" smtClean="0"/>
              <a:t>9/9/2007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00A-B94C-4A93-BC5F-9DB185C35E72}" type="datetimeFigureOut">
              <a:rPr lang="pt-BR" smtClean="0"/>
              <a:t>9/9/2007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00A-B94C-4A93-BC5F-9DB185C35E72}" type="datetimeFigureOut">
              <a:rPr lang="pt-BR" smtClean="0"/>
              <a:t>9/9/2007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00A-B94C-4A93-BC5F-9DB185C35E72}" type="datetimeFigureOut">
              <a:rPr lang="pt-BR" smtClean="0"/>
              <a:t>9/9/2007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00A-B94C-4A93-BC5F-9DB185C35E72}" type="datetimeFigureOut">
              <a:rPr lang="pt-BR" smtClean="0"/>
              <a:t>9/9/2007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00A-B94C-4A93-BC5F-9DB185C35E72}" type="datetimeFigureOut">
              <a:rPr lang="pt-BR" smtClean="0"/>
              <a:t>9/9/2007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00A-B94C-4A93-BC5F-9DB185C35E72}" type="datetimeFigureOut">
              <a:rPr lang="pt-BR" smtClean="0"/>
              <a:t>9/9/2007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00A-B94C-4A93-BC5F-9DB185C35E72}" type="datetimeFigureOut">
              <a:rPr lang="pt-BR" smtClean="0"/>
              <a:t>9/9/2007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449300A-B94C-4A93-BC5F-9DB185C35E72}" type="datetimeFigureOut">
              <a:rPr lang="pt-BR" smtClean="0"/>
              <a:t>9/9/2007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4929198"/>
            <a:ext cx="6400800" cy="1752600"/>
          </a:xfrm>
        </p:spPr>
        <p:txBody>
          <a:bodyPr/>
          <a:lstStyle/>
          <a:p>
            <a:pPr algn="l"/>
            <a:r>
              <a:rPr lang="pt-BR" dirty="0" err="1" smtClean="0">
                <a:solidFill>
                  <a:schemeClr val="tx1"/>
                </a:solidFill>
              </a:rPr>
              <a:t>Profº</a:t>
            </a:r>
            <a:r>
              <a:rPr lang="pt-BR" dirty="0" smtClean="0">
                <a:solidFill>
                  <a:schemeClr val="tx1"/>
                </a:solidFill>
              </a:rPr>
              <a:t>.: Pedro Luiz Holuboski Junior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Formação Web Design Studio 8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SENAC Penha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71472" y="2428868"/>
            <a:ext cx="7929618" cy="923330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Psicodinâmica das Cores</a:t>
            </a:r>
            <a:endParaRPr lang="pt-BR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3399FF"/>
            </a:gs>
            <a:gs pos="100000">
              <a:srgbClr val="FFEBFA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Psicodinâmica das Cores</a:t>
            </a:r>
            <a:br>
              <a:rPr lang="pt-BR" dirty="0" smtClean="0"/>
            </a:br>
            <a:r>
              <a:rPr lang="pt-BR" sz="2700" u="sng" dirty="0" smtClean="0"/>
              <a:t>O S</a:t>
            </a:r>
            <a:r>
              <a:rPr lang="pt-BR" sz="2700" u="sng" dirty="0" smtClean="0"/>
              <a:t>ignificado das Cores              				        </a:t>
            </a:r>
            <a:endParaRPr lang="pt-BR" u="sng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71472" y="1571612"/>
            <a:ext cx="80724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Azul - </a:t>
            </a:r>
            <a:r>
              <a:rPr lang="pt-BR" sz="2000" dirty="0" smtClean="0"/>
              <a:t>Possui grande poder de atração; é neutro nas inquietações do ser humano; acalma o indivíduo e seu sistema circulatório. Indicado em anúncios que caracterizem o frio.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857224" y="3000372"/>
            <a:ext cx="7358114" cy="335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Espiritual humano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O inteligível, o abstrato, o não-físico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Intelecção e racionalidade - conhecimento - O homem pensa azul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CC00CC"/>
            </a:gs>
            <a:gs pos="100000">
              <a:srgbClr val="FFEBFA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Psicodinâmica das Cores</a:t>
            </a:r>
            <a:br>
              <a:rPr lang="pt-BR" dirty="0" smtClean="0"/>
            </a:br>
            <a:r>
              <a:rPr lang="pt-BR" sz="2700" u="sng" dirty="0" smtClean="0"/>
              <a:t>O S</a:t>
            </a:r>
            <a:r>
              <a:rPr lang="pt-BR" sz="2700" u="sng" dirty="0" smtClean="0"/>
              <a:t>ignificado das Cores              				        </a:t>
            </a:r>
            <a:endParaRPr lang="pt-BR" u="sng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71472" y="1571612"/>
            <a:ext cx="8072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Roxo - </a:t>
            </a:r>
            <a:r>
              <a:rPr lang="pt-BR" sz="2000" dirty="0" smtClean="0"/>
              <a:t>Acalma o sistema nervoso. a ser utilizado em anúncios de artigos religiosos, em viaturas, acessórios funerários etc. Para dar a essa cor maior sensação de calor, deve-se acrescentar vermelho; de luminosidade, o amarelo; de calor, o laranja; de frio o azul; de arejado o verde.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857224" y="3429000"/>
            <a:ext cx="7358114" cy="2928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Espiritual divino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Conhecimento intuitivo 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Poder de meditação e contemplação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Poder de elevação espiritual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CC66FF"/>
            </a:gs>
            <a:gs pos="100000">
              <a:srgbClr val="FFEBFA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Psicodinâmica das Cores</a:t>
            </a:r>
            <a:br>
              <a:rPr lang="pt-BR" dirty="0" smtClean="0"/>
            </a:br>
            <a:r>
              <a:rPr lang="pt-BR" sz="2700" u="sng" dirty="0" smtClean="0"/>
              <a:t>O S</a:t>
            </a:r>
            <a:r>
              <a:rPr lang="pt-BR" sz="2700" u="sng" dirty="0" smtClean="0"/>
              <a:t>ignificado das Cores              				        </a:t>
            </a:r>
            <a:endParaRPr lang="pt-BR" u="sng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71472" y="1571612"/>
            <a:ext cx="80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Violeta - </a:t>
            </a:r>
            <a:r>
              <a:rPr lang="pt-BR" sz="2000" dirty="0" smtClean="0"/>
              <a:t>Entristece o ser humano, não sendo, portanto, muito bem visto na criação publicitária.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857224" y="2643182"/>
            <a:ext cx="7358114" cy="371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pt-BR" sz="2800" b="1" dirty="0" smtClean="0">
                <a:solidFill>
                  <a:schemeClr val="tx1"/>
                </a:solidFill>
              </a:rPr>
              <a:t>Estima, valor, dignidade</a:t>
            </a:r>
            <a:r>
              <a:rPr lang="pt-BR" sz="2800" b="1" dirty="0">
                <a:solidFill>
                  <a:schemeClr val="tx1"/>
                </a:solidFill>
              </a:rPr>
              <a:t>. 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CC66FF"/>
            </a:gs>
            <a:gs pos="100000">
              <a:srgbClr val="FFEBFA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Psicodinâmica das Cores</a:t>
            </a:r>
            <a:br>
              <a:rPr lang="pt-BR" dirty="0" smtClean="0"/>
            </a:br>
            <a:r>
              <a:rPr lang="pt-BR" sz="2700" u="sng" dirty="0" smtClean="0"/>
              <a:t>O S</a:t>
            </a:r>
            <a:r>
              <a:rPr lang="pt-BR" sz="2700" u="sng" dirty="0" smtClean="0"/>
              <a:t>ignificado das Cores              				        </a:t>
            </a:r>
            <a:endParaRPr lang="pt-BR" u="sng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71472" y="1571612"/>
            <a:ext cx="80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Violeta - </a:t>
            </a:r>
            <a:r>
              <a:rPr lang="pt-BR" sz="2000" dirty="0" smtClean="0"/>
              <a:t>Entristece o ser humano, não sendo, portanto, muito bem visto na criação publicitária.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857224" y="2643182"/>
            <a:ext cx="7358114" cy="371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pt-BR" sz="2800" b="1" dirty="0" smtClean="0">
                <a:solidFill>
                  <a:schemeClr val="tx1"/>
                </a:solidFill>
              </a:rPr>
              <a:t>Estima, valor, dignidade</a:t>
            </a:r>
            <a:r>
              <a:rPr lang="pt-BR" sz="2800" b="1" dirty="0">
                <a:solidFill>
                  <a:schemeClr val="tx1"/>
                </a:solidFill>
              </a:rPr>
              <a:t>. 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Psicodinâmica das Cores</a:t>
            </a:r>
            <a:br>
              <a:rPr lang="pt-BR" dirty="0" smtClean="0"/>
            </a:br>
            <a:r>
              <a:rPr lang="pt-BR" sz="2700" u="sng" dirty="0" smtClean="0"/>
              <a:t>O S</a:t>
            </a:r>
            <a:r>
              <a:rPr lang="pt-BR" sz="2700" u="sng" dirty="0" smtClean="0"/>
              <a:t>ignificado das Cores - COMBINAÇÕES			        </a:t>
            </a:r>
            <a:endParaRPr lang="pt-BR" u="sn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1643050"/>
            <a:ext cx="8229600" cy="485778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AZUL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E </a:t>
            </a:r>
            <a:r>
              <a:rPr kumimoji="0" lang="pt-BR" b="0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BRANCO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Estimulante, predispõe à simpatia; oferece uma sensação de paz para produtos e serviços que precisam demonstrar sua segurança e estabilidade.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pt-BR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AZUL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VERMELHO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Estimulante da espiritualidade; combinação delicada e de maior eficácia na publicidade.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pt-BR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AZUL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E </a:t>
            </a: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PRETO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Sensação de antipatia; deixa o indivíduo preocupado; desvaloriza completamente a mensagem publicitária e é contraproducente.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pt-BR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VERMELHO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VERDE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Estimulante, mas de pouca eficácia publicitária. Geralmente se usa essa combinação para publicidade rural.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pt-BR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VERMELHO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AMARELO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Estimulante e eficaz em publicidade. Por outro lado as pesquisas indicam que pode causar opressão em certas pessoas e insatisfação em outras.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pt-BR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AMARELO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E </a:t>
            </a: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VERDE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Produz atitude passiva em muitas pessoas, sendo ineficaz em publicidade. Poderá resultar eficaz se houver mais detalhes coloridos na peça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57158" y="1857364"/>
            <a:ext cx="8429684" cy="4786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Psicodinâmica das Cores</a:t>
            </a:r>
            <a:br>
              <a:rPr lang="pt-BR" dirty="0" smtClean="0"/>
            </a:br>
            <a:r>
              <a:rPr lang="pt-BR" sz="2700" u="sng" dirty="0" smtClean="0"/>
              <a:t>O S</a:t>
            </a:r>
            <a:r>
              <a:rPr lang="pt-BR" sz="2700" u="sng" dirty="0" smtClean="0"/>
              <a:t>ignificado das Cores - EFEITOS 				        </a:t>
            </a:r>
            <a:endParaRPr lang="pt-BR" u="sng" dirty="0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6948488" y="2565400"/>
            <a:ext cx="1439862" cy="1511300"/>
          </a:xfrm>
          <a:prstGeom prst="rect">
            <a:avLst/>
          </a:prstGeom>
          <a:solidFill>
            <a:srgbClr val="6699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989138"/>
            <a:ext cx="8229600" cy="41370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As cores podem parecer diferentes em função da cor do fundo.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27088" y="2565400"/>
            <a:ext cx="1728787" cy="1727200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827088" y="4581525"/>
            <a:ext cx="1847850" cy="1789113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044575" y="4797425"/>
            <a:ext cx="1366838" cy="1295400"/>
          </a:xfrm>
          <a:prstGeom prst="rect">
            <a:avLst/>
          </a:prstGeom>
          <a:solidFill>
            <a:srgbClr val="FF3300"/>
          </a:solidFill>
          <a:ln w="1270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148263" y="2565400"/>
            <a:ext cx="1512887" cy="1512888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7164388" y="2852738"/>
            <a:ext cx="936625" cy="936625"/>
          </a:xfrm>
          <a:prstGeom prst="rect">
            <a:avLst/>
          </a:prstGeom>
          <a:solidFill>
            <a:srgbClr val="669900"/>
          </a:solidFill>
          <a:ln w="1270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148263" y="4508500"/>
            <a:ext cx="1728787" cy="1728788"/>
          </a:xfrm>
          <a:prstGeom prst="rect">
            <a:avLst/>
          </a:prstGeom>
          <a:solidFill>
            <a:srgbClr val="FFCC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7451725" y="4941888"/>
            <a:ext cx="647700" cy="650875"/>
          </a:xfrm>
          <a:prstGeom prst="rect">
            <a:avLst/>
          </a:prstGeom>
          <a:solidFill>
            <a:srgbClr val="FFCC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44575" y="2781300"/>
            <a:ext cx="1295400" cy="129540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700338" y="2852738"/>
            <a:ext cx="1295400" cy="129540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844800" y="4797425"/>
            <a:ext cx="1366838" cy="1295400"/>
          </a:xfrm>
          <a:prstGeom prst="rect">
            <a:avLst/>
          </a:prstGeom>
          <a:noFill/>
          <a:ln w="1270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435600" y="2852738"/>
            <a:ext cx="936625" cy="936625"/>
          </a:xfrm>
          <a:prstGeom prst="rect">
            <a:avLst/>
          </a:prstGeom>
          <a:solidFill>
            <a:srgbClr val="FF3300"/>
          </a:solidFill>
          <a:ln w="1270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57158" y="1643050"/>
            <a:ext cx="8429684" cy="5000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Psicodinâmica das Cores</a:t>
            </a:r>
            <a:br>
              <a:rPr lang="pt-BR" dirty="0" smtClean="0"/>
            </a:br>
            <a:r>
              <a:rPr lang="pt-BR" sz="2700" u="sng" dirty="0" smtClean="0"/>
              <a:t>O S</a:t>
            </a:r>
            <a:r>
              <a:rPr lang="pt-BR" sz="2700" u="sng" dirty="0" smtClean="0"/>
              <a:t>ignificado das Cores - EFEITOS				        </a:t>
            </a:r>
            <a:endParaRPr lang="pt-BR" u="sng" dirty="0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1979613" y="2071678"/>
            <a:ext cx="2598737" cy="2598738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2484438" y="2503478"/>
            <a:ext cx="1600200" cy="1600200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5219700" y="2649528"/>
            <a:ext cx="1600200" cy="16002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3203575" y="4808528"/>
            <a:ext cx="3095625" cy="160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Qual dos círculos é maior?</a:t>
            </a:r>
          </a:p>
          <a:p>
            <a:pPr>
              <a:spcBef>
                <a:spcPct val="50000"/>
              </a:spcBef>
            </a:pPr>
            <a:r>
              <a:rPr lang="pt-BR" b="0"/>
              <a:t>Resposta: eles são exatamente do mesmo tamanho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Psicodinâmica das Cores</a:t>
            </a:r>
            <a:br>
              <a:rPr lang="pt-BR" dirty="0" smtClean="0"/>
            </a:br>
            <a:r>
              <a:rPr lang="pt-BR" sz="2700" u="sng" dirty="0" smtClean="0"/>
              <a:t>O S</a:t>
            </a:r>
            <a:r>
              <a:rPr lang="pt-BR" sz="2700" u="sng" dirty="0" smtClean="0"/>
              <a:t>ignificado das Cores – EM NOSSA VIDA			        </a:t>
            </a:r>
            <a:endParaRPr lang="pt-BR" u="sng" dirty="0"/>
          </a:p>
        </p:txBody>
      </p:sp>
      <p:graphicFrame>
        <p:nvGraphicFramePr>
          <p:cNvPr id="7" name="Group 198"/>
          <p:cNvGraphicFramePr>
            <a:graphicFrameLocks/>
          </p:cNvGraphicFramePr>
          <p:nvPr/>
        </p:nvGraphicFramePr>
        <p:xfrm>
          <a:off x="755650" y="2205038"/>
          <a:ext cx="7777163" cy="376244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31800"/>
                <a:gridCol w="2879725"/>
                <a:gridCol w="4465638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Período de 1 a 10 anos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Idade da efervescência e da espontaneidade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Período de 10 a 20 anos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Idade da imaginação, excitação, aventura.</a:t>
                      </a: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Período de 20 a 30 anos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Idade da força, potência, arrogância.</a:t>
                      </a: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Período de 30 a 40 anos</a:t>
                      </a: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Idade da diminuição do fogo juvenil.</a:t>
                      </a: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Período de 40 a 50 anos</a:t>
                      </a: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Idade do pensamento e da inteligência.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Período de 50 a 60 anos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Idade do juízo, do misticismo, da lei.</a:t>
                      </a: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Acima de 60 anos</a:t>
                      </a: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Idade do saber, da experiência, e da benevolência.</a:t>
                      </a: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138"/>
          <p:cNvSpPr>
            <a:spLocks noChangeArrowheads="1"/>
          </p:cNvSpPr>
          <p:nvPr/>
        </p:nvSpPr>
        <p:spPr bwMode="auto">
          <a:xfrm>
            <a:off x="857224" y="2349499"/>
            <a:ext cx="287338" cy="287338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Rectangle 139"/>
          <p:cNvSpPr>
            <a:spLocks noChangeArrowheads="1"/>
          </p:cNvSpPr>
          <p:nvPr/>
        </p:nvSpPr>
        <p:spPr bwMode="auto">
          <a:xfrm>
            <a:off x="857224" y="2852737"/>
            <a:ext cx="287338" cy="287337"/>
          </a:xfrm>
          <a:prstGeom prst="rect">
            <a:avLst/>
          </a:prstGeom>
          <a:solidFill>
            <a:srgbClr val="FF993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>
              <a:solidFill>
                <a:srgbClr val="FF9933"/>
              </a:solidFill>
            </a:endParaRPr>
          </a:p>
        </p:txBody>
      </p:sp>
      <p:sp>
        <p:nvSpPr>
          <p:cNvPr id="10" name="Rectangle 143"/>
          <p:cNvSpPr>
            <a:spLocks noChangeArrowheads="1"/>
          </p:cNvSpPr>
          <p:nvPr/>
        </p:nvSpPr>
        <p:spPr bwMode="auto">
          <a:xfrm>
            <a:off x="857224" y="3357562"/>
            <a:ext cx="287338" cy="287337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ctangle 144"/>
          <p:cNvSpPr>
            <a:spLocks noChangeArrowheads="1"/>
          </p:cNvSpPr>
          <p:nvPr/>
        </p:nvSpPr>
        <p:spPr bwMode="auto">
          <a:xfrm>
            <a:off x="857224" y="3933824"/>
            <a:ext cx="287338" cy="287338"/>
          </a:xfrm>
          <a:prstGeom prst="rect">
            <a:avLst/>
          </a:prstGeom>
          <a:solidFill>
            <a:srgbClr val="0099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2" name="Rectangle 145"/>
          <p:cNvSpPr>
            <a:spLocks noChangeArrowheads="1"/>
          </p:cNvSpPr>
          <p:nvPr/>
        </p:nvSpPr>
        <p:spPr bwMode="auto">
          <a:xfrm>
            <a:off x="857224" y="4510087"/>
            <a:ext cx="287338" cy="287337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Rectangle 146"/>
          <p:cNvSpPr>
            <a:spLocks noChangeArrowheads="1"/>
          </p:cNvSpPr>
          <p:nvPr/>
        </p:nvSpPr>
        <p:spPr bwMode="auto">
          <a:xfrm>
            <a:off x="857224" y="5013324"/>
            <a:ext cx="287338" cy="287338"/>
          </a:xfrm>
          <a:prstGeom prst="rect">
            <a:avLst/>
          </a:prstGeom>
          <a:solidFill>
            <a:srgbClr val="CC99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" name="Rectangle 147"/>
          <p:cNvSpPr>
            <a:spLocks noChangeArrowheads="1"/>
          </p:cNvSpPr>
          <p:nvPr/>
        </p:nvSpPr>
        <p:spPr bwMode="auto">
          <a:xfrm>
            <a:off x="857224" y="5589587"/>
            <a:ext cx="287338" cy="287337"/>
          </a:xfrm>
          <a:prstGeom prst="rect">
            <a:avLst/>
          </a:prstGeom>
          <a:solidFill>
            <a:srgbClr val="9933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Psicodinâmica das Cores</a:t>
            </a:r>
            <a:br>
              <a:rPr lang="pt-BR" dirty="0" smtClean="0"/>
            </a:br>
            <a:r>
              <a:rPr lang="pt-BR" sz="2700" u="sng" dirty="0" smtClean="0"/>
              <a:t>O S</a:t>
            </a:r>
            <a:r>
              <a:rPr lang="pt-BR" sz="2700" u="sng" dirty="0" smtClean="0"/>
              <a:t>ignificado das Cores   					        </a:t>
            </a:r>
            <a:endParaRPr lang="pt-BR" u="sng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857224" y="1928802"/>
            <a:ext cx="7358114" cy="44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ct val="50000"/>
              </a:spcBef>
            </a:pPr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cor é uma importante propriedade estética em uma página na Web.</a:t>
            </a:r>
          </a:p>
          <a:p>
            <a:pPr algn="just">
              <a:spcBef>
                <a:spcPct val="50000"/>
              </a:spcBef>
            </a:pPr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Devido a suas qualidades atrativas, podemos usar a cor para identificar os elementos que devem atrair a atenção do usuário.</a:t>
            </a:r>
          </a:p>
          <a:p>
            <a:pPr algn="just">
              <a:spcBef>
                <a:spcPct val="50000"/>
              </a:spcBef>
            </a:pPr>
            <a:r>
              <a:rPr lang="pt-B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usada indiscriminadamente, a cor pode ter um efeito negativo ou de distração.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Psicodinâmica das Cores</a:t>
            </a:r>
            <a:br>
              <a:rPr lang="pt-BR" dirty="0" smtClean="0"/>
            </a:br>
            <a:r>
              <a:rPr lang="pt-BR" sz="2700" u="sng" dirty="0" smtClean="0"/>
              <a:t>O S</a:t>
            </a:r>
            <a:r>
              <a:rPr lang="pt-BR" sz="2700" u="sng" dirty="0" smtClean="0"/>
              <a:t>ignificado das Cores               				        </a:t>
            </a:r>
            <a:endParaRPr lang="pt-BR" u="sng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824413" y="1722438"/>
            <a:ext cx="4068762" cy="5091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sz="1400" b="0" dirty="0"/>
              <a:t>Força, euforia, alegria e confiança</a:t>
            </a:r>
          </a:p>
          <a:p>
            <a:pPr algn="l">
              <a:spcBef>
                <a:spcPct val="50000"/>
              </a:spcBef>
            </a:pPr>
            <a:endParaRPr lang="pt-BR" sz="1400" b="0" dirty="0"/>
          </a:p>
          <a:p>
            <a:pPr algn="l">
              <a:spcBef>
                <a:spcPct val="50000"/>
              </a:spcBef>
            </a:pPr>
            <a:r>
              <a:rPr lang="pt-BR" sz="1400" b="0" dirty="0"/>
              <a:t>Estimulante, alerta, esperança</a:t>
            </a:r>
          </a:p>
          <a:p>
            <a:pPr algn="l">
              <a:spcBef>
                <a:spcPct val="50000"/>
              </a:spcBef>
            </a:pPr>
            <a:endParaRPr lang="pt-BR" sz="1400" b="0" dirty="0"/>
          </a:p>
          <a:p>
            <a:pPr algn="l">
              <a:spcBef>
                <a:spcPct val="50000"/>
              </a:spcBef>
            </a:pPr>
            <a:r>
              <a:rPr lang="pt-BR" sz="1400" b="0" dirty="0"/>
              <a:t>Dinamismo, energia, revolta, calor, raiva</a:t>
            </a:r>
          </a:p>
          <a:p>
            <a:pPr algn="l">
              <a:spcBef>
                <a:spcPct val="50000"/>
              </a:spcBef>
            </a:pPr>
            <a:endParaRPr lang="pt-BR" sz="1400" b="0" dirty="0"/>
          </a:p>
          <a:p>
            <a:pPr algn="l">
              <a:spcBef>
                <a:spcPct val="50000"/>
              </a:spcBef>
            </a:pPr>
            <a:r>
              <a:rPr lang="pt-BR" sz="1400" b="0" dirty="0" err="1"/>
              <a:t>Bem-estar</a:t>
            </a:r>
            <a:r>
              <a:rPr lang="pt-BR" sz="1400" b="0" dirty="0"/>
              <a:t>, paz, saúde, equilíbrio </a:t>
            </a:r>
          </a:p>
          <a:p>
            <a:pPr algn="l">
              <a:spcBef>
                <a:spcPct val="50000"/>
              </a:spcBef>
            </a:pPr>
            <a:endParaRPr lang="pt-BR" sz="1400" b="0" dirty="0"/>
          </a:p>
          <a:p>
            <a:pPr algn="l">
              <a:spcBef>
                <a:spcPct val="50000"/>
              </a:spcBef>
            </a:pPr>
            <a:r>
              <a:rPr lang="pt-BR" sz="1400" b="0" dirty="0"/>
              <a:t>Viagem, verdade, intelectualidade, advertência. </a:t>
            </a:r>
          </a:p>
          <a:p>
            <a:pPr algn="l">
              <a:spcBef>
                <a:spcPct val="50000"/>
              </a:spcBef>
            </a:pPr>
            <a:endParaRPr lang="pt-BR" sz="1400" b="0" dirty="0" smtClean="0"/>
          </a:p>
          <a:p>
            <a:pPr algn="l">
              <a:spcBef>
                <a:spcPct val="50000"/>
              </a:spcBef>
            </a:pPr>
            <a:r>
              <a:rPr lang="pt-BR" sz="1400" b="0" dirty="0"/>
              <a:t>Fantasia, mistério, egoísmo, espiritualidade. </a:t>
            </a:r>
          </a:p>
          <a:p>
            <a:pPr algn="l">
              <a:spcBef>
                <a:spcPct val="50000"/>
              </a:spcBef>
            </a:pPr>
            <a:endParaRPr lang="pt-BR" sz="1400" b="0" dirty="0" smtClean="0"/>
          </a:p>
          <a:p>
            <a:pPr algn="l">
              <a:spcBef>
                <a:spcPct val="50000"/>
              </a:spcBef>
            </a:pPr>
            <a:r>
              <a:rPr lang="pt-BR" sz="1400" b="0" dirty="0"/>
              <a:t>Estima, valor, dignidade. </a:t>
            </a:r>
          </a:p>
          <a:p>
            <a:pPr algn="l">
              <a:spcBef>
                <a:spcPct val="50000"/>
              </a:spcBef>
            </a:pPr>
            <a:endParaRPr lang="pt-BR" sz="1400" b="0" dirty="0" smtClean="0"/>
          </a:p>
          <a:p>
            <a:pPr algn="l">
              <a:spcBef>
                <a:spcPct val="50000"/>
              </a:spcBef>
            </a:pPr>
            <a:r>
              <a:rPr lang="pt-BR" sz="1400" b="0" dirty="0"/>
              <a:t>Pensar, melancolia. </a:t>
            </a:r>
          </a:p>
          <a:p>
            <a:pPr>
              <a:spcBef>
                <a:spcPct val="50000"/>
              </a:spcBef>
            </a:pPr>
            <a:endParaRPr lang="pt-BR" sz="1400" b="0" dirty="0"/>
          </a:p>
        </p:txBody>
      </p:sp>
      <p:pic>
        <p:nvPicPr>
          <p:cNvPr id="13" name="Picture 28" descr="rodadecor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1472" y="2571744"/>
            <a:ext cx="2381250" cy="2362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3419475" y="1722438"/>
            <a:ext cx="1223963" cy="360362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3419475" y="2298700"/>
            <a:ext cx="1223963" cy="360363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419475" y="2946400"/>
            <a:ext cx="1223963" cy="360363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3419475" y="3594100"/>
            <a:ext cx="1223963" cy="360363"/>
          </a:xfrm>
          <a:prstGeom prst="rect">
            <a:avLst/>
          </a:prstGeom>
          <a:solidFill>
            <a:srgbClr val="008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3419475" y="4171950"/>
            <a:ext cx="1223963" cy="360363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3419475" y="4819650"/>
            <a:ext cx="1223963" cy="360363"/>
          </a:xfrm>
          <a:prstGeom prst="rect">
            <a:avLst/>
          </a:prstGeom>
          <a:solidFill>
            <a:srgbClr val="800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3419475" y="5467350"/>
            <a:ext cx="1223963" cy="360363"/>
          </a:xfrm>
          <a:prstGeom prst="rect">
            <a:avLst/>
          </a:prstGeom>
          <a:solidFill>
            <a:srgbClr val="9900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3419475" y="6115050"/>
            <a:ext cx="1223963" cy="360363"/>
          </a:xfrm>
          <a:prstGeom prst="rect">
            <a:avLst/>
          </a:prstGeom>
          <a:solidFill>
            <a:srgbClr val="99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Psicodinâmica das Cores</a:t>
            </a:r>
            <a:br>
              <a:rPr lang="pt-BR" dirty="0" smtClean="0"/>
            </a:br>
            <a:r>
              <a:rPr lang="pt-BR" sz="2700" u="sng" dirty="0" smtClean="0"/>
              <a:t>O S</a:t>
            </a:r>
            <a:r>
              <a:rPr lang="pt-BR" sz="2700" u="sng" dirty="0" smtClean="0"/>
              <a:t>ignificado das Cores              				        </a:t>
            </a:r>
            <a:endParaRPr lang="pt-BR" u="sng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71472" y="1571612"/>
            <a:ext cx="1197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Branco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857224" y="2285992"/>
            <a:ext cx="7358114" cy="4071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Totalidade – Unidade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Paz - Harmonia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Pureza Essencial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O Ser, o Absoluto, o Uno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tx1"/>
            </a:gs>
            <a:gs pos="100000">
              <a:srgbClr val="FFEBFA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Psicodinâmica das Cores</a:t>
            </a:r>
            <a:br>
              <a:rPr lang="pt-BR" dirty="0" smtClean="0"/>
            </a:br>
            <a:r>
              <a:rPr lang="pt-BR" sz="2700" u="sng" dirty="0" smtClean="0"/>
              <a:t>O S</a:t>
            </a:r>
            <a:r>
              <a:rPr lang="pt-BR" sz="2700" u="sng" dirty="0" smtClean="0"/>
              <a:t>ignificado das Cores              				        </a:t>
            </a:r>
            <a:endParaRPr lang="pt-BR" u="sng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71472" y="1571612"/>
            <a:ext cx="8072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Preto - </a:t>
            </a:r>
            <a:r>
              <a:rPr lang="pt-BR" sz="2000" dirty="0" smtClean="0">
                <a:solidFill>
                  <a:schemeClr val="bg1"/>
                </a:solidFill>
              </a:rPr>
              <a:t>Deve ser evitado o excesso em publicações a cores, pois tende a gerar frustração.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857224" y="2928934"/>
            <a:ext cx="7358114" cy="342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Ausência de Exterioridade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Introspecção e Expectação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Virtualidade e Antecipação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Medo Expectante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Esvaziamento de Conteúdo Psíquico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lumMod val="50000"/>
              </a:schemeClr>
            </a:gs>
            <a:gs pos="100000">
              <a:srgbClr val="FFEBFA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Psicodinâmica das Cores</a:t>
            </a:r>
            <a:br>
              <a:rPr lang="pt-BR" dirty="0" smtClean="0"/>
            </a:br>
            <a:r>
              <a:rPr lang="pt-BR" sz="2700" u="sng" dirty="0" smtClean="0"/>
              <a:t>O S</a:t>
            </a:r>
            <a:r>
              <a:rPr lang="pt-BR" sz="2700" u="sng" dirty="0" smtClean="0"/>
              <a:t>ignificado das Cores              				        </a:t>
            </a:r>
            <a:endParaRPr lang="pt-BR" u="sng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71472" y="1571612"/>
            <a:ext cx="80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Cinza - </a:t>
            </a:r>
            <a:r>
              <a:rPr lang="pt-BR" sz="2000" dirty="0" smtClean="0"/>
              <a:t>Indica discrição. Para atitudes neutras e diplomáticas é muito utilizado em publicidade.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857224" y="2928934"/>
            <a:ext cx="7358114" cy="342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Diminuição do ser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Depressão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F0000"/>
            </a:gs>
            <a:gs pos="100000">
              <a:srgbClr val="FFEBFA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Psicodinâmica das Cores</a:t>
            </a:r>
            <a:br>
              <a:rPr lang="pt-BR" dirty="0" smtClean="0"/>
            </a:br>
            <a:r>
              <a:rPr lang="pt-BR" sz="2700" u="sng" dirty="0" smtClean="0"/>
              <a:t>O S</a:t>
            </a:r>
            <a:r>
              <a:rPr lang="pt-BR" sz="2700" u="sng" dirty="0" smtClean="0"/>
              <a:t>ignificado das Cores              				        </a:t>
            </a:r>
            <a:endParaRPr lang="pt-BR" u="sng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71472" y="1571612"/>
            <a:ext cx="80724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Vermelho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pt-BR" sz="2000" dirty="0" smtClean="0"/>
              <a:t>Aumenta a atenção, é estimulante, motivador. Indicado para uso em anúncios de artigos que indicam calor e energia, artigos técnicos e de ginástica.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857224" y="2928934"/>
            <a:ext cx="7358114" cy="342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Corporeidade Material</a:t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2800" b="1" dirty="0" smtClean="0">
                <a:solidFill>
                  <a:schemeClr val="tx1"/>
                </a:solidFill>
              </a:rPr>
              <a:t>Expansão e Movimento</a:t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2800" b="1" dirty="0" smtClean="0">
                <a:solidFill>
                  <a:schemeClr val="tx1"/>
                </a:solidFill>
              </a:rPr>
              <a:t>Indiscrição e Extroversão</a:t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2800" b="1" dirty="0" smtClean="0">
                <a:solidFill>
                  <a:schemeClr val="tx1"/>
                </a:solidFill>
              </a:rPr>
              <a:t>Materialidade</a:t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2800" b="1" dirty="0" smtClean="0">
                <a:solidFill>
                  <a:schemeClr val="tx1"/>
                </a:solidFill>
              </a:rPr>
              <a:t>Apetite e Instinto</a:t>
            </a:r>
            <a:br>
              <a:rPr lang="pt-BR" sz="2800" b="1" dirty="0" smtClean="0">
                <a:solidFill>
                  <a:schemeClr val="tx1"/>
                </a:solidFill>
              </a:rPr>
            </a:br>
            <a:r>
              <a:rPr lang="pt-BR" sz="2800" b="1" dirty="0" smtClean="0">
                <a:solidFill>
                  <a:schemeClr val="tx1"/>
                </a:solidFill>
              </a:rPr>
              <a:t>Beligerância e Força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FC000"/>
            </a:gs>
            <a:gs pos="100000">
              <a:srgbClr val="FFEBFA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Psicodinâmica das Cores</a:t>
            </a:r>
            <a:br>
              <a:rPr lang="pt-BR" dirty="0" smtClean="0"/>
            </a:br>
            <a:r>
              <a:rPr lang="pt-BR" sz="2700" u="sng" dirty="0" smtClean="0"/>
              <a:t>O S</a:t>
            </a:r>
            <a:r>
              <a:rPr lang="pt-BR" sz="2700" u="sng" dirty="0" smtClean="0"/>
              <a:t>ignificado das Cores              				        </a:t>
            </a:r>
            <a:endParaRPr lang="pt-BR" u="sng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71472" y="1571612"/>
            <a:ext cx="80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Laranja - </a:t>
            </a:r>
            <a:r>
              <a:rPr lang="pt-BR" sz="2000" dirty="0" smtClean="0"/>
              <a:t>Indicado para as mesmas aplicações do vermelho, com resultados um pouco mais moderados.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857224" y="2643182"/>
            <a:ext cx="7358114" cy="371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Força psíquica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Poder da vontade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Poder de memória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FFF00"/>
            </a:gs>
            <a:gs pos="100000">
              <a:srgbClr val="FFEBFA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Psicodinâmica das Cores</a:t>
            </a:r>
            <a:br>
              <a:rPr lang="pt-BR" dirty="0" smtClean="0"/>
            </a:br>
            <a:r>
              <a:rPr lang="pt-BR" sz="2700" u="sng" dirty="0" smtClean="0"/>
              <a:t>O S</a:t>
            </a:r>
            <a:r>
              <a:rPr lang="pt-BR" sz="2700" u="sng" dirty="0" smtClean="0"/>
              <a:t>ignificado das Cores              				        </a:t>
            </a:r>
            <a:endParaRPr lang="pt-BR" u="sng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71472" y="1571612"/>
            <a:ext cx="80724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Amarelo - </a:t>
            </a:r>
            <a:r>
              <a:rPr lang="pt-BR" sz="2000" dirty="0" smtClean="0"/>
              <a:t>Visível a distância, estimulante. Cor imprecisa, pode produzir vacilação no indivíduo e dispersar parte de sua atenção. Não é uma cor motivadora por excelência. Combinada com o preto pode resultar eficaz e interessante. Geralmente indicada para aplicação em anúncios que indiquem luz, é desaconselhável seu uso em superfícies muito extensas.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857224" y="3857628"/>
            <a:ext cx="7358114" cy="250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2800" b="1" dirty="0">
                <a:solidFill>
                  <a:schemeClr val="tx1"/>
                </a:solidFill>
              </a:rPr>
              <a:t>Psiquismo cósmico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Inteligência da seleção natural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Sabedoria natural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Identidade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00B050"/>
            </a:gs>
            <a:gs pos="100000">
              <a:srgbClr val="FFEBFA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Psicodinâmica das Cores</a:t>
            </a:r>
            <a:br>
              <a:rPr lang="pt-BR" dirty="0" smtClean="0"/>
            </a:br>
            <a:r>
              <a:rPr lang="pt-BR" sz="2700" u="sng" dirty="0" smtClean="0"/>
              <a:t>O S</a:t>
            </a:r>
            <a:r>
              <a:rPr lang="pt-BR" sz="2700" u="sng" dirty="0" smtClean="0"/>
              <a:t>ignificado das Cores              				        </a:t>
            </a:r>
            <a:endParaRPr lang="pt-BR" u="sng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71472" y="1571612"/>
            <a:ext cx="80724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Verde - </a:t>
            </a:r>
            <a:r>
              <a:rPr lang="pt-BR" sz="2000" dirty="0" smtClean="0"/>
              <a:t>Estimulante, mas com pouca força sugestiva; oferece uma sensação de repouso. Indicado para anúncios que caracterizam o frio, azeites, verduras e semelhantes.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857224" y="3000372"/>
            <a:ext cx="7358114" cy="335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Lugar cósmico da vida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 err="1">
                <a:solidFill>
                  <a:schemeClr val="tx1"/>
                </a:solidFill>
              </a:rPr>
              <a:t>Eubiose</a:t>
            </a:r>
            <a:r>
              <a:rPr lang="pt-BR" sz="2800" b="1" dirty="0">
                <a:solidFill>
                  <a:schemeClr val="tx1"/>
                </a:solidFill>
              </a:rPr>
              <a:t> e harmonia </a:t>
            </a:r>
            <a:r>
              <a:rPr lang="pt-BR" sz="2800" b="1" dirty="0" err="1">
                <a:solidFill>
                  <a:schemeClr val="tx1"/>
                </a:solidFill>
              </a:rPr>
              <a:t>biocósmica</a:t>
            </a:r>
            <a:r>
              <a:rPr lang="pt-BR" sz="2800" b="1" dirty="0">
                <a:solidFill>
                  <a:schemeClr val="tx1"/>
                </a:solidFill>
              </a:rPr>
              <a:t/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 err="1">
                <a:solidFill>
                  <a:schemeClr val="tx1"/>
                </a:solidFill>
              </a:rPr>
              <a:t>Focalizador</a:t>
            </a:r>
            <a:r>
              <a:rPr lang="pt-BR" sz="2800" b="1" dirty="0">
                <a:solidFill>
                  <a:schemeClr val="tx1"/>
                </a:solidFill>
              </a:rPr>
              <a:t> da percepção visual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Esperança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Generalidade e discrição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71</TotalTime>
  <Words>771</Words>
  <Application>Microsoft Office PowerPoint</Application>
  <PresentationFormat>Apresentação na tela (4:3)</PresentationFormat>
  <Paragraphs>90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Viagem</vt:lpstr>
      <vt:lpstr>Slide 1</vt:lpstr>
      <vt:lpstr>Psicodinâmica das Cores O Significado das Cores                           </vt:lpstr>
      <vt:lpstr>Psicodinâmica das Cores O Significado das Cores                          </vt:lpstr>
      <vt:lpstr>Psicodinâmica das Cores O Significado das Cores                          </vt:lpstr>
      <vt:lpstr>Psicodinâmica das Cores O Significado das Cores                          </vt:lpstr>
      <vt:lpstr>Psicodinâmica das Cores O Significado das Cores                          </vt:lpstr>
      <vt:lpstr>Psicodinâmica das Cores O Significado das Cores                          </vt:lpstr>
      <vt:lpstr>Psicodinâmica das Cores O Significado das Cores                          </vt:lpstr>
      <vt:lpstr>Psicodinâmica das Cores O Significado das Cores                          </vt:lpstr>
      <vt:lpstr>Psicodinâmica das Cores O Significado das Cores                          </vt:lpstr>
      <vt:lpstr>Psicodinâmica das Cores O Significado das Cores                          </vt:lpstr>
      <vt:lpstr>Psicodinâmica das Cores O Significado das Cores                          </vt:lpstr>
      <vt:lpstr>Psicodinâmica das Cores O Significado das Cores                          </vt:lpstr>
      <vt:lpstr>Psicodinâmica das Cores O Significado das Cores - COMBINAÇÕES           </vt:lpstr>
      <vt:lpstr>Psicodinâmica das Cores O Significado das Cores - EFEITOS             </vt:lpstr>
      <vt:lpstr>Psicodinâmica das Cores O Significado das Cores - EFEITOS            </vt:lpstr>
      <vt:lpstr>Psicodinâmica das Cores O Significado das Cores – EM NOSSA VIDA           </vt:lpstr>
      <vt:lpstr>Psicodinâmica das Cores O Significado das Cores                </vt:lpstr>
    </vt:vector>
  </TitlesOfParts>
  <Company>Bla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Pedro</dc:creator>
  <cp:lastModifiedBy>Pedro</cp:lastModifiedBy>
  <cp:revision>8</cp:revision>
  <dcterms:created xsi:type="dcterms:W3CDTF">2007-09-10T01:25:40Z</dcterms:created>
  <dcterms:modified xsi:type="dcterms:W3CDTF">2007-09-10T02:36:54Z</dcterms:modified>
</cp:coreProperties>
</file>