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8" r:id="rId9"/>
    <p:sldId id="269" r:id="rId10"/>
    <p:sldId id="274" r:id="rId11"/>
    <p:sldId id="275" r:id="rId12"/>
    <p:sldId id="276" r:id="rId13"/>
    <p:sldId id="270" r:id="rId14"/>
    <p:sldId id="271" r:id="rId15"/>
    <p:sldId id="272" r:id="rId16"/>
    <p:sldId id="261" r:id="rId17"/>
    <p:sldId id="262" r:id="rId18"/>
    <p:sldId id="273" r:id="rId19"/>
    <p:sldId id="263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86"/>
  </p:normalViewPr>
  <p:slideViewPr>
    <p:cSldViewPr snapToGrid="0" snapToObjects="1">
      <p:cViewPr>
        <p:scale>
          <a:sx n="123" d="100"/>
          <a:sy n="123" d="100"/>
        </p:scale>
        <p:origin x="144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14:56:35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14:54:36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57 24575,'26'0'0,"4"0"0,18 0 0,24 0 0,9 0 0,4 0 0,-17 0 0,-25 0 0,-18 0 0,-24-2 0,-25-4 0,-22-4 0,-15-3 0,3 1 0,15 4 0,22 4 0,31 2 0,35 3 0,36 6 0,-31-2 0,1 1 0,3 1 0,-1 1 0,42 8 0,-26-6 0,-21-5 0,-25-3 0,-9-2 0,13 0 0,33 0 0,36 0 0,-38 0 0,2 1 0,-1 1 0,-1 0 0,40 2 0,-26 1 0,-25-2 0,-24-2 0,-17 1 0,-9 0 0,-10 2 0,-8 0 0,-5-1 0,-1-2 0,7-1 0,11-1 0,44 0 0,-2 0 0,28 0 0,-28 1 0,-16 0 0,-20-2 0,-9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14:53:45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1 123 24575,'90'0'0,"0"0"0,0 0 0,0 0 0,0 0 0,6 0 0,-1 0 0,-8 0 0,-17 0 0,24 0 0,-55 0 0,-13 1 0,-15 1 0,-14 2 0,-21 4 0,-20 3 0,-19 1 0,-14 0 0,-1-1 0,-10-2 0,-2-2 0,0-3 0,4-3 0,13-1 0,14 0 0,19 0 0,17 0 0,14 0 0,15 0 0,36-1 0,50-6 0,-22-1 0,7-2 0,16-3 0,4-2 0,-1 0 0,-2-1 0,-8 3 0,-4 1 0,-13 2 0,-4 3 0,32-2 0,-22 4 0,-15 9 0,-14 7 0,-10 3 0,-10 1 0,-13-4 0,-6-3 0,-6-3 0,-6-2 0,-11-2 0,-12-1 0,-13 0 0,-11-2 0,-1-1 0,9-1 0,19 0 0,31 1 0,41 5 0,44 4 0,-32-3 0,3 1 0,1-1 0,-1 0 0,-5-1 0,-4-1 0,25-5 0,-26-3 0,-24-1 0,-17-1 0,-14 2 0,-14-2 0,-16 0 0,-12-1 0,-1 3 0,10 3 0,19 5 0,24 8 0,39 16 0,30 11 0,-29-16 0,1 0 0,0-2 0,-2-1 0,22 3 0,-23-8 0,-27-8 0,-21-4 0,-14-4 0,-6-2 0,8 0 0,24 0 0,29 5 0,23 3 0,7 3 0,-9 0 0,-19-1 0,-19-5 0,-20-15 0,-21-14 0,-13-10 0,-6-2 0,8 13 0,16 13 0,15 8 0,21 6 0,21 1 0,13 1 0,4 3 0,-12 2 0,-17-1 0,-16-1 0,-15-2 0,-10-5 0,-5 0 0,5 1 0,39 23 0,3-4 0,20 15 0,-23-18 0,-21-8 0,-31-15 0,-33-12 0,-24-7 0,33 14 0,-1 0 0,-47-5 0,0 10 0,7 5 0,18 5 0,17 0 0,26 0 0,18 0 0,18 0 0,13 0 0,4 0 0,-3 0 0,-8 0 0,-8 2 0,-3 2 0,3 4 0,9 4 0,11 6 0,9 0 0,-1-3 0,-8-6 0,-9-5 0,-8-2 0,3-2 0,21 1 0,37 4 0,-16 0 0,4 0 0,10 1 0,2-1 0,2 1 0,-1-3 0,-8-3 0,-2-5 0,-7-4 0,-3-4 0,37-18 0,-17-5 0,-13 8 0,-19 10 0,-14 9 0,-12 7 0,-16 8 0,-15 8 0,-15 8 0,-6 4 0,4-3 0,9-6 0,11-5 0,11-5 0,13 0 0,15 1 0,14 1 0,8-1 0,-3-3 0,-9-4 0,-11-1 0,-10-1 0,-7-1 0,-3-2 0,-3 0 0,-1-2 0,1 2 0,8 1 0,11 1 0,14 2 0,14-3 0,9-3 0,1-4 0,-6-4 0,-11 1 0,-14 3 0,-14 4 0,-11 4 0,-9 2 0,-6 0 0,-1 1 0,4 2 0,3 2 0,0 3 0,6-4 0,-3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14:53:52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 24575,'30'0'0,"9"0"0,11 0 0,7 0 0,0 0 0,2 0 0,4 0 0,10 0 0,6 3 0,7 0 0,0 1 0,-2-1 0,-1-3 0,-5 0 0,-5 0 0,-13 0 0,-14 0 0,-11 0 0,-8 0 0,2 0 0,9 0 0,14 0 0,9 0 0,5 0 0,-5 0 0,-7 2 0,-7 1 0,-4 2 0,-1 1 0,-1 0 0,-2 0 0,-3-2 0,-1-2 0,3-1 0,4-1 0,8 1 0,5 3 0,5 3 0,-5 1 0,-9-1 0,-11-4 0,-11-2 0,-3-1 0,0 0 0,4 0 0,6 0 0,7-1 0,7-3 0,5-5 0,3-4 0,-2-1 0,-6 1 0,-6 4 0,-6 2 0,-6 3 0,-3 2 0,-3 1 0,-4 1 0,-2 0 0,-1 0 0,1 0 0,4 0 0,5 0 0,9 0 0,9 0 0,3 0 0,-2 0 0,-8 0 0,-8 0 0,-8 0 0,-5 0 0,-3 0 0,1 0 0,2 0 0,8 0 0,13 0 0,15 0 0,15 0 0,7 0 0,-5 0 0,-10 0 0,-17 0 0,-15 0 0,-8 0 0,-6 0 0,-3 0 0,0 0 0,2 0 0,7 0 0,12 0 0,12 0 0,11 0 0,8-2 0,0-2 0,-2-3 0,-6-3 0,-5-1 0,-6 2 0,-7 0 0,-7 2 0,-7 2 0,-5 2 0,-4 2 0,-2 0 0,1 1 0,4 0 0,7 0 0,9 0 0,10 0 0,4 0 0,3 0 0,-5 0 0,-7 0 0,-8 0 0,-10 0 0,-5 0 0,-5 0 0,0 0 0,1 1 0,3 1 0,6 2 0,7 1 0,9-1 0,6-1 0,3-2 0,0 0 0,-7-1 0,-8 0 0,-10 0 0,-6 0 0,-4 0 0,-1 0 0,1 0 0,0 0 0,2 0 0,1 1 0,1 0 0,0 1 0,0-1 0,0-1 0,-2 0 0,-2 0 0,-2 0 0,-1 1 0,-2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14:53:59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1 158 24575,'58'0'0,"23"0"0,-20 0 0,4 0 0,11 0 0,3 0 0,1 0 0,1 0 0,0 0 0,1 0 0,-5 0 0,0 0 0,2 0 0,1 0 0,2 0 0,1 0 0,-3-1 0,-1 2 0,-6-1 0,-3 0 0,-11 1 0,-4 1 0,26 1 0,-31 1 0,-25-1 0,-15-1 0,-10 2 0,-15 1 0,-23 2 0,-30 0 0,-24 0 0,-7-2 0,10-3 0,21-1 0,24-1 0,20 0 0,15-1 0,18-5 0,29-8 0,39-4 0,-26 8 0,3 0 0,4 3 0,-1 0 0,43-2 0,-31 5 0,-25 1 0,-27 2 0,-24-3 0,-23-3 0,-19-7 0,-6-3 0,8 3 0,18 5 0,30 6 0,29 8 0,30 6 0,20 2 0,2 0 0,-10-7 0,-18-5 0,-19-1 0,-18-1 0,-16-1 0,-17-3 0,-16-1 0,-6 0 0,2 2 0,15 1 0,32 2 0,36 5 0,28 5 0,14 5 0,-9 4 0,-21-5 0,-20-4 0,-16-5 0,-4 0 0,14 7 0,18 9 0,15 6 0,2 2 0,-12-8 0,-14-6 0,-16-8 0,-7-4 0,-7-2 0,-2 0 0,12 0 0,19-1 0,23-5 0,22-8 0,8-7 0,-1-6 0,-1-1 0,-11 6 0,-11 6 0,-17 9 0,-21 4 0,-18 3 0,-12 0 0,-16 0 0,-17 0 0,-9 0 0,-2 0 0,9 0 0,16 0 0,15 1 0,16 5 0,16 5 0,11 2 0,5 1 0,-6-5 0,-8-5 0,-8-3 0,-5-3 0,-2-3 0,-2-1 0,-2 0 0,-1 3 0,-2 2 0,-1 1 0,1 0 0,2-2 0,4-1 0,6-2 0,5-2 0,1 0 0,-2 2 0,-6 2 0,-4 2 0,-2 1 0,0 0 0,1 0 0,0 2 0,-2 0 0,-2 0 0,-2 2 0,2 0 0,0 1 0,3 3 0,1 0 0,-1 0 0,-2-3 0,-4-2 0,3-2 0,14-4 0,16-5 0,13-7 0,1-3 0,-13 2 0,-15 4 0,-16 6 0,-12 3 0,-11-1 0,-5 0 0,-4-2 0,1 2 0,0-1 0,0 2 0,-2 0 0,-1 1 0,0 1 0,-1 1 0,-2 1 0,-3 1 0,-8 3 0,-13-1 0,-13 0 0,-9-3 0,-7-7 0,3-3 0,0-4 0,3 1 0,5 6 0,3 4 0,5 2 0,3-1 0,4-2 0,0-2 0,2 0 0,-1 2 0,0 2 0,1 1 0,1 0 0,3 0 0,9 0 0,6 2 0,7-1 0,4 1 0,3 1 0,0 1 0,-2 3 0,-6 1 0,-5 4 0,-5 4 0,1 0 0,6 1 0,7-3 0,9-4 0,5-2 0,5-1 0,1-2 0,1 0 0,-2-2 0,-2-2 0,1-1 0,24 7 0,12 4 0,37 8 0,9-2 0,7-4 0,-9-8 0,-19-4 0,-20-1 0,-17 0 0,-10 0 0,-4 0 0,2 0 0,8 0 0,10 0 0,5 0 0,-2-1 0,-8 0 0,-8-1 0,-6 0 0,-7 0 0,-17-6 0,-17-6 0,-17-4 0,-5-2 0,11 4 0,13 6 0,13 5 0,9 2 0,3 2 0,-6-3 0,-11-11 0,-14-14 0,-9-11 0,18 14 0,7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14:54:10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1 222 24575,'21'0'0,"20"0"0,27-2 0,28 0 0,-36 1 0,2 0 0,5 0 0,1 1 0,5-1 0,2 2 0,1-1 0,-1 0 0,-3-1 0,-2 2 0,-8-1 0,-4 2 0,30 4 0,-31 3 0,-27 1 0,-17-1 0,-14-3 0,-19-3 0,-26-2 0,-22-3 0,-11-4 0,8-5 0,22-1 0,25 1 0,31 7 0,29 2 0,24 2 0,11 0 0,-2 0 0,-11-2 0,-13-2 0,-14-2 0,-11 0 0,-9 1 0,-11-1 0,-16-3 0,-11-2 0,-2-2 0,11 1 0,45 6 0,56 3 0,-22 3 0,5 2 0,6 2 0,0 1 0,-8 0 0,-4 3 0,23 7 0,-35-2 0,-27-6 0,-21-3 0,-14-3 0,-8-1 0,1-1 0,10 0 0,44-1 0,10 1 0,35 1 0,-17 0 0,-11 2 0,-17-1 0,-16-1 0,-15-6 0,-35-16 0,-31-16 0,-21-9 0,-1 3 0,31 15 0,51 24 0,65 28 0,-3-1 0,9 4 0,11 4 0,3-1 0,-2-1 0,-2-2 0,-11-5 0,-6-4 0,20 3 0,-34-12 0,-27-9 0,-23-14 0,-16-14 0,-9-7 0,1 2 0,19 13 0,26 12 0,29 15 0,20 10 0,6 6 0,-10 1 0,-20-8 0,-18-8 0,-16-4 0,-11-5 0,-1-2 0,14 1 0,23 7 0,23 11 0,5 5 0,-12 0 0,-18-6 0,-17-7 0,-9-6 0,-4-4 0,-2-2 0,5 0 0,12 2 0,17 2 0,15 1 0,4 2 0,-8 0 0,-16-1 0,-14-3 0,-10-3 0,-4-3 0,-2 0 0,1 3 0,8 1 0,8 2 0,12 1 0,7 0 0,-4 1 0,-6 0 0,-10 0 0,-5-1 0,-6-7 0,-8-7 0,-11-8 0,-8-4 0,-7 1 0,7 7 0,25 17 0,50 29 0,2-1 0,9 3 0,21 7 0,7-1 0,-22-11 0,2-1 0,0-2 0,-3-3 0,0-1 0,-1-3 0,23 2 0,-3-5 0,-16-4 0,-6-2 0,24-3 0,-30-5 0,-32-10 0,-20-16 0,-15-16 0,-6-9 0,3 8 0,32 16 0,45 21 0,32 23 0,-42-3 0,-1 2 0,35 13 0,-33-7 0,-25-11 0,-27-20 0,-23-20 0,-14-14 0,-4-4 0,12 13 0,19 17 0,15 16 0,10 10 0,1 5 0,-12 0 0,-35-4 0,-43-5 0,19-4 0,-3 0 0,-2-1 0,0-1 0,-36-2 0,31 2 0,27 4 0,14 0 0,-1 5 0,-18 7 0,-6-2 0,-8 0 0,-26 1 0,-7 0 0,-12-2 0,-2-2 0,0-2 0,4-2 0,21-2 0,7-1 0,-15 0 0,38 1 0,29 7 0,19 11 0,15 11 0,8 5 0,4-3 0,-4-10 0,-12-9 0,-15-11 0,-17-9 0,-10-5 0,0-2 0,21 4 0,61 3 0,11 8 0,13 2 0,-10 1 0,6 1 0,1 1-232,8 0 0,2 1 1,-2 1 231,-7 0 0,-2 0 0,-4-1 0,9 1 0,-10-1 0,12-4 0,-62-13 0,-37-13 0,-14-6 0,3 3 695,26 10-695,40 9 0,44 4 0,-27 4 0,4 1 0,5 1 0,1 3 0,-7 1 0,-1 1 0,30 10 0,-27-3 0,-27-6 0,-18-7 0,-9-4 0,-2-3 0,14 1 0,23 1 0,31 4 0,17 4 0,-5 4 0,-22-1 0,-26-1 0,-19-7 0,-23-14 0,-17-14 0,-11-10 0,-2-2 0,11 12 0,20 11 0,25 11 0,27 8 0,17 8 0,5 8 0,-12 2 0,-24-5 0,-27-15 0,-36-18 0,-31-20 0,-14-10 0,4 4 0,25 13 0,28 14 0,33 18 0,23 15 0,14 11 0,-1 1 0,-18-6 0,-19-10 0,-36-6 0,-40-8 0,-30-2 0,39 2 0,-1 0 0,-41-2 0,28 4 0,25 0 0,22 1 0,18 11 0,24 18 0,17 15 0,10 8 0,-7-8 0,-28-15 0,-43-12 0,-41-9 0,-24-6 0,1-2 0,28-1 0,33 0 0,30 0 0,34 0 0,34 0 0,21-6 0,5-3 0,-17-4 0,-26 1 0,-23 0 0,-24-6 0,-14-3 0,-7-4 0,0 2 0,19 10 0,26 5 0,30 8 0,26 10 0,15 9 0,-46-7 0,0 2 0,2 0 0,-1 2 0,-1-2 0,-2-1 0,37 10 0,-14-4 0,-24-7 0,-20-7 0,-25-12 0,-19-14 0,-9-8 0,3 0 0,10 7 0,9 11 0,8 3 0,7 3 0,8 2 0,2-2 0,1 1 0,-4-1 0,-4 0 0,-5 1 0,-3 0 0,-2 0 0,3 1 0,12 0 0,15 2 0,14 1 0,1 0 0,-9 0 0,-14 0 0,-11 0 0,-7 0 0,5 0 0,11 0 0,15 5 0,11 5 0,-1 3 0,-7 2 0,-11-6 0,-10-4 0,-7-3 0,-5-2 0,-3 0 0,1 0 0,4 0 0,4 0 0,2 0 0,-3-1 0,-5-1 0,-4-3 0,-3-2 0,-2-2 0,0 1 0,0 2 0,0-1 0,-1-2 0,-4-5 0,-3-1 0,-1 1 0,2 2 0,1 7 0,3 1 0,-1 4 0,-1 0 0,-1 0 0,-5 0 0,-4 0 0,-1 0 0,-1 0 0,2 0 0,3 0 0,2 0 0,-2-2 0,-3 0 0,-10-1 0,-14 0 0,-21 2 0,-31 1 0,38 0 0,-2 0 0,-1 0 0,1 0 0,-42 0 0,28 0 0,21 0 0,18 0 0,8 0 0,-5-2 0,-14-4 0,-13-4 0,-7 0 0,5 3 0,12 4 0,16 2 0,13 2 0,9 3 0,16 13 0,22 17 0,20 13 0,14 6 0,-3-6 0,-12-14 0,-15-12 0,-13-11 0,-12-7 0,-11-6 0,-10-6 0,-9-3 0,-9 1 0,-5 4 0,3 4 0,2 3 0,9 0 0,7-1 0,8 0 0,3-2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14:54:15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0 209 24575,'23'0'0,"1"0"0,14 0 0,14 0 0,10 0 0,7 0 0,8 0 0,1 0 0,6 0 0,2 0 0,-7 0 0,-4-1 0,-14-3 0,-15-2 0,-17-1 0,-12 2 0,-9 0 0,-7 1 0,-15-3 0,-29-9 0,-32-13 0,28 10 0,-2 0 0,-1-1 0,0 1 0,-28-9 0,28 13 0,24 11 0,18 7 0,14 3 0,20 7 0,31 9 0,19 5 0,14 1 0,-7-3 0,-21-6 0,-16-4 0,-24-7 0,-14-4 0,-33-13 0,-2-1 0,-17-7 0,20 6 0,10 3 0,19 5 0,27 2 0,33 1 0,32 0 0,-41 0 0,0 0 0,-2 0 0,0 0 0,37 0 0,-27 0 0,-23 0 0,-22 0 0,-20-2 0,-15-2 0,-10-2 0,-2-1 0,9 2 0,15 3 0,22 8 0,24 12 0,19 11 0,10 8 0,-7-5 0,-14-8 0,-15-9 0,-15-6 0,-12-5 0,-36-20 0,-6-5 0,-21-12 0,23 10 0,24 11 0,30 12 0,22 9 0,10 6 0,-4 0 0,-15-4 0,-14-6 0,-10-5 0,-6-4 0,-6-5 0,-3-6 0,-2-2 0,0 3 0,3 5 0,5 4 0,5 4 0,2 1 0,3 0 0,-2 0 0,-2 0 0,1 0 0,0 1 0,3 0 0,3 1 0,0 0 0,-1 0 0,-3-1 0,-2 0 0,-2 0 0,0 1 0,1 3 0,-2 1 0,-9-2 0,-10-3 0,2-1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14:54:22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0 133 24575,'44'0'0,"13"0"0,-5 0 0,8 0 0,21 0 0,7 0 0,-14 0 0,4 0 0,3 0-346,8 0 0,3 0 0,-1 0 346,-6 0 0,-1 0 0,-3 0 0,-8 0 0,-3 0 0,-4 0 127,6 0 0,-7 0-127,15 0 0,-39 1 0,-37 3 0,-33 2 0,-33 0 784,-23-1-784,0-3 0,18-2 0,25 0 0,20 1 0,12 1 0,5 1 0,2 1 0,12 2 0,32 5 0,42 6 0,-29-7 0,3 0 0,2 1 0,-2-2 0,32 6 0,-36-6 0,-27-5 0,-34-9 0,-30-13 0,-20-12 0,-8-6 0,15 3 0,25 11 0,36 13 0,43 13 0,45 16 0,-30-6 0,3 2 0,5 1 0,0 1 0,-5-3 0,-2-1 0,-10-4 0,-4-2 0,21 2 0,-33-6 0,-22-3 0,-33-10 0,-23-9 0,-15-6 0,-1-4 0,23 9 0,33 9 0,41 7 0,31 6 0,17 4 0,1 2 0,-17-1 0,-20-2 0,-24-6 0,-32-10 0,-35-14 0,-25-14 0,-10-7 0,11 8 0,28 14 0,36 13 0,35 8 0,26 7 0,11 6 0,-12 2 0,-19-2 0,-23-4 0,-20-5 0,-19-2 0,-14 0 0,0-1 0,6 0 0,21-1 0,36 4 0,31 7 0,-18-1 0,3 2 0,3 1 0,0 1 0,43 13 0,-22-7 0,-29-7 0,-20-5 0,-15-4 0,-3-2 0,14 1 0,32 6 0,34 12 0,-35-6 0,2 0 0,0 2 0,0-1 0,38 6 0,-22-11 0,-21-5 0,-17-4 0,-14 0 0,-4 0 0,4 0 0,12-2 0,11-6 0,4-4 0,-5-4 0,-13 2 0,-10 4 0,-8 4 0,-4 3 0,0 3 0,3 0 0,4-1 0,6-2 0,2-1 0,0 0 0,0 1 0,1 2 0,0 1 0,1 0 0,5 0 0,2 0 0,1 0 0,-4 0 0,-6 0 0,-8 0 0,-4 0 0,-3 0 0,-1 0 0,-1 0 0,2 0 0,1 0 0,1 0 0,2 0 0,-1 0 0,0 0 0,-1 0 0,0 0 0,1-1 0,4 0 0,4 0 0,0 0 0,-2 1 0,-3 0 0,-6-1 0,-3-1 0,-4-2 0,-6-1 0,-8-3 0,-7-2 0,-7 0 0,-4 1 0,-8 2 0,-11 1 0,-13-1 0,-5-5 0,0-4 0,12 0 0,14 3 0,12 4 0,11 6 0,3 2 0,-2 3 0,-4 4 0,-1 2 0,0 3 0,2-1 0,2 0 0,0 0 0,-3-2 0,-4-1 0,-6-2 0,-5 0 0,-1-1 0,2-2 0,5 0 0,6 0 0,2 1 0,-1-1 0,-6-1 0,-9-1 0,-5-4 0,2-5 0,9-2 0,13 0 0,16 4 0,24 4 0,23 1 0,22 3 0,16 3 0,8 5 0,4 4 0,-4 8 0,-7 3 0,-14 3 0,-15-1 0,-19-6 0,-19-7 0,-27-10 0,-25-10 0,-24-9 0,-12-6 0,2 1 0,4 5 0,5 5 0,1 2 0,-2 1 0,5-1 0,14 0 0,17 4 0,19 1 0,10 4 0,-8 4 0,-32-1 0,-52 1 0,25-3 0,-5-1 0,-11 0 0,-4 0 0,-1-1 0,-1-1 0,-1-2 0,1-1 0,5-2 0,2 0 0,7-2 0,4 0 0,11 1 0,5 1 0,-21-4 0,31 6 0,25 3 0,14 1 0,7 3 0,4 1 0,-4-1 0,-5 1 0,-16-1 0,-10 1 0,-4 0 0,4 1 0,11-1 0,8 1 0,7 1 0,2-3 0,2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14:54:30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 24575,'43'0'0,"24"0"0,30 0 0,-37 0 0,2 0 0,6 0 0,2 0 0,0 0 0,1 0 0,-4 0 0,-1 0 0,-9 0 0,-2 0 0,25 0 0,-31 0 0,-29 0 0,-30 0 0,-23 0 0,-17 0 0,-4 0 0,8-1 0,12-2 0,16 1 0,15-1 0,26 2 0,21 1 0,12 0 0,0 0 0,-16 0 0,-16-1 0,-18-1 0,-28-2 0,-31-6 0,-26-3 0,-18-2 0,4-2 0,15 4 0,18 3 0,21 4 0,21 4 0,18 1 0,31 1 0,32 0 0,22 1 0,6 1 0,-17 2 0,-24 0 0,-19 1 0,-13-1 0,-7-1 0,-4 0 0,-4 0 0,-13-2 0,6 1 0,41 5 0,38 3 0,-6 0 0,6 2 0,3 0 0,0 0 0,-2 2 0,-1-1 0,-12 1 0,-4-1 0,22 7 0,-30-7 0,-24-5 0,-19-4 0,-55-21 0,-2-3 0,-36-12 0,26 6 0,21 8 0,16 7 0,16 5 0,20 5 0,25 0 0,21 4 0,6 3 0,-8 1 0,-20 0 0,-25-5 0,-34-6 0,-31-6 0,-17-3 0,2 0 0,22 4 0,27 6 0,106 17 0,-41-4 0,5 3 0,36 4 0,5 2 0,-20-1 0,-4 0 0,-7-3 0,-4-2 0,27 4 0,-32-8 0,-24-5 0,-22-4 0,-32-6 0,8-2 0,-11-4 0,43 3 0,29 5 0,26 4 0,12 4 0,-12 3 0,-19 2 0,-27-1 0,-29-9 0,-25-11 0,-20-10 0,-2-4 0,13 5 0,21 9 0,20 7 0,20 4 0,17 1 0,8 0 0,-5 0 0,-13 0 0,-18 0 0,-53-3 0,2-3 0,-31-1 0,34 1 0,19 3 0,23 3 0,31 2 0,32 6 0,24 4 0,-41-4 0,0 1 0,41 5 0,-22-6 0,-23-3 0,-27-7 0,-29-5 0,-20-5 0,-11-3 0,7 1 0,24 5 0,32 4 0,34 3 0,22 2 0,6 0 0,-13 0 0,-25 0 0,-20 0 0,-12 0 0,9 3 0,25 4 0,34 8 0,-31-5 0,3 1 0,1 0 0,-1 0 0,43 8 0,-26-6 0,-26-5 0,-28-3 0,-30-4 0,-28 0 0,-21-1 0,-8 0 0,10 0 0,21 0 0,20 0 0,23 0 0,22 2 0,22 3 0,15 2 0,0 0 0,-12-2 0,-18-4 0,-18-2 0,-19-5 0,-17-9 0,-8-5 0,2-3 0,27 5 0,39 8 0,28 5 0,16 6 0,-7 3 0,-24 1 0,-19-1 0,-19-2 0,-14-2 0,-14-5 0,-10-7 0,-2-4 0,4-2 0,13 4 0,23 6 0,23 4 0,19 3 0,8 1 0,-12 0 0,-16 1 0,-20 0 0,-14 0 0,0 1 0,15 5 0,19 6 0,21 5 0,4 2 0,-9-4 0,-16-7 0,-19-4 0,-16-4 0,1-5 0,14 2 0,29 1 0,18 5 0,2-1 0,-16 0 0,-17-3 0,-18 0 0,-16-4 0,-14-4 0,-5-2 0,1-1 0,10 2 0,15 5 0,16 2 0,14 1 0,6 2 0,-6 1 0,-12 1 0,-12-1 0,-14-1 0,-5 0 0,-4-2 0,6 0 0,25 0 0,-4-1 0,15 2 0,-18 0 0,-10 0 0,-3 0 0,3 0 0,3 0 0,7 0 0,0 0 0,-2 0 0,-2 0 0,1 0 0,4 0 0,4 0 0,2 0 0,-3 0 0,-5 0 0,-2 0 0,2 0 0,12 0 0,11 0 0,12 0 0,3 0 0,-7 0 0,-10 0 0,-13 0 0,-9 0 0,-11 0 0,-15 0 0,7 0 0,-7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14:54:33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21 118 24575,'32'0'0,"5"0"0,16 0 0,5 0 0,-1 0 0,-8 0 0,-15 0 0,-8 0 0,-7 0 0,-5 0 0,-6 0 0,-22-4 0,-36-8 0,-29-6 0,-16-3 0,12 4 0,30 7 0,26 4 0,20 3 0,17 3 0,10 2 0,9 3 0,7 2 0,0 1 0,-5-4 0,-6-2 0,-7-2 0,-4 0 0,0 0 0,18 0 0,38 2 0,-14-1 0,6 0 0,15 0 0,4 1 0,0-1 0,-1 0 0,-9-1 0,-5 0 0,28 0 0,-42 0 0,-26 0 0,-20 0 0,-37-11 0,1 0 0,-15-8 0,24 6 0,29 6 0,41 5 0,30 7 0,17 9 0,-7 5 0,-29 1 0,-26-6 0,-25-8 0,-24-3 0,-14-3 0,-3 0 0,13 0 0,26 1 0,27 3 0,13 3 0,-3 1 0,-16-1 0,-20-4 0,-19-3 0,-15-4 0,-8-4 0,3-1 0,12 0 0,11 5 0,6 2 0,3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irebaseopensource.com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13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🚀 Aula 1: Firebase com React 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Autenticação e Banco de Dados Firestore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C788-715F-C122-318B-49A65443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Compatibilidade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CA644B-B5E1-7F81-78FF-058845138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972139"/>
              </p:ext>
            </p:extLst>
          </p:nvPr>
        </p:nvGraphicFramePr>
        <p:xfrm>
          <a:off x="1569027" y="1421650"/>
          <a:ext cx="6764480" cy="4674071"/>
        </p:xfrm>
        <a:graphic>
          <a:graphicData uri="http://schemas.openxmlformats.org/drawingml/2006/table">
            <a:tbl>
              <a:tblPr/>
              <a:tblGrid>
                <a:gridCol w="1691120">
                  <a:extLst>
                    <a:ext uri="{9D8B030D-6E8A-4147-A177-3AD203B41FA5}">
                      <a16:colId xmlns:a16="http://schemas.microsoft.com/office/drawing/2014/main" val="149982066"/>
                    </a:ext>
                  </a:extLst>
                </a:gridCol>
                <a:gridCol w="1691120">
                  <a:extLst>
                    <a:ext uri="{9D8B030D-6E8A-4147-A177-3AD203B41FA5}">
                      <a16:colId xmlns:a16="http://schemas.microsoft.com/office/drawing/2014/main" val="75174703"/>
                    </a:ext>
                  </a:extLst>
                </a:gridCol>
                <a:gridCol w="1691120">
                  <a:extLst>
                    <a:ext uri="{9D8B030D-6E8A-4147-A177-3AD203B41FA5}">
                      <a16:colId xmlns:a16="http://schemas.microsoft.com/office/drawing/2014/main" val="1648400332"/>
                    </a:ext>
                  </a:extLst>
                </a:gridCol>
                <a:gridCol w="1691120">
                  <a:extLst>
                    <a:ext uri="{9D8B030D-6E8A-4147-A177-3AD203B41FA5}">
                      <a16:colId xmlns:a16="http://schemas.microsoft.com/office/drawing/2014/main" val="3675281194"/>
                    </a:ext>
                  </a:extLst>
                </a:gridCol>
              </a:tblGrid>
              <a:tr h="3926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Componente</a:t>
                      </a:r>
                      <a:r>
                        <a:rPr lang="en-US" sz="1200" b="1" dirty="0"/>
                        <a:t> Firebase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Web (firebase)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React Native (@react-native-firebase)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Observações</a:t>
                      </a:r>
                      <a:endParaRPr lang="en-US" sz="1200" b="1" dirty="0"/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999960"/>
                  </a:ext>
                </a:extLst>
              </a:tr>
              <a:tr h="747660">
                <a:tc>
                  <a:txBody>
                    <a:bodyPr/>
                    <a:lstStyle/>
                    <a:p>
                      <a:r>
                        <a:rPr lang="en-US" sz="1200" b="1" dirty="0">
                          <a:highlight>
                            <a:srgbClr val="FFFF00"/>
                          </a:highlight>
                        </a:rPr>
                        <a:t>Authentication</a:t>
                      </a:r>
                      <a:endParaRPr 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R" sz="1200"/>
                        <a:t>✅ </a:t>
                      </a:r>
                      <a:r>
                        <a:rPr lang="en-US" sz="1200"/>
                        <a:t>Sim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R" sz="1200"/>
                        <a:t>✅ </a:t>
                      </a:r>
                      <a:r>
                        <a:rPr lang="en-US" sz="1200"/>
                        <a:t>Sim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Google, Email/Senha, Anônimo. Apple login exige configuração extra no RN.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993515"/>
                  </a:ext>
                </a:extLst>
              </a:tr>
              <a:tr h="392625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highlight>
                            <a:srgbClr val="FFFF00"/>
                          </a:highlight>
                        </a:rPr>
                        <a:t>Firestore</a:t>
                      </a:r>
                      <a:r>
                        <a:rPr lang="en-US" sz="1200" b="1" dirty="0">
                          <a:highlight>
                            <a:srgbClr val="FFFF00"/>
                          </a:highlight>
                        </a:rPr>
                        <a:t> (Database)</a:t>
                      </a:r>
                      <a:endParaRPr 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R" sz="1200"/>
                        <a:t>✅ </a:t>
                      </a:r>
                      <a:r>
                        <a:rPr lang="en-US" sz="1200"/>
                        <a:t>Sim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R" sz="1200"/>
                        <a:t>✅ </a:t>
                      </a:r>
                      <a:r>
                        <a:rPr lang="en-US" sz="1200"/>
                        <a:t>Sim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Totalmente compatível em ambos.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932912"/>
                  </a:ext>
                </a:extLst>
              </a:tr>
              <a:tr h="392625">
                <a:tc>
                  <a:txBody>
                    <a:bodyPr/>
                    <a:lstStyle/>
                    <a:p>
                      <a:r>
                        <a:rPr lang="en-US" sz="1200" b="1" dirty="0">
                          <a:highlight>
                            <a:srgbClr val="FFFF00"/>
                          </a:highlight>
                        </a:rPr>
                        <a:t>Realtime Database</a:t>
                      </a:r>
                      <a:endParaRPr 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R" sz="1200"/>
                        <a:t>✅ </a:t>
                      </a:r>
                      <a:r>
                        <a:rPr lang="en-US" sz="1200"/>
                        <a:t>Sim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R" sz="1200"/>
                        <a:t>✅ </a:t>
                      </a:r>
                      <a:r>
                        <a:rPr lang="en-US" sz="1200"/>
                        <a:t>Sim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Compatível, mas menos usado que Firestore hoje.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248486"/>
                  </a:ext>
                </a:extLst>
              </a:tr>
              <a:tr h="510970">
                <a:tc>
                  <a:txBody>
                    <a:bodyPr/>
                    <a:lstStyle/>
                    <a:p>
                      <a:r>
                        <a:rPr lang="en-US" sz="1200" b="1" dirty="0">
                          <a:highlight>
                            <a:srgbClr val="FFFF00"/>
                          </a:highlight>
                        </a:rPr>
                        <a:t>Cloud Storage</a:t>
                      </a:r>
                      <a:endParaRPr 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R" sz="1200"/>
                        <a:t>✅ </a:t>
                      </a:r>
                      <a:r>
                        <a:rPr lang="en-US" sz="1200"/>
                        <a:t>Sim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R" sz="1200"/>
                        <a:t>✅ </a:t>
                      </a:r>
                      <a:r>
                        <a:rPr lang="en-US" sz="1200"/>
                        <a:t>Sim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putFile() em RN usa caminhos físicos. Web usa blob/arraybuffer.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106016"/>
                  </a:ext>
                </a:extLst>
              </a:tr>
              <a:tr h="510970">
                <a:tc>
                  <a:txBody>
                    <a:bodyPr/>
                    <a:lstStyle/>
                    <a:p>
                      <a:r>
                        <a:rPr lang="en-US" sz="1200" b="1" dirty="0">
                          <a:highlight>
                            <a:srgbClr val="FFFF00"/>
                          </a:highlight>
                        </a:rPr>
                        <a:t>Cloud Functions</a:t>
                      </a:r>
                      <a:endParaRPr 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R" sz="1200"/>
                        <a:t>✅ </a:t>
                      </a:r>
                      <a:r>
                        <a:rPr lang="en-US" sz="1200"/>
                        <a:t>Sim (via REST)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⚠️ Parcial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RN usa via chamada HTTP (fetch). SDK direto não funciona.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745302"/>
                  </a:ext>
                </a:extLst>
              </a:tr>
              <a:tr h="392625">
                <a:tc>
                  <a:txBody>
                    <a:bodyPr/>
                    <a:lstStyle/>
                    <a:p>
                      <a:r>
                        <a:rPr lang="en-US" sz="1200" b="1" dirty="0">
                          <a:highlight>
                            <a:srgbClr val="FFFF00"/>
                          </a:highlight>
                        </a:rPr>
                        <a:t>Remote Config</a:t>
                      </a:r>
                      <a:endParaRPr 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R" sz="1200"/>
                        <a:t>✅ </a:t>
                      </a:r>
                      <a:r>
                        <a:rPr lang="en-US" sz="1200"/>
                        <a:t>Sim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R" sz="1200"/>
                        <a:t>✅ </a:t>
                      </a:r>
                      <a:r>
                        <a:rPr lang="en-US" sz="1200"/>
                        <a:t>Sim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Plenamente funcional no RN e Web.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862490"/>
                  </a:ext>
                </a:extLst>
              </a:tr>
              <a:tr h="629315">
                <a:tc>
                  <a:txBody>
                    <a:bodyPr/>
                    <a:lstStyle/>
                    <a:p>
                      <a:r>
                        <a:rPr lang="en-US" sz="1200" b="1" dirty="0">
                          <a:highlight>
                            <a:srgbClr val="FFFF00"/>
                          </a:highlight>
                        </a:rPr>
                        <a:t>Crashlytics</a:t>
                      </a:r>
                      <a:endParaRPr 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R" sz="1200"/>
                        <a:t>❌ </a:t>
                      </a:r>
                      <a:r>
                        <a:rPr lang="en-US" sz="1200"/>
                        <a:t>Não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R" sz="1200"/>
                        <a:t>✅ </a:t>
                      </a:r>
                      <a:r>
                        <a:rPr lang="en-US" sz="1200"/>
                        <a:t>Sim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Só funciona no mobile (iOS/Android). Web não tem suporte.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424545"/>
                  </a:ext>
                </a:extLst>
              </a:tr>
              <a:tr h="510970">
                <a:tc>
                  <a:txBody>
                    <a:bodyPr/>
                    <a:lstStyle/>
                    <a:p>
                      <a:r>
                        <a:rPr lang="en-US" sz="1200" b="1" dirty="0">
                          <a:highlight>
                            <a:srgbClr val="FFFF00"/>
                          </a:highlight>
                        </a:rPr>
                        <a:t>Analytics</a:t>
                      </a:r>
                      <a:endParaRPr 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R" sz="1200" dirty="0"/>
                        <a:t>✅ </a:t>
                      </a:r>
                      <a:r>
                        <a:rPr lang="en-US" sz="1200" dirty="0"/>
                        <a:t>Sim (GA4)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R" sz="1200" dirty="0"/>
                        <a:t>✅ </a:t>
                      </a:r>
                      <a:r>
                        <a:rPr lang="en-US" sz="1200" dirty="0"/>
                        <a:t>Sim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RN </a:t>
                      </a:r>
                      <a:r>
                        <a:rPr lang="en-US" sz="1200" dirty="0" err="1"/>
                        <a:t>usa</a:t>
                      </a:r>
                      <a:r>
                        <a:rPr lang="en-US" sz="1200" dirty="0"/>
                        <a:t> SDK </a:t>
                      </a:r>
                      <a:r>
                        <a:rPr lang="en-US" sz="1200" dirty="0" err="1"/>
                        <a:t>nativo</a:t>
                      </a:r>
                      <a:r>
                        <a:rPr lang="en-US" sz="1200" dirty="0"/>
                        <a:t>; </a:t>
                      </a:r>
                      <a:r>
                        <a:rPr lang="en-US" sz="1200" dirty="0" err="1"/>
                        <a:t>na</a:t>
                      </a:r>
                      <a:r>
                        <a:rPr lang="en-US" sz="1200" dirty="0"/>
                        <a:t> Web, </a:t>
                      </a:r>
                      <a:r>
                        <a:rPr lang="en-US" sz="1200" dirty="0" err="1"/>
                        <a:t>integração</a:t>
                      </a:r>
                      <a:r>
                        <a:rPr lang="en-US" sz="1200" dirty="0"/>
                        <a:t> com GA4.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841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86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A8CF-0BF2-3CE3-1F54-9D39323C7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847B-845C-6614-613D-4937BA09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Compatibilidade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055A6F-CA4A-D69A-AF9B-2BE3C1C9E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195440"/>
              </p:ext>
            </p:extLst>
          </p:nvPr>
        </p:nvGraphicFramePr>
        <p:xfrm>
          <a:off x="1278082" y="1421648"/>
          <a:ext cx="6764484" cy="5074730"/>
        </p:xfrm>
        <a:graphic>
          <a:graphicData uri="http://schemas.openxmlformats.org/drawingml/2006/table">
            <a:tbl>
              <a:tblPr/>
              <a:tblGrid>
                <a:gridCol w="1691121">
                  <a:extLst>
                    <a:ext uri="{9D8B030D-6E8A-4147-A177-3AD203B41FA5}">
                      <a16:colId xmlns:a16="http://schemas.microsoft.com/office/drawing/2014/main" val="149982066"/>
                    </a:ext>
                  </a:extLst>
                </a:gridCol>
                <a:gridCol w="1691121">
                  <a:extLst>
                    <a:ext uri="{9D8B030D-6E8A-4147-A177-3AD203B41FA5}">
                      <a16:colId xmlns:a16="http://schemas.microsoft.com/office/drawing/2014/main" val="75174703"/>
                    </a:ext>
                  </a:extLst>
                </a:gridCol>
                <a:gridCol w="1691121">
                  <a:extLst>
                    <a:ext uri="{9D8B030D-6E8A-4147-A177-3AD203B41FA5}">
                      <a16:colId xmlns:a16="http://schemas.microsoft.com/office/drawing/2014/main" val="1648400332"/>
                    </a:ext>
                  </a:extLst>
                </a:gridCol>
                <a:gridCol w="1691121">
                  <a:extLst>
                    <a:ext uri="{9D8B030D-6E8A-4147-A177-3AD203B41FA5}">
                      <a16:colId xmlns:a16="http://schemas.microsoft.com/office/drawing/2014/main" val="3675281194"/>
                    </a:ext>
                  </a:extLst>
                </a:gridCol>
              </a:tblGrid>
              <a:tr h="56735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Componente</a:t>
                      </a:r>
                      <a:r>
                        <a:rPr lang="en-US" sz="1200" dirty="0"/>
                        <a:t> Firebase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Web (firebase)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React Native (@react-native-firebase)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Observações</a:t>
                      </a:r>
                      <a:endParaRPr lang="en-US" sz="1200" b="1" dirty="0"/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999960"/>
                  </a:ext>
                </a:extLst>
              </a:tr>
              <a:tr h="738369">
                <a:tc>
                  <a:txBody>
                    <a:bodyPr/>
                    <a:lstStyle/>
                    <a:p>
                      <a:r>
                        <a:rPr lang="en-US" sz="1200" b="1" dirty="0"/>
                        <a:t>App Check</a:t>
                      </a:r>
                      <a:endParaRPr lang="en-US" sz="1200" dirty="0"/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R" sz="1200" dirty="0"/>
                        <a:t>✅ </a:t>
                      </a:r>
                      <a:r>
                        <a:rPr lang="en-US" sz="1200" dirty="0"/>
                        <a:t>Sim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⚠️ Parcial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Requer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integração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nativa</a:t>
                      </a:r>
                      <a:r>
                        <a:rPr lang="en-US" sz="1200" dirty="0"/>
                        <a:t> (ex: reCAPTCHA </a:t>
                      </a:r>
                      <a:r>
                        <a:rPr lang="en-US" sz="1200" dirty="0" err="1"/>
                        <a:t>ou</a:t>
                      </a:r>
                      <a:r>
                        <a:rPr lang="en-US" sz="1200" dirty="0"/>
                        <a:t> attestation).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56460"/>
                  </a:ext>
                </a:extLst>
              </a:tr>
              <a:tr h="738369">
                <a:tc>
                  <a:txBody>
                    <a:bodyPr/>
                    <a:lstStyle/>
                    <a:p>
                      <a:r>
                        <a:rPr lang="en-US" sz="1200" b="1" dirty="0">
                          <a:highlight>
                            <a:srgbClr val="FFFF00"/>
                          </a:highlight>
                        </a:rPr>
                        <a:t>Dynamic Links</a:t>
                      </a:r>
                      <a:endParaRPr 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R" sz="1200" dirty="0"/>
                        <a:t>✅ </a:t>
                      </a:r>
                      <a:r>
                        <a:rPr lang="en-US" sz="1200" dirty="0"/>
                        <a:t>Sim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R" sz="1200" dirty="0"/>
                        <a:t>✅ </a:t>
                      </a:r>
                      <a:r>
                        <a:rPr lang="en-US" sz="1200" dirty="0"/>
                        <a:t>Sim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Funciona, mas exige config nativa (AndroidManifest, iOS plist).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58092"/>
                  </a:ext>
                </a:extLst>
              </a:tr>
              <a:tr h="567356">
                <a:tc>
                  <a:txBody>
                    <a:bodyPr/>
                    <a:lstStyle/>
                    <a:p>
                      <a:r>
                        <a:rPr lang="en-US" sz="1200" b="1" dirty="0">
                          <a:highlight>
                            <a:srgbClr val="FFFF00"/>
                          </a:highlight>
                        </a:rPr>
                        <a:t>App Distribution</a:t>
                      </a:r>
                      <a:endParaRPr 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R" sz="1200"/>
                        <a:t>❌ </a:t>
                      </a:r>
                      <a:r>
                        <a:rPr lang="en-US" sz="1200"/>
                        <a:t>Não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R" sz="1200"/>
                        <a:t>✅ </a:t>
                      </a:r>
                      <a:r>
                        <a:rPr lang="en-US" sz="1200"/>
                        <a:t>Sim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Apenas para apps mobile, usado em CI/CD.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346026"/>
                  </a:ext>
                </a:extLst>
              </a:tr>
              <a:tr h="567356">
                <a:tc>
                  <a:txBody>
                    <a:bodyPr/>
                    <a:lstStyle/>
                    <a:p>
                      <a:r>
                        <a:rPr lang="en-US" sz="1200" b="1"/>
                        <a:t>Performance Monitoring</a:t>
                      </a:r>
                      <a:endParaRPr lang="en-US" sz="1200"/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R" sz="1200"/>
                        <a:t>✅ </a:t>
                      </a:r>
                      <a:r>
                        <a:rPr lang="en-US" sz="1200"/>
                        <a:t>Sim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⚠️ </a:t>
                      </a:r>
                      <a:r>
                        <a:rPr lang="en-US" sz="1200" dirty="0" err="1"/>
                        <a:t>Limitado</a:t>
                      </a:r>
                      <a:endParaRPr lang="en-US" sz="1200" dirty="0"/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RN </a:t>
                      </a:r>
                      <a:r>
                        <a:rPr lang="en-US" sz="1200" dirty="0" err="1"/>
                        <a:t>ainda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não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suporte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oficial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completo</a:t>
                      </a:r>
                      <a:r>
                        <a:rPr lang="en-US" sz="1200" dirty="0"/>
                        <a:t>.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290390"/>
                  </a:ext>
                </a:extLst>
              </a:tr>
              <a:tr h="738369">
                <a:tc>
                  <a:txBody>
                    <a:bodyPr/>
                    <a:lstStyle/>
                    <a:p>
                      <a:r>
                        <a:rPr lang="en-US" sz="1200" b="1" dirty="0">
                          <a:highlight>
                            <a:srgbClr val="FFFF00"/>
                          </a:highlight>
                        </a:rPr>
                        <a:t>In-App Messaging</a:t>
                      </a:r>
                      <a:endParaRPr 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R" sz="1200"/>
                        <a:t>✅ </a:t>
                      </a:r>
                      <a:r>
                        <a:rPr lang="en-US" sz="1200"/>
                        <a:t>Sim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⚠️ Não oficial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Suporte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nativo</a:t>
                      </a:r>
                      <a:r>
                        <a:rPr lang="en-US" sz="1200" dirty="0"/>
                        <a:t> no Android/iOS, mas </a:t>
                      </a:r>
                      <a:r>
                        <a:rPr lang="en-US" sz="1200" dirty="0" err="1"/>
                        <a:t>não</a:t>
                      </a:r>
                      <a:r>
                        <a:rPr lang="en-US" sz="1200" dirty="0"/>
                        <a:t> via RN SDK </a:t>
                      </a:r>
                      <a:r>
                        <a:rPr lang="en-US" sz="1200" dirty="0" err="1"/>
                        <a:t>oficial</a:t>
                      </a:r>
                      <a:r>
                        <a:rPr lang="en-US" sz="1200" dirty="0"/>
                        <a:t>.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387019"/>
                  </a:ext>
                </a:extLst>
              </a:tr>
              <a:tr h="567356">
                <a:tc>
                  <a:txBody>
                    <a:bodyPr/>
                    <a:lstStyle/>
                    <a:p>
                      <a:r>
                        <a:rPr lang="en-US" sz="1200" b="1"/>
                        <a:t>A/B Testing</a:t>
                      </a:r>
                      <a:endParaRPr lang="en-US" sz="1200"/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R" sz="1200"/>
                        <a:t>✅ </a:t>
                      </a:r>
                      <a:r>
                        <a:rPr lang="en-US" sz="1200"/>
                        <a:t>Sim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R" sz="1200"/>
                        <a:t>✅ </a:t>
                      </a:r>
                      <a:r>
                        <a:rPr lang="en-US" sz="1200"/>
                        <a:t>Sim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Funciona</a:t>
                      </a:r>
                      <a:r>
                        <a:rPr lang="en-US" sz="1200" dirty="0"/>
                        <a:t> via Remote Config e Analytics.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079119"/>
                  </a:ext>
                </a:extLst>
              </a:tr>
              <a:tr h="567356">
                <a:tc>
                  <a:txBody>
                    <a:bodyPr/>
                    <a:lstStyle/>
                    <a:p>
                      <a:r>
                        <a:rPr lang="en-US" sz="1200" b="1" dirty="0">
                          <a:highlight>
                            <a:srgbClr val="FFFF00"/>
                          </a:highlight>
                        </a:rPr>
                        <a:t>Cloud Messaging (FCM)</a:t>
                      </a:r>
                      <a:endParaRPr 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R" sz="1200"/>
                        <a:t>✅ </a:t>
                      </a:r>
                      <a:r>
                        <a:rPr lang="en-US" sz="1200"/>
                        <a:t>Sim (Web Push)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R" sz="1200"/>
                        <a:t>✅ </a:t>
                      </a:r>
                      <a:r>
                        <a:rPr lang="en-US" sz="1200"/>
                        <a:t>Sim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Push </a:t>
                      </a:r>
                      <a:r>
                        <a:rPr lang="en-US" sz="1200" dirty="0" err="1"/>
                        <a:t>funciona</a:t>
                      </a:r>
                      <a:r>
                        <a:rPr lang="en-US" sz="1200" dirty="0"/>
                        <a:t> via </a:t>
                      </a:r>
                      <a:r>
                        <a:rPr lang="en-US" sz="1200" dirty="0" err="1"/>
                        <a:t>navegador</a:t>
                      </a:r>
                      <a:r>
                        <a:rPr lang="en-US" sz="1200" dirty="0"/>
                        <a:t> (Web) e FCM (mobile).</a:t>
                      </a:r>
                    </a:p>
                  </a:txBody>
                  <a:tcPr marL="24203" marR="24203" marT="12102" marB="12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33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56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7532-A420-F0B1-D605-9EE84019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Compatibilidade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5EDC-FDA1-1305-E79F-829B5118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Plenamente </a:t>
            </a:r>
            <a:r>
              <a:rPr lang="en-US" b="1" dirty="0" err="1"/>
              <a:t>compatíveis</a:t>
            </a:r>
            <a:r>
              <a:rPr lang="en-US" b="1" dirty="0"/>
              <a:t> </a:t>
            </a:r>
            <a:r>
              <a:rPr lang="en-US" b="1" dirty="0" err="1"/>
              <a:t>nas</a:t>
            </a:r>
            <a:r>
              <a:rPr lang="en-US" b="1" dirty="0"/>
              <a:t> duas </a:t>
            </a:r>
            <a:r>
              <a:rPr lang="en-US" b="1" dirty="0" err="1"/>
              <a:t>plataformas</a:t>
            </a:r>
            <a:r>
              <a:rPr lang="en-US" b="1" dirty="0"/>
              <a:t>:</a:t>
            </a:r>
            <a:r>
              <a:rPr lang="en-US" dirty="0"/>
              <a:t> Auth, </a:t>
            </a:r>
            <a:r>
              <a:rPr lang="en-US" dirty="0" err="1"/>
              <a:t>Firestore</a:t>
            </a:r>
            <a:r>
              <a:rPr lang="en-US" dirty="0"/>
              <a:t>, Storage, Remote Config, Analytics.</a:t>
            </a:r>
          </a:p>
          <a:p>
            <a:pPr>
              <a:buNone/>
            </a:pPr>
            <a:r>
              <a:rPr lang="en-US" b="1" dirty="0" err="1"/>
              <a:t>Exclusivos</a:t>
            </a:r>
            <a:r>
              <a:rPr lang="en-US" b="1" dirty="0"/>
              <a:t> de mobile (React Native):</a:t>
            </a:r>
            <a:r>
              <a:rPr lang="en-US" dirty="0"/>
              <a:t> Crashlytics, App Distribution.</a:t>
            </a:r>
          </a:p>
          <a:p>
            <a:pPr>
              <a:buNone/>
            </a:pPr>
            <a:r>
              <a:rPr lang="en-US" b="1" dirty="0" err="1"/>
              <a:t>Exclusivos</a:t>
            </a:r>
            <a:r>
              <a:rPr lang="en-US" b="1" dirty="0"/>
              <a:t> de Web:</a:t>
            </a:r>
            <a:r>
              <a:rPr lang="en-US" dirty="0"/>
              <a:t> App Check via reCAPTCHA, Web push (com </a:t>
            </a:r>
            <a:r>
              <a:rPr lang="en-US" dirty="0" err="1"/>
              <a:t>limitações</a:t>
            </a:r>
            <a:r>
              <a:rPr lang="en-US" dirty="0"/>
              <a:t> no RN).</a:t>
            </a:r>
          </a:p>
          <a:p>
            <a:r>
              <a:rPr lang="en-US" b="1" dirty="0" err="1"/>
              <a:t>Parciais</a:t>
            </a:r>
            <a:r>
              <a:rPr lang="en-US" b="1" dirty="0"/>
              <a:t> </a:t>
            </a:r>
            <a:r>
              <a:rPr lang="en-US" b="1" dirty="0" err="1"/>
              <a:t>ou</a:t>
            </a:r>
            <a:r>
              <a:rPr lang="en-US" b="1" dirty="0"/>
              <a:t> com workaround:</a:t>
            </a:r>
            <a:r>
              <a:rPr lang="en-US" dirty="0"/>
              <a:t> Functions (via HTTP), App Check, Performance Monitoring.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037782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7F0E7-10B9-586E-928C-B1080DFF8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6C19-0E55-EA1C-F61F-1FFD3C62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Configuração</a:t>
            </a:r>
            <a:r>
              <a:rPr lang="pt-BR" dirty="0"/>
              <a:t> –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</a:t>
            </a:r>
            <a:r>
              <a:rPr lang="pt-BR" dirty="0" err="1"/>
              <a:t>Firebase</a:t>
            </a:r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C6CC4B-7626-95C5-2C17-CE716E7F29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latin typeface="Inter"/>
              </a:rPr>
              <a:t>Quando usar o SDK do Firebase JS
</a:t>
            </a:r>
            <a:r>
              <a:rPr lang="en-US" dirty="0">
                <a:latin typeface="Inter"/>
              </a:rPr>
              <a:t>
</a:t>
            </a:r>
            <a:r>
              <a:rPr lang="en-US" dirty="0" err="1">
                <a:latin typeface="Inter"/>
              </a:rPr>
              <a:t>Deseja</a:t>
            </a:r>
            <a:r>
              <a:rPr lang="en-US" dirty="0">
                <a:latin typeface="Inter"/>
              </a:rPr>
              <a:t> usar </a:t>
            </a:r>
            <a:r>
              <a:rPr lang="en-US" dirty="0" err="1">
                <a:latin typeface="Inter"/>
              </a:rPr>
              <a:t>os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serviços</a:t>
            </a:r>
            <a:r>
              <a:rPr lang="en-US" dirty="0">
                <a:latin typeface="Inter"/>
              </a:rPr>
              <a:t> do Firebase, </a:t>
            </a:r>
            <a:r>
              <a:rPr lang="en-US" dirty="0" err="1">
                <a:latin typeface="Inter"/>
              </a:rPr>
              <a:t>como</a:t>
            </a:r>
            <a:r>
              <a:rPr lang="en-US" dirty="0">
                <a:latin typeface="Inter"/>
              </a:rPr>
              <a:t> Authentication, </a:t>
            </a:r>
            <a:r>
              <a:rPr lang="en-US" dirty="0" err="1">
                <a:latin typeface="Inter"/>
              </a:rPr>
              <a:t>Firestore</a:t>
            </a:r>
            <a:r>
              <a:rPr lang="en-US" dirty="0">
                <a:latin typeface="Inter"/>
              </a:rPr>
              <a:t>, Realtime Database e Storage </a:t>
            </a:r>
            <a:r>
              <a:rPr lang="en-US" dirty="0" err="1">
                <a:latin typeface="Inter"/>
              </a:rPr>
              <a:t>em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seu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aplicativo</a:t>
            </a:r>
            <a:r>
              <a:rPr lang="en-US" dirty="0">
                <a:latin typeface="Inter"/>
              </a:rPr>
              <a:t> e </a:t>
            </a:r>
            <a:r>
              <a:rPr lang="en-US" dirty="0" err="1">
                <a:latin typeface="Inter"/>
              </a:rPr>
              <a:t>deseja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desenvolvê</a:t>
            </a:r>
            <a:r>
              <a:rPr lang="en-US" dirty="0">
                <a:latin typeface="Inter"/>
              </a:rPr>
              <a:t>-lo com o Expo Go.
</a:t>
            </a:r>
            <a:r>
              <a:rPr lang="en-US" dirty="0" err="1">
                <a:latin typeface="Inter"/>
              </a:rPr>
              <a:t>Quer</a:t>
            </a:r>
            <a:r>
              <a:rPr lang="en-US" dirty="0">
                <a:latin typeface="Inter"/>
              </a:rPr>
              <a:t> um </a:t>
            </a:r>
            <a:r>
              <a:rPr lang="en-US" dirty="0" err="1">
                <a:latin typeface="Inter"/>
              </a:rPr>
              <a:t>início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rápido</a:t>
            </a:r>
            <a:r>
              <a:rPr lang="en-US" dirty="0">
                <a:latin typeface="Inter"/>
              </a:rPr>
              <a:t> com </a:t>
            </a:r>
            <a:r>
              <a:rPr lang="en-US" dirty="0" err="1">
                <a:latin typeface="Inter"/>
              </a:rPr>
              <a:t>os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serviços</a:t>
            </a:r>
            <a:r>
              <a:rPr lang="en-US" dirty="0">
                <a:latin typeface="Inter"/>
              </a:rPr>
              <a:t> do Firebase.
</a:t>
            </a:r>
            <a:r>
              <a:rPr lang="en-US" dirty="0" err="1">
                <a:latin typeface="Inter"/>
              </a:rPr>
              <a:t>Deseja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criar</a:t>
            </a:r>
            <a:r>
              <a:rPr lang="en-US" dirty="0">
                <a:latin typeface="Inter"/>
              </a:rPr>
              <a:t> um </a:t>
            </a:r>
            <a:r>
              <a:rPr lang="en-US" dirty="0" err="1">
                <a:latin typeface="Inter"/>
              </a:rPr>
              <a:t>aplicativo</a:t>
            </a:r>
            <a:r>
              <a:rPr lang="en-US" dirty="0">
                <a:latin typeface="Inter"/>
              </a:rPr>
              <a:t> universal para Android, iOS e Web.</a:t>
            </a:r>
            <a:endParaRPr lang="en-B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07A128-76CF-01C8-01A8-2905611F5B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latin typeface="Inter"/>
              </a:rPr>
              <a:t>Quando usar o Firebase React Native
</a:t>
            </a:r>
            <a:r>
              <a:rPr lang="en-US" dirty="0">
                <a:latin typeface="Inter"/>
              </a:rPr>
              <a:t>
Seu </a:t>
            </a:r>
            <a:r>
              <a:rPr lang="en-US" dirty="0" err="1">
                <a:latin typeface="Inter"/>
              </a:rPr>
              <a:t>aplicativo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requer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acesso</a:t>
            </a:r>
            <a:r>
              <a:rPr lang="en-US" dirty="0">
                <a:latin typeface="Inter"/>
              </a:rPr>
              <a:t> a </a:t>
            </a:r>
            <a:r>
              <a:rPr lang="en-US" dirty="0" err="1">
                <a:latin typeface="Inter"/>
              </a:rPr>
              <a:t>serviços</a:t>
            </a:r>
            <a:r>
              <a:rPr lang="en-US" dirty="0">
                <a:latin typeface="Inter"/>
              </a:rPr>
              <a:t> do Firebase </a:t>
            </a:r>
            <a:r>
              <a:rPr lang="en-US" dirty="0" err="1">
                <a:latin typeface="Inter"/>
              </a:rPr>
              <a:t>não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compatíveis</a:t>
            </a:r>
            <a:r>
              <a:rPr lang="en-US" dirty="0">
                <a:latin typeface="Inter"/>
              </a:rPr>
              <a:t> com o SDK do Firebase JS, </a:t>
            </a:r>
            <a:r>
              <a:rPr lang="en-US" dirty="0" err="1">
                <a:latin typeface="Inter"/>
              </a:rPr>
              <a:t>como</a:t>
            </a:r>
            <a:r>
              <a:rPr lang="en-US" dirty="0">
                <a:latin typeface="Inter"/>
              </a:rPr>
              <a:t> </a:t>
            </a:r>
            <a:r>
              <a:rPr lang="en-US" dirty="0">
                <a:highlight>
                  <a:srgbClr val="FFFF00"/>
                </a:highlight>
                <a:latin typeface="Inter"/>
              </a:rPr>
              <a:t>Dynamic Links, Crashlytics </a:t>
            </a:r>
            <a:r>
              <a:rPr lang="en-US" dirty="0">
                <a:latin typeface="Inter"/>
              </a:rPr>
              <a:t>e </a:t>
            </a:r>
            <a:r>
              <a:rPr lang="en-US" dirty="0" err="1">
                <a:latin typeface="Inter"/>
              </a:rPr>
              <a:t>assim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por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diante</a:t>
            </a:r>
            <a:r>
              <a:rPr lang="en-US" dirty="0">
                <a:latin typeface="Inter"/>
              </a:rPr>
              <a:t>. Para </a:t>
            </a:r>
            <a:r>
              <a:rPr lang="en-US" dirty="0" err="1">
                <a:latin typeface="Inter"/>
              </a:rPr>
              <a:t>obter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mais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informações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sobre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os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recursos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adicionais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oferecidos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pelos</a:t>
            </a:r>
            <a:r>
              <a:rPr lang="en-US" dirty="0">
                <a:latin typeface="Inter"/>
              </a:rPr>
              <a:t> SDKs </a:t>
            </a:r>
            <a:r>
              <a:rPr lang="en-US" dirty="0" err="1">
                <a:latin typeface="Inter"/>
              </a:rPr>
              <a:t>nativos</a:t>
            </a:r>
            <a:r>
              <a:rPr lang="en-US" dirty="0">
                <a:latin typeface="Inter"/>
              </a:rPr>
              <a:t>, </a:t>
            </a:r>
            <a:r>
              <a:rPr lang="en-US" dirty="0" err="1">
                <a:latin typeface="Inter"/>
              </a:rPr>
              <a:t>consulte</a:t>
            </a:r>
            <a:r>
              <a:rPr lang="en-US" dirty="0">
                <a:latin typeface="Inter"/>
              </a:rPr>
              <a:t> a </a:t>
            </a:r>
            <a:r>
              <a:rPr lang="en-US" dirty="0" err="1">
                <a:latin typeface="Inter"/>
              </a:rPr>
              <a:t>documentação</a:t>
            </a:r>
            <a:r>
              <a:rPr lang="en-US" dirty="0">
                <a:latin typeface="Inter"/>
              </a:rPr>
              <a:t> do Firebase do React Native.
</a:t>
            </a:r>
            <a:r>
              <a:rPr lang="en-US" dirty="0" err="1">
                <a:latin typeface="Inter"/>
              </a:rPr>
              <a:t>Você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deseja</a:t>
            </a:r>
            <a:r>
              <a:rPr lang="en-US" dirty="0">
                <a:latin typeface="Inter"/>
              </a:rPr>
              <a:t> usar </a:t>
            </a:r>
            <a:r>
              <a:rPr lang="en-US" dirty="0">
                <a:highlight>
                  <a:srgbClr val="FFFF00"/>
                </a:highlight>
                <a:latin typeface="Inter"/>
              </a:rPr>
              <a:t>SDKs </a:t>
            </a:r>
            <a:r>
              <a:rPr lang="en-US" dirty="0" err="1">
                <a:highlight>
                  <a:srgbClr val="FFFF00"/>
                </a:highlight>
                <a:latin typeface="Inter"/>
              </a:rPr>
              <a:t>nativos</a:t>
            </a:r>
            <a:r>
              <a:rPr lang="en-US" dirty="0">
                <a:highlight>
                  <a:srgbClr val="FFFF00"/>
                </a:highlight>
                <a:latin typeface="Inter"/>
              </a:rPr>
              <a:t> </a:t>
            </a:r>
            <a:r>
              <a:rPr lang="en-US" dirty="0" err="1">
                <a:latin typeface="Inter"/>
              </a:rPr>
              <a:t>em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seu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aplicativo</a:t>
            </a:r>
            <a:r>
              <a:rPr lang="en-US" dirty="0">
                <a:latin typeface="Inter"/>
              </a:rPr>
              <a:t>.
</a:t>
            </a:r>
            <a:r>
              <a:rPr lang="en-US" dirty="0" err="1">
                <a:latin typeface="Inter"/>
              </a:rPr>
              <a:t>Você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tem</a:t>
            </a:r>
            <a:r>
              <a:rPr lang="en-US" dirty="0">
                <a:latin typeface="Inter"/>
              </a:rPr>
              <a:t> um </a:t>
            </a:r>
            <a:r>
              <a:rPr lang="en-US" dirty="0" err="1">
                <a:latin typeface="Inter"/>
              </a:rPr>
              <a:t>aplicativo</a:t>
            </a:r>
            <a:r>
              <a:rPr lang="en-US" dirty="0">
                <a:latin typeface="Inter"/>
              </a:rPr>
              <a:t> React Native </a:t>
            </a:r>
            <a:r>
              <a:rPr lang="en-US" dirty="0" err="1">
                <a:latin typeface="Inter"/>
              </a:rPr>
              <a:t>vazio</a:t>
            </a:r>
            <a:r>
              <a:rPr lang="en-US" dirty="0">
                <a:latin typeface="Inter"/>
              </a:rPr>
              <a:t> com o Firebase React Native </a:t>
            </a:r>
            <a:r>
              <a:rPr lang="en-US" dirty="0" err="1">
                <a:latin typeface="Inter"/>
              </a:rPr>
              <a:t>já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configurado</a:t>
            </a:r>
            <a:r>
              <a:rPr lang="en-US" dirty="0">
                <a:latin typeface="Inter"/>
              </a:rPr>
              <a:t>, mas </a:t>
            </a:r>
            <a:r>
              <a:rPr lang="en-US" dirty="0" err="1">
                <a:latin typeface="Inter"/>
              </a:rPr>
              <a:t>está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migrando</a:t>
            </a:r>
            <a:r>
              <a:rPr lang="en-US" dirty="0">
                <a:latin typeface="Inter"/>
              </a:rPr>
              <a:t> para usar o SDK do Expo.
</a:t>
            </a:r>
            <a:r>
              <a:rPr lang="en-US" dirty="0" err="1">
                <a:latin typeface="Inter"/>
              </a:rPr>
              <a:t>Você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deseja</a:t>
            </a:r>
            <a:r>
              <a:rPr lang="en-US" dirty="0">
                <a:latin typeface="Inter"/>
              </a:rPr>
              <a:t> usar o </a:t>
            </a:r>
            <a:r>
              <a:rPr lang="en-US" dirty="0">
                <a:highlight>
                  <a:srgbClr val="FFFF00"/>
                </a:highlight>
                <a:latin typeface="Inter"/>
              </a:rPr>
              <a:t>Firebase Analytics </a:t>
            </a:r>
            <a:r>
              <a:rPr lang="en-US" dirty="0" err="1">
                <a:latin typeface="Inter"/>
              </a:rPr>
              <a:t>em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seu</a:t>
            </a:r>
            <a:r>
              <a:rPr lang="en-US" dirty="0">
                <a:latin typeface="Inter"/>
              </a:rPr>
              <a:t> </a:t>
            </a:r>
            <a:r>
              <a:rPr lang="en-US" u="sng" dirty="0" err="1">
                <a:latin typeface="Inter"/>
              </a:rPr>
              <a:t>aplicativo</a:t>
            </a:r>
            <a:endParaRPr lang="en-BR" u="sn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8188BD4-CA02-D14F-5A18-FCD8FCCF37C4}"/>
                  </a:ext>
                </a:extLst>
              </p14:cNvPr>
              <p14:cNvContentPartPr/>
              <p14:nvPr/>
            </p14:nvContentPartPr>
            <p14:xfrm>
              <a:off x="993044" y="571400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8188BD4-CA02-D14F-5A18-FCD8FCCF37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5044" y="5696362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1CEDB05-CF4E-475C-4911-036827B9CD0B}"/>
              </a:ext>
            </a:extLst>
          </p:cNvPr>
          <p:cNvSpPr txBox="1"/>
          <p:nvPr/>
        </p:nvSpPr>
        <p:spPr>
          <a:xfrm>
            <a:off x="2265219" y="5756831"/>
            <a:ext cx="394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3a via: </a:t>
            </a:r>
            <a:r>
              <a:rPr lang="en-US" dirty="0">
                <a:hlinkClick r:id="rId4"/>
              </a:rPr>
              <a:t>https://firebaseopensource.com</a:t>
            </a:r>
            <a:r>
              <a:rPr lang="en-US" dirty="0"/>
              <a:t> 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7923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5DF12-5B66-3092-AAB3-44399AC14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8A8B-C4DA-E3D9-8ACE-C078583D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Firebase</a:t>
            </a:r>
            <a:r>
              <a:rPr lang="pt-BR" dirty="0"/>
              <a:t> – Configuração Web </a:t>
            </a:r>
            <a:r>
              <a:rPr lang="pt-BR" dirty="0" err="1"/>
              <a:t>Basica</a:t>
            </a:r>
            <a:endParaRPr dirty="0"/>
          </a:p>
        </p:txBody>
      </p:sp>
      <p:pic>
        <p:nvPicPr>
          <p:cNvPr id="10" name="Content Placeholder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8717EB2-CD05-70DB-C67D-370960147B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8000" y="2532718"/>
            <a:ext cx="4038600" cy="2606305"/>
          </a:xfrm>
        </p:spPr>
      </p:pic>
      <p:pic>
        <p:nvPicPr>
          <p:cNvPr id="12" name="Content Placeholder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DA91B2-480D-3D72-7442-AB93480875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" y="2532718"/>
            <a:ext cx="4038600" cy="2660926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0475B5E-8F76-3898-8B6A-F772789DB6B1}"/>
                  </a:ext>
                </a:extLst>
              </p14:cNvPr>
              <p14:cNvContentPartPr/>
              <p14:nvPr/>
            </p14:nvContentPartPr>
            <p14:xfrm>
              <a:off x="1826021" y="2984146"/>
              <a:ext cx="1294200" cy="91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0475B5E-8F76-3898-8B6A-F772789DB6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8381" y="2966506"/>
                <a:ext cx="13298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0707E13-1117-5BFD-C380-BA3E81A1D702}"/>
                  </a:ext>
                </a:extLst>
              </p14:cNvPr>
              <p14:cNvContentPartPr/>
              <p14:nvPr/>
            </p14:nvContentPartPr>
            <p14:xfrm>
              <a:off x="5392742" y="2846986"/>
              <a:ext cx="1790640" cy="52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0707E13-1117-5BFD-C380-BA3E81A1D7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74742" y="2828986"/>
                <a:ext cx="18262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0F3E55C-6BC5-93B4-D067-0769DC75D755}"/>
                  </a:ext>
                </a:extLst>
              </p14:cNvPr>
              <p14:cNvContentPartPr/>
              <p14:nvPr/>
            </p14:nvContentPartPr>
            <p14:xfrm>
              <a:off x="5588582" y="2938786"/>
              <a:ext cx="1524960" cy="99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0F3E55C-6BC5-93B4-D067-0769DC75D7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0942" y="2920786"/>
                <a:ext cx="15606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34545F0-32ED-C901-8398-0366FE754B7D}"/>
                  </a:ext>
                </a:extLst>
              </p14:cNvPr>
              <p14:cNvContentPartPr/>
              <p14:nvPr/>
            </p14:nvContentPartPr>
            <p14:xfrm>
              <a:off x="5647448" y="3040666"/>
              <a:ext cx="2417040" cy="148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34545F0-32ED-C901-8398-0366FE754B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29808" y="3023026"/>
                <a:ext cx="24526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0B24C76-F447-8BB1-1A0B-E85B8051F477}"/>
                  </a:ext>
                </a:extLst>
              </p14:cNvPr>
              <p14:cNvContentPartPr/>
              <p14:nvPr/>
            </p14:nvContentPartPr>
            <p14:xfrm>
              <a:off x="5537648" y="3160186"/>
              <a:ext cx="686160" cy="93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0B24C76-F447-8BB1-1A0B-E85B8051F47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19648" y="3142546"/>
                <a:ext cx="7218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116237-6311-728A-2700-59E927BC6A59}"/>
                  </a:ext>
                </a:extLst>
              </p14:cNvPr>
              <p14:cNvContentPartPr/>
              <p14:nvPr/>
            </p14:nvContentPartPr>
            <p14:xfrm>
              <a:off x="5745368" y="3299506"/>
              <a:ext cx="1664640" cy="99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116237-6311-728A-2700-59E927BC6A5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27368" y="3281506"/>
                <a:ext cx="1700280" cy="13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984A364-FBDF-E586-2361-E3DC9443ED5E}"/>
              </a:ext>
            </a:extLst>
          </p:cNvPr>
          <p:cNvGrpSpPr/>
          <p:nvPr/>
        </p:nvGrpSpPr>
        <p:grpSpPr>
          <a:xfrm>
            <a:off x="5351528" y="3540706"/>
            <a:ext cx="1970280" cy="168120"/>
            <a:chOff x="5351528" y="3540706"/>
            <a:chExt cx="1970280" cy="16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2A4F270-9B31-7CCF-CE8C-4E49FB09F66E}"/>
                    </a:ext>
                  </a:extLst>
                </p14:cNvPr>
                <p14:cNvContentPartPr/>
                <p14:nvPr/>
              </p14:nvContentPartPr>
              <p14:xfrm>
                <a:off x="5351528" y="3540706"/>
                <a:ext cx="1970280" cy="75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2A4F270-9B31-7CCF-CE8C-4E49FB09F6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33888" y="3522706"/>
                  <a:ext cx="2005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77BE8E5-4651-6156-19FE-160901534417}"/>
                    </a:ext>
                  </a:extLst>
                </p14:cNvPr>
                <p14:cNvContentPartPr/>
                <p14:nvPr/>
              </p14:nvContentPartPr>
              <p14:xfrm>
                <a:off x="5750048" y="3665986"/>
                <a:ext cx="524880" cy="42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77BE8E5-4651-6156-19FE-16090153441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32048" y="3648346"/>
                  <a:ext cx="56052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162C529-0CEF-8EE3-F10D-688BA43BB9B4}"/>
                  </a:ext>
                </a:extLst>
              </p14:cNvPr>
              <p14:cNvContentPartPr/>
              <p14:nvPr/>
            </p14:nvContentPartPr>
            <p14:xfrm>
              <a:off x="5939048" y="3433426"/>
              <a:ext cx="555480" cy="36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162C529-0CEF-8EE3-F10D-688BA43BB9B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21048" y="3415426"/>
                <a:ext cx="591120" cy="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792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2FA77-03DD-8C15-6E4D-F86D4ED8A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486D-1E02-8649-8897-B6C2DB61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Autenticação</a:t>
            </a:r>
            <a:r>
              <a:rPr lang="pt-BR" dirty="0"/>
              <a:t> Email/Senha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1384-4502-2FA4-E93C-07960596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06582"/>
          </a:xfrm>
        </p:spPr>
        <p:txBody>
          <a:bodyPr>
            <a:normAutofit/>
          </a:bodyPr>
          <a:lstStyle/>
          <a:p>
            <a:r>
              <a:rPr dirty="0"/>
              <a:t>- </a:t>
            </a:r>
            <a:r>
              <a:rPr dirty="0" err="1"/>
              <a:t>signInWithEmailAndPassword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658CD-E733-BA80-5F24-B65F399C4858}"/>
              </a:ext>
            </a:extLst>
          </p:cNvPr>
          <p:cNvSpPr txBox="1"/>
          <p:nvPr/>
        </p:nvSpPr>
        <p:spPr>
          <a:xfrm>
            <a:off x="883226" y="2925763"/>
            <a:ext cx="7803573" cy="3155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signInWithEmailAndPassword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'firebase/auth’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auth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'./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firebaseConfig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  <a:buNone/>
            </a:pPr>
            <a:b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1350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1350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await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signInWithEmailAndPassword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auth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email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135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1350"/>
              </a:lnSpc>
            </a:pP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setError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>
              <a:lnSpc>
                <a:spcPts val="135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39809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Autenticação</a:t>
            </a:r>
            <a:r>
              <a:rPr lang="pt-BR" dirty="0"/>
              <a:t> Email/Senha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1"/>
          </a:xfrm>
        </p:spPr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createUserWithEmailAndPassword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C871E-EE99-4B1A-1CEF-5EDFCAFD71B0}"/>
              </a:ext>
            </a:extLst>
          </p:cNvPr>
          <p:cNvSpPr txBox="1"/>
          <p:nvPr/>
        </p:nvSpPr>
        <p:spPr>
          <a:xfrm>
            <a:off x="883227" y="2925763"/>
            <a:ext cx="7055428" cy="18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b="0" dirty="0">
                <a:effectLst/>
                <a:latin typeface="+mj-lt"/>
              </a:rPr>
              <a:t>import {</a:t>
            </a:r>
            <a:r>
              <a:rPr lang="en-US" dirty="0" err="1">
                <a:effectLst/>
                <a:latin typeface="+mj-lt"/>
              </a:rPr>
              <a:t>createUserWithEmailAndPassword</a:t>
            </a:r>
            <a:r>
              <a:rPr lang="en-US" b="0" dirty="0">
                <a:effectLst/>
                <a:latin typeface="+mj-lt"/>
              </a:rPr>
              <a:t> } from 'firebase/auth’;</a:t>
            </a:r>
          </a:p>
          <a:p>
            <a:pPr>
              <a:lnSpc>
                <a:spcPts val="1350"/>
              </a:lnSpc>
              <a:buNone/>
            </a:pPr>
            <a:r>
              <a:rPr lang="en-US" dirty="0">
                <a:effectLst/>
                <a:latin typeface="+mj-lt"/>
              </a:rPr>
              <a:t>const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effectLst/>
                <a:latin typeface="+mj-lt"/>
              </a:rPr>
              <a:t>registerUser</a:t>
            </a:r>
            <a:r>
              <a:rPr lang="en-US" dirty="0">
                <a:latin typeface="+mj-lt"/>
              </a:rPr>
              <a:t> = </a:t>
            </a:r>
            <a:r>
              <a:rPr lang="en-US" dirty="0">
                <a:effectLst/>
                <a:latin typeface="+mj-lt"/>
              </a:rPr>
              <a:t>async</a:t>
            </a:r>
            <a:r>
              <a:rPr lang="en-US" dirty="0">
                <a:latin typeface="+mj-lt"/>
              </a:rPr>
              <a:t> (</a:t>
            </a:r>
            <a:r>
              <a:rPr lang="en-US" dirty="0">
                <a:effectLst/>
                <a:latin typeface="+mj-lt"/>
              </a:rPr>
              <a:t>email, name, password</a:t>
            </a:r>
            <a:r>
              <a:rPr lang="en-US" dirty="0">
                <a:latin typeface="+mj-lt"/>
              </a:rPr>
              <a:t>) =&gt; { </a:t>
            </a:r>
          </a:p>
          <a:p>
            <a:pPr lvl="1">
              <a:lnSpc>
                <a:spcPts val="1350"/>
              </a:lnSpc>
            </a:pPr>
            <a:r>
              <a:rPr lang="en-US" dirty="0">
                <a:effectLst/>
                <a:latin typeface="+mj-lt"/>
              </a:rPr>
              <a:t>try</a:t>
            </a:r>
            <a:r>
              <a:rPr lang="en-US" dirty="0">
                <a:latin typeface="+mj-lt"/>
              </a:rPr>
              <a:t> { </a:t>
            </a:r>
          </a:p>
          <a:p>
            <a:pPr lvl="2">
              <a:lnSpc>
                <a:spcPts val="1350"/>
              </a:lnSpc>
            </a:pPr>
            <a:r>
              <a:rPr lang="en-US" dirty="0">
                <a:effectLst/>
                <a:latin typeface="+mj-lt"/>
              </a:rPr>
              <a:t>const</a:t>
            </a:r>
            <a:r>
              <a:rPr lang="en-US" dirty="0">
                <a:latin typeface="+mj-lt"/>
              </a:rPr>
              <a:t> { user } = </a:t>
            </a:r>
            <a:r>
              <a:rPr lang="en-US" dirty="0">
                <a:effectLst/>
                <a:latin typeface="+mj-lt"/>
              </a:rPr>
              <a:t>await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effectLst/>
                <a:latin typeface="+mj-lt"/>
              </a:rPr>
              <a:t>createUserWithEmailAndPassword</a:t>
            </a:r>
            <a:r>
              <a:rPr lang="en-US" dirty="0">
                <a:latin typeface="+mj-lt"/>
              </a:rPr>
              <a:t>(auth, email, password) </a:t>
            </a:r>
          </a:p>
          <a:p>
            <a:pPr lvl="2">
              <a:lnSpc>
                <a:spcPts val="1350"/>
              </a:lnSpc>
            </a:pPr>
            <a:r>
              <a:rPr lang="en-US" dirty="0" err="1">
                <a:effectLst/>
                <a:latin typeface="+mj-lt"/>
              </a:rPr>
              <a:t>console</a:t>
            </a:r>
            <a:r>
              <a:rPr lang="en-US" dirty="0" err="1">
                <a:latin typeface="+mj-lt"/>
              </a:rPr>
              <a:t>.</a:t>
            </a:r>
            <a:r>
              <a:rPr lang="en-US" dirty="0" err="1">
                <a:effectLst/>
                <a:latin typeface="+mj-lt"/>
              </a:rPr>
              <a:t>log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effectLst/>
                <a:latin typeface="+mj-lt"/>
              </a:rPr>
              <a:t>"&gt; Updating profile"</a:t>
            </a:r>
            <a:r>
              <a:rPr lang="en-US" dirty="0">
                <a:latin typeface="+mj-lt"/>
              </a:rPr>
              <a:t>) </a:t>
            </a:r>
          </a:p>
          <a:p>
            <a:pPr lvl="2">
              <a:lnSpc>
                <a:spcPts val="1350"/>
              </a:lnSpc>
            </a:pPr>
            <a:r>
              <a:rPr lang="en-US" dirty="0">
                <a:effectLst/>
                <a:latin typeface="+mj-lt"/>
              </a:rPr>
              <a:t>await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effectLst/>
                <a:latin typeface="+mj-lt"/>
              </a:rPr>
              <a:t>updateProfile</a:t>
            </a:r>
            <a:r>
              <a:rPr lang="en-US" dirty="0">
                <a:latin typeface="+mj-lt"/>
              </a:rPr>
              <a:t>(user, { </a:t>
            </a:r>
            <a:r>
              <a:rPr lang="en-US" dirty="0" err="1">
                <a:effectLst/>
                <a:latin typeface="+mj-lt"/>
              </a:rPr>
              <a:t>displayName</a:t>
            </a:r>
            <a:r>
              <a:rPr lang="en-US" dirty="0">
                <a:latin typeface="+mj-lt"/>
              </a:rPr>
              <a:t>: name, }); </a:t>
            </a:r>
          </a:p>
          <a:p>
            <a:pPr lvl="1">
              <a:lnSpc>
                <a:spcPts val="1350"/>
              </a:lnSpc>
            </a:pPr>
            <a:r>
              <a:rPr lang="en-US" dirty="0">
                <a:latin typeface="+mj-lt"/>
              </a:rPr>
              <a:t>}</a:t>
            </a:r>
          </a:p>
          <a:p>
            <a:pPr>
              <a:lnSpc>
                <a:spcPts val="1350"/>
              </a:lnSpc>
              <a:buNone/>
            </a:pPr>
            <a:r>
              <a:rPr lang="en-US" dirty="0">
                <a:latin typeface="+mj-lt"/>
              </a:rPr>
              <a:t>}</a:t>
            </a:r>
            <a:br>
              <a:rPr lang="en-US" dirty="0"/>
            </a:b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Firestore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setDoc</a:t>
            </a:r>
            <a:r>
              <a:rPr dirty="0"/>
              <a:t>, </a:t>
            </a:r>
            <a:r>
              <a:rPr dirty="0" err="1"/>
              <a:t>getDoc</a:t>
            </a:r>
            <a:endParaRPr dirty="0"/>
          </a:p>
          <a:p>
            <a:r>
              <a:rPr dirty="0" err="1"/>
              <a:t>Coleções</a:t>
            </a:r>
            <a:r>
              <a:rPr dirty="0"/>
              <a:t> e </a:t>
            </a:r>
            <a:r>
              <a:rPr dirty="0" err="1"/>
              <a:t>documentos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26ECB-DF13-EB7B-6A2E-E9C6FC8DB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F91C-B15A-E0EE-A593-63FD456E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Firestore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2649-6C67-9CA4-2E64-B0FCAEDE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setDoc</a:t>
            </a:r>
            <a:r>
              <a:rPr dirty="0"/>
              <a:t>, </a:t>
            </a:r>
            <a:r>
              <a:rPr dirty="0" err="1"/>
              <a:t>getDoc</a:t>
            </a:r>
            <a:endParaRPr dirty="0"/>
          </a:p>
          <a:p>
            <a:r>
              <a:rPr dirty="0" err="1"/>
              <a:t>Coleções</a:t>
            </a:r>
            <a:r>
              <a:rPr dirty="0"/>
              <a:t> e </a:t>
            </a:r>
            <a:r>
              <a:rPr dirty="0" err="1"/>
              <a:t>documentos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1C042-D64E-5960-8341-63CBCAA1785F}"/>
              </a:ext>
            </a:extLst>
          </p:cNvPr>
          <p:cNvSpPr txBox="1"/>
          <p:nvPr/>
        </p:nvSpPr>
        <p:spPr>
          <a:xfrm>
            <a:off x="841663" y="2913722"/>
            <a:ext cx="7533410" cy="2796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  <a:buNone/>
            </a:pPr>
            <a:r>
              <a:rPr lang="en-US" b="0" dirty="0">
                <a:effectLst/>
                <a:latin typeface="+mj-lt"/>
              </a:rPr>
              <a:t>import { </a:t>
            </a:r>
            <a:r>
              <a:rPr lang="en-US" b="0" dirty="0" err="1">
                <a:effectLst/>
                <a:latin typeface="+mj-lt"/>
              </a:rPr>
              <a:t>setDoc</a:t>
            </a:r>
            <a:r>
              <a:rPr lang="en-US" b="0" dirty="0">
                <a:effectLst/>
                <a:latin typeface="+mj-lt"/>
              </a:rPr>
              <a:t>, doc } from 'firebase/</a:t>
            </a:r>
            <a:r>
              <a:rPr lang="en-US" b="0" dirty="0" err="1">
                <a:effectLst/>
                <a:latin typeface="+mj-lt"/>
              </a:rPr>
              <a:t>firestore</a:t>
            </a:r>
            <a:r>
              <a:rPr lang="en-US" b="0" dirty="0">
                <a:effectLst/>
                <a:latin typeface="+mj-lt"/>
              </a:rPr>
              <a:t>';</a:t>
            </a:r>
          </a:p>
          <a:p>
            <a:pPr>
              <a:lnSpc>
                <a:spcPts val="1350"/>
              </a:lnSpc>
              <a:buNone/>
            </a:pPr>
            <a:r>
              <a:rPr lang="en-US" b="0" dirty="0">
                <a:effectLst/>
                <a:latin typeface="+mj-lt"/>
              </a:rPr>
              <a:t>import { </a:t>
            </a:r>
            <a:r>
              <a:rPr lang="en-US" b="0" dirty="0" err="1">
                <a:effectLst/>
                <a:latin typeface="+mj-lt"/>
              </a:rPr>
              <a:t>db</a:t>
            </a:r>
            <a:r>
              <a:rPr lang="en-US" b="0" dirty="0">
                <a:effectLst/>
                <a:latin typeface="+mj-lt"/>
              </a:rPr>
              <a:t> } from './</a:t>
            </a:r>
            <a:r>
              <a:rPr lang="en-US" b="0" dirty="0" err="1">
                <a:effectLst/>
                <a:latin typeface="+mj-lt"/>
              </a:rPr>
              <a:t>firebaseConfig</a:t>
            </a:r>
            <a:r>
              <a:rPr lang="en-US" b="0" dirty="0">
                <a:effectLst/>
                <a:latin typeface="+mj-lt"/>
              </a:rPr>
              <a:t>';</a:t>
            </a:r>
          </a:p>
          <a:p>
            <a:pPr>
              <a:lnSpc>
                <a:spcPts val="1350"/>
              </a:lnSpc>
              <a:buNone/>
            </a:pPr>
            <a:br>
              <a:rPr lang="en-US" b="0" dirty="0">
                <a:effectLst/>
                <a:latin typeface="+mj-lt"/>
              </a:rPr>
            </a:br>
            <a:r>
              <a:rPr lang="en-US" b="0" dirty="0">
                <a:effectLst/>
                <a:latin typeface="+mj-lt"/>
              </a:rPr>
              <a:t>const </a:t>
            </a:r>
            <a:r>
              <a:rPr lang="en-US" b="0" dirty="0" err="1">
                <a:effectLst/>
                <a:latin typeface="+mj-lt"/>
              </a:rPr>
              <a:t>salvarDadosUsuario</a:t>
            </a:r>
            <a:r>
              <a:rPr lang="en-US" b="0" dirty="0">
                <a:effectLst/>
                <a:latin typeface="+mj-lt"/>
              </a:rPr>
              <a:t> = async (</a:t>
            </a:r>
            <a:r>
              <a:rPr lang="en-US" b="0" dirty="0" err="1">
                <a:effectLst/>
                <a:latin typeface="+mj-lt"/>
              </a:rPr>
              <a:t>userId</a:t>
            </a:r>
            <a:r>
              <a:rPr lang="en-US" b="0" dirty="0">
                <a:effectLst/>
                <a:latin typeface="+mj-lt"/>
              </a:rPr>
              <a:t>, dados) =&gt; {</a:t>
            </a:r>
            <a:br>
              <a:rPr lang="en-US" b="0" dirty="0">
                <a:effectLst/>
                <a:latin typeface="+mj-lt"/>
              </a:rPr>
            </a:br>
            <a:endParaRPr lang="en-US" b="0" dirty="0">
              <a:effectLst/>
              <a:latin typeface="+mj-lt"/>
            </a:endParaRPr>
          </a:p>
          <a:p>
            <a:pPr>
              <a:lnSpc>
                <a:spcPts val="1350"/>
              </a:lnSpc>
              <a:buNone/>
            </a:pPr>
            <a:r>
              <a:rPr lang="en-US" b="0" dirty="0">
                <a:effectLst/>
                <a:latin typeface="+mj-lt"/>
              </a:rPr>
              <a:t>	await </a:t>
            </a:r>
            <a:r>
              <a:rPr lang="en-US" b="0" dirty="0" err="1">
                <a:effectLst/>
                <a:latin typeface="+mj-lt"/>
              </a:rPr>
              <a:t>setDoc</a:t>
            </a:r>
            <a:r>
              <a:rPr lang="en-US" b="0" dirty="0">
                <a:effectLst/>
                <a:latin typeface="+mj-lt"/>
              </a:rPr>
              <a:t>(doc(</a:t>
            </a:r>
            <a:r>
              <a:rPr lang="en-US" b="0" dirty="0" err="1">
                <a:effectLst/>
                <a:latin typeface="+mj-lt"/>
              </a:rPr>
              <a:t>db</a:t>
            </a:r>
            <a:r>
              <a:rPr lang="en-US" b="0" dirty="0">
                <a:effectLst/>
                <a:latin typeface="+mj-lt"/>
              </a:rPr>
              <a:t>, '</a:t>
            </a:r>
            <a:r>
              <a:rPr lang="en-US" b="0" dirty="0" err="1">
                <a:effectLst/>
                <a:latin typeface="+mj-lt"/>
              </a:rPr>
              <a:t>usuarios</a:t>
            </a:r>
            <a:r>
              <a:rPr lang="en-US" b="0" dirty="0">
                <a:effectLst/>
                <a:latin typeface="+mj-lt"/>
              </a:rPr>
              <a:t>', </a:t>
            </a:r>
            <a:r>
              <a:rPr lang="en-US" b="0" dirty="0" err="1">
                <a:effectLst/>
                <a:latin typeface="+mj-lt"/>
              </a:rPr>
              <a:t>userId</a:t>
            </a:r>
            <a:r>
              <a:rPr lang="en-US" b="0" dirty="0">
                <a:effectLst/>
                <a:latin typeface="+mj-lt"/>
              </a:rPr>
              <a:t>), dados);</a:t>
            </a:r>
            <a:br>
              <a:rPr lang="en-US" b="0" dirty="0">
                <a:effectLst/>
                <a:latin typeface="+mj-lt"/>
              </a:rPr>
            </a:br>
            <a:r>
              <a:rPr lang="en-US" b="0" dirty="0">
                <a:effectLst/>
                <a:latin typeface="+mj-lt"/>
              </a:rPr>
              <a:t>	</a:t>
            </a:r>
            <a:r>
              <a:rPr lang="en-US" dirty="0">
                <a:effectLst/>
                <a:latin typeface="+mj-lt"/>
              </a:rPr>
              <a:t>const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docRef</a:t>
            </a:r>
            <a:r>
              <a:rPr lang="en-US" dirty="0">
                <a:latin typeface="+mj-lt"/>
              </a:rPr>
              <a:t> = </a:t>
            </a:r>
            <a:r>
              <a:rPr lang="en-US" dirty="0">
                <a:effectLst/>
                <a:latin typeface="+mj-lt"/>
              </a:rPr>
              <a:t>doc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db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effectLst/>
                <a:latin typeface="+mj-lt"/>
              </a:rPr>
              <a:t>"</a:t>
            </a:r>
            <a:r>
              <a:rPr lang="en-US" b="0" dirty="0" err="1">
                <a:effectLst/>
                <a:latin typeface="+mj-lt"/>
              </a:rPr>
              <a:t>usuarios</a:t>
            </a:r>
            <a:r>
              <a:rPr lang="en-US" dirty="0">
                <a:effectLst/>
                <a:latin typeface="+mj-lt"/>
              </a:rPr>
              <a:t>"</a:t>
            </a:r>
            <a:r>
              <a:rPr lang="en-US" dirty="0">
                <a:latin typeface="+mj-lt"/>
              </a:rPr>
              <a:t>, </a:t>
            </a:r>
            <a:r>
              <a:rPr lang="en-US" b="0" dirty="0" err="1">
                <a:effectLst/>
                <a:latin typeface="+mj-lt"/>
              </a:rPr>
              <a:t>userId</a:t>
            </a:r>
            <a:r>
              <a:rPr lang="en-US" dirty="0">
                <a:latin typeface="+mj-lt"/>
              </a:rPr>
              <a:t>); </a:t>
            </a:r>
          </a:p>
          <a:p>
            <a:pPr>
              <a:lnSpc>
                <a:spcPts val="1350"/>
              </a:lnSpc>
              <a:buNone/>
            </a:pPr>
            <a:r>
              <a:rPr lang="en-US" dirty="0">
                <a:effectLst/>
                <a:latin typeface="+mj-lt"/>
              </a:rPr>
              <a:t>	return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effectLst/>
                <a:latin typeface="+mj-lt"/>
              </a:rPr>
              <a:t>getDoc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docRef</a:t>
            </a:r>
            <a:r>
              <a:rPr lang="en-US" dirty="0">
                <a:latin typeface="+mj-lt"/>
              </a:rPr>
              <a:t>) .</a:t>
            </a:r>
            <a:r>
              <a:rPr lang="en-US" dirty="0">
                <a:effectLst/>
                <a:latin typeface="+mj-lt"/>
              </a:rPr>
              <a:t>then</a:t>
            </a:r>
            <a:r>
              <a:rPr lang="en-US" dirty="0">
                <a:latin typeface="+mj-lt"/>
              </a:rPr>
              <a:t>(</a:t>
            </a:r>
          </a:p>
          <a:p>
            <a:pPr>
              <a:lnSpc>
                <a:spcPts val="1350"/>
              </a:lnSpc>
              <a:buNone/>
            </a:pPr>
            <a:r>
              <a:rPr lang="en-US" dirty="0">
                <a:effectLst/>
                <a:latin typeface="+mj-lt"/>
              </a:rPr>
              <a:t>		(snap) =&gt;</a:t>
            </a:r>
            <a:r>
              <a:rPr lang="en-US" dirty="0">
                <a:latin typeface="+mj-lt"/>
              </a:rPr>
              <a:t> { </a:t>
            </a:r>
          </a:p>
          <a:p>
            <a:pPr>
              <a:lnSpc>
                <a:spcPts val="1350"/>
              </a:lnSpc>
              <a:buNone/>
            </a:pPr>
            <a:r>
              <a:rPr lang="en-US" dirty="0">
                <a:effectLst/>
                <a:latin typeface="+mj-lt"/>
              </a:rPr>
              <a:t>			if</a:t>
            </a:r>
            <a:r>
              <a:rPr lang="en-US" dirty="0">
                <a:latin typeface="+mj-lt"/>
              </a:rPr>
              <a:t> (!</a:t>
            </a:r>
            <a:r>
              <a:rPr lang="en-US" dirty="0" err="1">
                <a:latin typeface="+mj-lt"/>
              </a:rPr>
              <a:t>snap.</a:t>
            </a:r>
            <a:r>
              <a:rPr lang="en-US" dirty="0" err="1">
                <a:effectLst/>
                <a:latin typeface="+mj-lt"/>
              </a:rPr>
              <a:t>exists</a:t>
            </a:r>
            <a:r>
              <a:rPr lang="en-US" dirty="0">
                <a:latin typeface="+mj-lt"/>
              </a:rPr>
              <a:t>()) </a:t>
            </a:r>
            <a:r>
              <a:rPr lang="en-US" dirty="0">
                <a:effectLst/>
                <a:latin typeface="+mj-lt"/>
              </a:rPr>
              <a:t>throw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effectLst/>
                <a:latin typeface="+mj-lt"/>
              </a:rPr>
              <a:t>new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effectLst/>
                <a:latin typeface="+mj-lt"/>
              </a:rPr>
              <a:t>Error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effectLst/>
                <a:latin typeface="+mj-lt"/>
              </a:rPr>
              <a:t>"not-found"</a:t>
            </a:r>
            <a:r>
              <a:rPr lang="en-US" dirty="0">
                <a:latin typeface="+mj-lt"/>
              </a:rPr>
              <a:t>); </a:t>
            </a:r>
          </a:p>
          <a:p>
            <a:pPr>
              <a:lnSpc>
                <a:spcPts val="1350"/>
              </a:lnSpc>
              <a:buNone/>
            </a:pPr>
            <a:r>
              <a:rPr lang="en-US" dirty="0">
                <a:effectLst/>
                <a:latin typeface="+mj-lt"/>
              </a:rPr>
              <a:t>// document missing</a:t>
            </a:r>
            <a:r>
              <a:rPr lang="en-US" dirty="0">
                <a:latin typeface="+mj-lt"/>
              </a:rPr>
              <a:t> </a:t>
            </a:r>
          </a:p>
          <a:p>
            <a:pPr>
              <a:lnSpc>
                <a:spcPts val="1350"/>
              </a:lnSpc>
              <a:buNone/>
            </a:pPr>
            <a:r>
              <a:rPr lang="en-US" dirty="0">
                <a:effectLst/>
                <a:latin typeface="+mj-lt"/>
              </a:rPr>
              <a:t>			return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snap.</a:t>
            </a:r>
            <a:r>
              <a:rPr lang="en-US" dirty="0" err="1">
                <a:effectLst/>
                <a:latin typeface="+mj-lt"/>
              </a:rPr>
              <a:t>data</a:t>
            </a:r>
            <a:r>
              <a:rPr lang="en-US" dirty="0">
                <a:latin typeface="+mj-lt"/>
              </a:rPr>
              <a:t>(); </a:t>
            </a:r>
          </a:p>
          <a:p>
            <a:pPr>
              <a:lnSpc>
                <a:spcPts val="1350"/>
              </a:lnSpc>
              <a:buNone/>
            </a:pPr>
            <a:r>
              <a:rPr lang="en-US" dirty="0">
                <a:latin typeface="+mj-lt"/>
              </a:rPr>
              <a:t>		});</a:t>
            </a:r>
            <a:br>
              <a:rPr lang="en-US" b="0" dirty="0">
                <a:effectLst/>
                <a:latin typeface="+mj-lt"/>
              </a:rPr>
            </a:br>
            <a:endParaRPr lang="en-US" b="0" dirty="0">
              <a:effectLst/>
              <a:latin typeface="+mj-lt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effectLst/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21287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Demonstração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Login + cadastro + salvar dados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Apresentar Firebase</a:t>
            </a:r>
          </a:p>
          <a:p>
            <a:r>
              <a:t>- Configurar projeto React Native</a:t>
            </a:r>
          </a:p>
          <a:p>
            <a:r>
              <a:t>- Autenticação</a:t>
            </a:r>
          </a:p>
          <a:p>
            <a:r>
              <a:t>- Firestore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Atividade Prática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Tela de login</a:t>
            </a:r>
          </a:p>
          <a:p>
            <a:r>
              <a:t>✅ Cadastro e Firestore</a:t>
            </a:r>
          </a:p>
          <a:p>
            <a:r>
              <a:t>✅ Mensagens de erro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➡️ Aula 2: Storage, Analytics, Crashlytics, Remote Config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Firebase?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Backend do Google</a:t>
            </a:r>
          </a:p>
          <a:p>
            <a:r>
              <a:t>- Auth, Firestore, Storage,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8768-2BB5-232F-EFA4-39968732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Por que Firebase?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26CCF-2C0B-CE62-3983-6A4A53864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BR" dirty="0"/>
              <a:t>🔧 </a:t>
            </a:r>
            <a:r>
              <a:rPr lang="en-US" b="1" dirty="0"/>
              <a:t>Backend </a:t>
            </a:r>
            <a:r>
              <a:rPr lang="en-US" b="1" dirty="0" err="1"/>
              <a:t>completo</a:t>
            </a:r>
            <a:r>
              <a:rPr lang="en-US" b="1" dirty="0"/>
              <a:t> </a:t>
            </a:r>
            <a:r>
              <a:rPr lang="en-US" b="1" dirty="0" err="1"/>
              <a:t>como</a:t>
            </a:r>
            <a:r>
              <a:rPr lang="en-US" b="1" dirty="0"/>
              <a:t> </a:t>
            </a:r>
            <a:r>
              <a:rPr lang="en-US" b="1" dirty="0" err="1"/>
              <a:t>serviço</a:t>
            </a:r>
            <a:r>
              <a:rPr lang="en-US" b="1" dirty="0"/>
              <a:t> (BaaS)</a:t>
            </a:r>
            <a:br>
              <a:rPr lang="en-US" dirty="0"/>
            </a:b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infraestrutura</a:t>
            </a:r>
            <a:r>
              <a:rPr lang="en-US" dirty="0"/>
              <a:t> do zero (</a:t>
            </a:r>
            <a:r>
              <a:rPr lang="en-US" dirty="0" err="1"/>
              <a:t>servidor</a:t>
            </a:r>
            <a:r>
              <a:rPr lang="en-US" dirty="0"/>
              <a:t>, banco, auth...).</a:t>
            </a:r>
          </a:p>
          <a:p>
            <a:pPr>
              <a:buNone/>
            </a:pPr>
            <a:r>
              <a:rPr lang="en-US" dirty="0"/>
              <a:t>⚡ </a:t>
            </a:r>
            <a:r>
              <a:rPr lang="en-US" b="1" dirty="0" err="1"/>
              <a:t>Integração</a:t>
            </a:r>
            <a:r>
              <a:rPr lang="en-US" b="1" dirty="0"/>
              <a:t> </a:t>
            </a:r>
            <a:r>
              <a:rPr lang="en-US" b="1" dirty="0" err="1"/>
              <a:t>fácil</a:t>
            </a:r>
            <a:r>
              <a:rPr lang="en-US" b="1" dirty="0"/>
              <a:t> com React Native</a:t>
            </a:r>
            <a:br>
              <a:rPr lang="en-US" dirty="0"/>
            </a:br>
            <a:r>
              <a:rPr lang="en-US" dirty="0" err="1"/>
              <a:t>Pacotes</a:t>
            </a:r>
            <a:r>
              <a:rPr lang="en-US" dirty="0"/>
              <a:t> </a:t>
            </a:r>
            <a:r>
              <a:rPr lang="en-US" dirty="0" err="1"/>
              <a:t>oficiais</a:t>
            </a:r>
            <a:r>
              <a:rPr lang="en-US" dirty="0"/>
              <a:t> e </a:t>
            </a:r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ativa</a:t>
            </a:r>
            <a:r>
              <a:rPr lang="en-US" dirty="0"/>
              <a:t> com </a:t>
            </a:r>
            <a:r>
              <a:rPr lang="en-US" dirty="0" err="1"/>
              <a:t>exemplos</a:t>
            </a:r>
            <a:r>
              <a:rPr lang="en-US" dirty="0"/>
              <a:t> </a:t>
            </a:r>
            <a:r>
              <a:rPr lang="en-US" dirty="0" err="1"/>
              <a:t>prontos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BR" dirty="0"/>
              <a:t>🔒 </a:t>
            </a:r>
            <a:r>
              <a:rPr lang="en-US" b="1" dirty="0" err="1"/>
              <a:t>Autenticação</a:t>
            </a:r>
            <a:r>
              <a:rPr lang="en-US" b="1" dirty="0"/>
              <a:t> </a:t>
            </a:r>
            <a:r>
              <a:rPr lang="en-US" b="1" dirty="0" err="1"/>
              <a:t>segura</a:t>
            </a:r>
            <a:r>
              <a:rPr lang="en-US" b="1" dirty="0"/>
              <a:t> e </a:t>
            </a:r>
            <a:r>
              <a:rPr lang="en-US" b="1" dirty="0" err="1"/>
              <a:t>escalável</a:t>
            </a:r>
            <a:br>
              <a:rPr lang="en-US" dirty="0"/>
            </a:br>
            <a:r>
              <a:rPr lang="en-US" dirty="0"/>
              <a:t>Email/</a:t>
            </a:r>
            <a:r>
              <a:rPr lang="en-US" dirty="0" err="1"/>
              <a:t>senha</a:t>
            </a:r>
            <a:r>
              <a:rPr lang="en-US" dirty="0"/>
              <a:t>, Google, Apple,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telefone</a:t>
            </a:r>
            <a:r>
              <a:rPr lang="en-US" dirty="0"/>
              <a:t> e outros.</a:t>
            </a:r>
          </a:p>
          <a:p>
            <a:pPr>
              <a:buNone/>
            </a:pPr>
            <a:r>
              <a:rPr lang="en-US" dirty="0"/>
              <a:t>☁️ </a:t>
            </a:r>
            <a:r>
              <a:rPr lang="en-US" b="1" dirty="0"/>
              <a:t>Banco de dados </a:t>
            </a:r>
            <a:r>
              <a:rPr lang="en-US" b="1" dirty="0" err="1"/>
              <a:t>em</a:t>
            </a:r>
            <a:r>
              <a:rPr lang="en-US" b="1" dirty="0"/>
              <a:t> tempo real e </a:t>
            </a:r>
            <a:r>
              <a:rPr lang="en-US" b="1" dirty="0" err="1"/>
              <a:t>escalável</a:t>
            </a:r>
            <a:br>
              <a:rPr lang="en-US" dirty="0"/>
            </a:br>
            <a:r>
              <a:rPr lang="en-US" dirty="0" err="1"/>
              <a:t>Firestore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leitura</a:t>
            </a:r>
            <a:r>
              <a:rPr lang="en-US" dirty="0"/>
              <a:t> e </a:t>
            </a:r>
            <a:r>
              <a:rPr lang="en-US" dirty="0" err="1"/>
              <a:t>escrita</a:t>
            </a:r>
            <a:r>
              <a:rPr lang="en-US" dirty="0"/>
              <a:t> </a:t>
            </a:r>
            <a:r>
              <a:rPr lang="en-US" dirty="0" err="1"/>
              <a:t>instantânea</a:t>
            </a:r>
            <a:r>
              <a:rPr lang="en-US" dirty="0"/>
              <a:t> com </a:t>
            </a:r>
            <a:r>
              <a:rPr lang="en-US" dirty="0" err="1"/>
              <a:t>sincronização</a:t>
            </a:r>
            <a:r>
              <a:rPr lang="en-US" dirty="0"/>
              <a:t> </a:t>
            </a:r>
            <a:r>
              <a:rPr lang="en-US" dirty="0" err="1"/>
              <a:t>automática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BR" dirty="0"/>
              <a:t>📦 </a:t>
            </a:r>
            <a:r>
              <a:rPr lang="en-US" b="1" dirty="0"/>
              <a:t>Serviços </a:t>
            </a:r>
            <a:r>
              <a:rPr lang="en-US" b="1" dirty="0" err="1"/>
              <a:t>integrados</a:t>
            </a:r>
            <a:r>
              <a:rPr lang="en-US" b="1" dirty="0"/>
              <a:t> com </a:t>
            </a:r>
            <a:r>
              <a:rPr lang="en-US" b="1" dirty="0" err="1"/>
              <a:t>foco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mobile/web</a:t>
            </a:r>
            <a:br>
              <a:rPr lang="en-US" dirty="0"/>
            </a:br>
            <a:r>
              <a:rPr lang="en-US" dirty="0" err="1"/>
              <a:t>Inclui</a:t>
            </a:r>
            <a:r>
              <a:rPr lang="en-US" dirty="0"/>
              <a:t> Storage, Analytics, Crashlytics, Remote Config, entre outros.</a:t>
            </a:r>
          </a:p>
          <a:p>
            <a:pPr marL="0" indent="0">
              <a:buNone/>
            </a:pPr>
            <a:r>
              <a:rPr lang="en-BR" dirty="0"/>
              <a:t>💡 </a:t>
            </a:r>
            <a:r>
              <a:rPr lang="en-US" b="1" dirty="0" err="1"/>
              <a:t>Escalabilidade</a:t>
            </a:r>
            <a:r>
              <a:rPr lang="en-US" b="1" dirty="0"/>
              <a:t> </a:t>
            </a:r>
            <a:r>
              <a:rPr lang="en-US" b="1" dirty="0" err="1"/>
              <a:t>automática</a:t>
            </a:r>
            <a:r>
              <a:rPr lang="en-US" b="1" dirty="0"/>
              <a:t> e </a:t>
            </a:r>
            <a:r>
              <a:rPr lang="en-US" b="1" dirty="0" err="1"/>
              <a:t>preços</a:t>
            </a:r>
            <a:r>
              <a:rPr lang="en-US" b="1" dirty="0"/>
              <a:t> </a:t>
            </a:r>
            <a:r>
              <a:rPr lang="en-US" b="1" dirty="0" err="1"/>
              <a:t>acessíveis</a:t>
            </a:r>
            <a:br>
              <a:rPr lang="en-US" dirty="0"/>
            </a:br>
            <a:r>
              <a:rPr lang="en-US" dirty="0"/>
              <a:t>      Ideal para </a:t>
            </a:r>
            <a:r>
              <a:rPr lang="en-US" dirty="0" err="1"/>
              <a:t>protótipos</a:t>
            </a:r>
            <a:r>
              <a:rPr lang="en-US" dirty="0"/>
              <a:t>, MVPs e </a:t>
            </a:r>
            <a:r>
              <a:rPr lang="en-US" dirty="0" err="1"/>
              <a:t>também</a:t>
            </a:r>
            <a:r>
              <a:rPr lang="en-US" dirty="0"/>
              <a:t> apps de </a:t>
            </a:r>
            <a:r>
              <a:rPr lang="en-US" dirty="0" err="1"/>
              <a:t>larga</a:t>
            </a:r>
            <a:r>
              <a:rPr lang="en-US" dirty="0"/>
              <a:t> </a:t>
            </a:r>
            <a:r>
              <a:rPr lang="en-US" dirty="0" err="1"/>
              <a:t>escala</a:t>
            </a:r>
            <a:r>
              <a:rPr lang="en-US" dirty="0"/>
              <a:t>.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71997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E2A11-D5FA-F58B-EBE6-7C8C81B1D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EF1E-7A36-C01E-F961-C5B10D7C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Por que Firebase?</a:t>
            </a:r>
          </a:p>
        </p:txBody>
      </p:sp>
      <p:pic>
        <p:nvPicPr>
          <p:cNvPr id="1026" name="Picture 2" descr="Free PNG transparent image download, size: 3300x2550px">
            <a:extLst>
              <a:ext uri="{FF2B5EF4-FFF2-40B4-BE49-F238E27FC236}">
                <a16:creationId xmlns:a16="http://schemas.microsoft.com/office/drawing/2014/main" id="{2DE3BEB8-D9A3-A14C-8DD1-C59B88466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4576"/>
            <a:ext cx="4891881" cy="377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CF35C-0459-F35C-8A9B-D20ECE3DC6B8}"/>
              </a:ext>
            </a:extLst>
          </p:cNvPr>
          <p:cNvSpPr txBox="1"/>
          <p:nvPr/>
        </p:nvSpPr>
        <p:spPr>
          <a:xfrm>
            <a:off x="1854200" y="5930900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*Até o app/site “bombar”</a:t>
            </a:r>
          </a:p>
        </p:txBody>
      </p:sp>
    </p:spTree>
    <p:extLst>
      <p:ext uri="{BB962C8B-B14F-4D97-AF65-F5344CB8AC3E}">
        <p14:creationId xmlns:p14="http://schemas.microsoft.com/office/powerpoint/2010/main" val="258895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Estrutura</a:t>
            </a:r>
            <a:r>
              <a:rPr dirty="0"/>
              <a:t> do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08300"/>
            <a:ext cx="8229600" cy="32178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b="1" dirty="0"/>
              <a:t>React Native (Frontend do App):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Onde o </a:t>
            </a:r>
            <a:r>
              <a:rPr lang="en-US" sz="1600" dirty="0" err="1"/>
              <a:t>usuário</a:t>
            </a:r>
            <a:r>
              <a:rPr lang="en-US" sz="1600" dirty="0"/>
              <a:t> </a:t>
            </a:r>
            <a:r>
              <a:rPr lang="en-US" sz="1600" dirty="0" err="1"/>
              <a:t>interage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Interface com campos de login, </a:t>
            </a:r>
            <a:r>
              <a:rPr lang="en-US" sz="1600" dirty="0" err="1"/>
              <a:t>cadastro</a:t>
            </a:r>
            <a:r>
              <a:rPr lang="en-US" sz="1600" dirty="0"/>
              <a:t>, </a:t>
            </a:r>
            <a:r>
              <a:rPr lang="en-US" sz="1600" dirty="0" err="1"/>
              <a:t>formulários</a:t>
            </a:r>
            <a:r>
              <a:rPr lang="en-US" sz="1600" dirty="0"/>
              <a:t> etc.</a:t>
            </a:r>
          </a:p>
          <a:p>
            <a:pPr>
              <a:buNone/>
            </a:pPr>
            <a:r>
              <a:rPr lang="en-US" sz="1600" b="1" dirty="0"/>
              <a:t>Firebase Auth (</a:t>
            </a:r>
            <a:r>
              <a:rPr lang="en-US" sz="1600" b="1" dirty="0" err="1"/>
              <a:t>Autenticação</a:t>
            </a:r>
            <a:r>
              <a:rPr lang="en-US" sz="1600" b="1" dirty="0"/>
              <a:t>):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 </a:t>
            </a:r>
            <a:r>
              <a:rPr lang="en-US" sz="1600" dirty="0" err="1"/>
              <a:t>primeiro</a:t>
            </a:r>
            <a:r>
              <a:rPr lang="en-US" sz="1600" dirty="0"/>
              <a:t> </a:t>
            </a:r>
            <a:r>
              <a:rPr lang="en-US" sz="1600" dirty="0" err="1"/>
              <a:t>serviço</a:t>
            </a:r>
            <a:r>
              <a:rPr lang="en-US" sz="1600" dirty="0"/>
              <a:t> backend que o app </a:t>
            </a:r>
            <a:r>
              <a:rPr lang="en-US" sz="1600" dirty="0" err="1"/>
              <a:t>acessa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Verifica</a:t>
            </a:r>
            <a:r>
              <a:rPr lang="en-US" sz="1600" dirty="0"/>
              <a:t> </a:t>
            </a:r>
            <a:r>
              <a:rPr lang="en-US" sz="1600" dirty="0" err="1"/>
              <a:t>identidade</a:t>
            </a:r>
            <a:r>
              <a:rPr lang="en-US" sz="1600" dirty="0"/>
              <a:t> do </a:t>
            </a:r>
            <a:r>
              <a:rPr lang="en-US" sz="1600" dirty="0" err="1"/>
              <a:t>usuário</a:t>
            </a:r>
            <a:r>
              <a:rPr lang="en-US" sz="1600" dirty="0"/>
              <a:t> via email/</a:t>
            </a:r>
            <a:r>
              <a:rPr lang="en-US" sz="1600" dirty="0" err="1"/>
              <a:t>senha</a:t>
            </a:r>
            <a:r>
              <a:rPr lang="en-US" sz="1600" dirty="0"/>
              <a:t>, Google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 </a:t>
            </a:r>
            <a:r>
              <a:rPr lang="en-US" sz="1600" dirty="0" err="1"/>
              <a:t>autenticação</a:t>
            </a:r>
            <a:r>
              <a:rPr lang="en-US" sz="1600" dirty="0"/>
              <a:t> for </a:t>
            </a:r>
            <a:r>
              <a:rPr lang="en-US" sz="1600" dirty="0" err="1"/>
              <a:t>bem-sucedida</a:t>
            </a:r>
            <a:r>
              <a:rPr lang="en-US" sz="1600" dirty="0"/>
              <a:t>, o </a:t>
            </a:r>
            <a:r>
              <a:rPr lang="en-US" sz="1600" dirty="0" err="1"/>
              <a:t>usuário</a:t>
            </a:r>
            <a:r>
              <a:rPr lang="en-US" sz="1600" dirty="0"/>
              <a:t> </a:t>
            </a:r>
            <a:r>
              <a:rPr lang="en-US" sz="1600" dirty="0" err="1"/>
              <a:t>recebe</a:t>
            </a:r>
            <a:r>
              <a:rPr lang="en-US" sz="1600" dirty="0"/>
              <a:t> um </a:t>
            </a:r>
            <a:r>
              <a:rPr lang="en-US" sz="1600" dirty="0" err="1"/>
              <a:t>uid</a:t>
            </a:r>
            <a:r>
              <a:rPr lang="en-US" sz="1600" dirty="0"/>
              <a:t>.</a:t>
            </a:r>
          </a:p>
          <a:p>
            <a:pPr>
              <a:buNone/>
            </a:pPr>
            <a:r>
              <a:rPr lang="en-US" sz="1600" b="1" dirty="0" err="1"/>
              <a:t>Firestore</a:t>
            </a:r>
            <a:r>
              <a:rPr lang="en-US" sz="1600" b="1" dirty="0"/>
              <a:t> (Banco de Dados):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Após</a:t>
            </a:r>
            <a:r>
              <a:rPr lang="en-US" sz="1600" dirty="0"/>
              <a:t> </a:t>
            </a:r>
            <a:r>
              <a:rPr lang="en-US" sz="1600" dirty="0" err="1"/>
              <a:t>autenticação</a:t>
            </a:r>
            <a:r>
              <a:rPr lang="en-US" sz="1600" dirty="0"/>
              <a:t>, </a:t>
            </a:r>
            <a:r>
              <a:rPr lang="en-US" sz="1600" dirty="0" err="1"/>
              <a:t>os</a:t>
            </a:r>
            <a:r>
              <a:rPr lang="en-US" sz="1600" dirty="0"/>
              <a:t> dados do </a:t>
            </a:r>
            <a:r>
              <a:rPr lang="en-US" sz="1600" dirty="0" err="1"/>
              <a:t>usuário</a:t>
            </a:r>
            <a:r>
              <a:rPr lang="en-US" sz="1600" dirty="0"/>
              <a:t> </a:t>
            </a:r>
            <a:r>
              <a:rPr lang="en-US" sz="1600" dirty="0" err="1"/>
              <a:t>são</a:t>
            </a:r>
            <a:r>
              <a:rPr lang="en-US" sz="1600" dirty="0"/>
              <a:t> lidos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gravados</a:t>
            </a:r>
            <a:r>
              <a:rPr lang="en-US" sz="1600" dirty="0"/>
              <a:t> no </a:t>
            </a:r>
            <a:r>
              <a:rPr lang="en-US" sz="1600" dirty="0" err="1"/>
              <a:t>Firestore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Ex: </a:t>
            </a:r>
            <a:r>
              <a:rPr lang="en-US" sz="1600" dirty="0" err="1"/>
              <a:t>salvar</a:t>
            </a:r>
            <a:r>
              <a:rPr lang="en-US" sz="1600" dirty="0"/>
              <a:t> </a:t>
            </a:r>
            <a:r>
              <a:rPr lang="en-US" sz="1600" dirty="0" err="1"/>
              <a:t>perfil</a:t>
            </a:r>
            <a:r>
              <a:rPr lang="en-US" sz="1600" dirty="0"/>
              <a:t>, </a:t>
            </a:r>
            <a:r>
              <a:rPr lang="en-US" sz="1600" dirty="0" err="1"/>
              <a:t>preferências</a:t>
            </a:r>
            <a:r>
              <a:rPr lang="en-US" sz="1600" dirty="0"/>
              <a:t>, histórico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dirty="0" err="1"/>
              <a:t>estrutura</a:t>
            </a:r>
            <a:r>
              <a:rPr lang="en-US" sz="1600" dirty="0"/>
              <a:t> </a:t>
            </a:r>
            <a:r>
              <a:rPr lang="en-US" sz="1600" dirty="0" err="1"/>
              <a:t>pode</a:t>
            </a:r>
            <a:r>
              <a:rPr lang="en-US" sz="1600" dirty="0"/>
              <a:t> ser: </a:t>
            </a:r>
            <a:r>
              <a:rPr lang="en-US" sz="1600" dirty="0" err="1"/>
              <a:t>usuarios</a:t>
            </a:r>
            <a:r>
              <a:rPr lang="en-US" sz="1600" dirty="0"/>
              <a:t>/{</a:t>
            </a:r>
            <a:r>
              <a:rPr lang="en-US" sz="1600" dirty="0" err="1"/>
              <a:t>uid</a:t>
            </a:r>
            <a:r>
              <a:rPr lang="en-US" sz="1600" dirty="0"/>
              <a:t>} com </a:t>
            </a:r>
            <a:r>
              <a:rPr lang="en-US" sz="1600" dirty="0" err="1"/>
              <a:t>documentos</a:t>
            </a:r>
            <a:r>
              <a:rPr lang="en-US" sz="1600" dirty="0"/>
              <a:t> JSON.</a:t>
            </a:r>
          </a:p>
        </p:txBody>
      </p:sp>
      <p:pic>
        <p:nvPicPr>
          <p:cNvPr id="5" name="Picture 4" descr="A diagram of a company logo&#10;&#10;AI-generated content may be incorrect.">
            <a:extLst>
              <a:ext uri="{FF2B5EF4-FFF2-40B4-BE49-F238E27FC236}">
                <a16:creationId xmlns:a16="http://schemas.microsoft.com/office/drawing/2014/main" id="{C2A0CDE9-83C3-DED3-10A7-5F3373D73B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73" b="26151"/>
          <a:stretch/>
        </p:blipFill>
        <p:spPr>
          <a:xfrm>
            <a:off x="2159000" y="1508919"/>
            <a:ext cx="4343400" cy="1308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Criar</a:t>
            </a:r>
            <a:r>
              <a:rPr dirty="0"/>
              <a:t> </a:t>
            </a:r>
            <a:r>
              <a:rPr dirty="0" err="1"/>
              <a:t>projeto</a:t>
            </a:r>
            <a:endParaRPr dirty="0"/>
          </a:p>
          <a:p>
            <a:r>
              <a:rPr dirty="0"/>
              <a:t> </a:t>
            </a:r>
            <a:r>
              <a:rPr dirty="0" err="1"/>
              <a:t>Instalar</a:t>
            </a:r>
            <a:r>
              <a:rPr dirty="0"/>
              <a:t> firebase</a:t>
            </a:r>
          </a:p>
          <a:p>
            <a:r>
              <a:rPr dirty="0"/>
              <a:t> </a:t>
            </a:r>
            <a:r>
              <a:rPr dirty="0" err="1"/>
              <a:t>firebaseConfig.js</a:t>
            </a:r>
            <a:endParaRPr lang="pt-BR" dirty="0"/>
          </a:p>
          <a:p>
            <a:pPr lvl="1"/>
            <a:r>
              <a:rPr lang="en-US" dirty="0"/>
              <a:t>E</a:t>
            </a:r>
            <a:r>
              <a:rPr lang="en-BR" dirty="0"/>
              <a:t>m algum momento desejavel usar variaveis de ambiente para build (DevOps)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DB26A-A7D1-6850-2E84-5F673922E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52CB-345F-537D-C120-203794B1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Configuração</a:t>
            </a:r>
            <a:r>
              <a:rPr lang="pt-BR" dirty="0"/>
              <a:t> – JS SDK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981A-A315-86D6-1915-A84E7C9F9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lnSpcReduction="10000"/>
          </a:bodyPr>
          <a:lstStyle/>
          <a:p>
            <a:r>
              <a:rPr dirty="0"/>
              <a:t> </a:t>
            </a:r>
            <a:r>
              <a:rPr dirty="0" err="1"/>
              <a:t>Criar</a:t>
            </a:r>
            <a:r>
              <a:rPr dirty="0"/>
              <a:t> </a:t>
            </a:r>
            <a:r>
              <a:rPr dirty="0" err="1"/>
              <a:t>projeto</a:t>
            </a:r>
            <a:endParaRPr dirty="0"/>
          </a:p>
          <a:p>
            <a:r>
              <a:rPr dirty="0"/>
              <a:t> </a:t>
            </a:r>
            <a:r>
              <a:rPr dirty="0" err="1"/>
              <a:t>Instalar</a:t>
            </a:r>
            <a:r>
              <a:rPr dirty="0"/>
              <a:t> firebase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053CE-CA39-3D3E-E5DD-096FF8DB4A71}"/>
              </a:ext>
            </a:extLst>
          </p:cNvPr>
          <p:cNvSpPr txBox="1"/>
          <p:nvPr/>
        </p:nvSpPr>
        <p:spPr>
          <a:xfrm>
            <a:off x="914400" y="3165564"/>
            <a:ext cx="7057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yarn add firebase # Or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firebase</a:t>
            </a:r>
          </a:p>
          <a:p>
            <a:r>
              <a:rPr lang="en-US" dirty="0"/>
              <a:t>yarn add @react-firebase/auth # or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@react-firebase/auth</a:t>
            </a:r>
          </a:p>
          <a:p>
            <a:r>
              <a:rPr lang="en-US" dirty="0"/>
              <a:t>yarn add @react-firebase/database # or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@react-firebase/database </a:t>
            </a:r>
            <a:br>
              <a:rPr lang="en-US" dirty="0"/>
            </a:br>
            <a:endParaRPr lang="en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CEEFE-A2EA-1DA8-037E-A8B158DA0D50}"/>
              </a:ext>
            </a:extLst>
          </p:cNvPr>
          <p:cNvSpPr txBox="1"/>
          <p:nvPr/>
        </p:nvSpPr>
        <p:spPr>
          <a:xfrm>
            <a:off x="4368800" y="4660900"/>
            <a:ext cx="360349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BR" dirty="0"/>
              <a:t>Ja criou a conta em </a:t>
            </a:r>
          </a:p>
          <a:p>
            <a:r>
              <a:rPr lang="en-US" dirty="0"/>
              <a:t>https://</a:t>
            </a:r>
            <a:r>
              <a:rPr lang="en-US" dirty="0" err="1"/>
              <a:t>firebase.google.com</a:t>
            </a:r>
            <a:r>
              <a:rPr lang="en-US" dirty="0"/>
              <a:t>/?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42755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0B098-6FFF-BD6A-3712-3DF566CBE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286E-EB03-CEA5-DC16-0A6B1D28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Configuração</a:t>
            </a:r>
            <a:r>
              <a:rPr lang="pt-BR" dirty="0"/>
              <a:t> –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</a:t>
            </a:r>
            <a:r>
              <a:rPr lang="pt-BR" dirty="0" err="1"/>
              <a:t>Firebase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EEABB-793C-B151-B022-FD0657B73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lnSpcReduction="10000"/>
          </a:bodyPr>
          <a:lstStyle/>
          <a:p>
            <a:r>
              <a:rPr dirty="0"/>
              <a:t> </a:t>
            </a:r>
            <a:r>
              <a:rPr dirty="0" err="1"/>
              <a:t>Criar</a:t>
            </a:r>
            <a:r>
              <a:rPr dirty="0"/>
              <a:t> </a:t>
            </a:r>
            <a:r>
              <a:rPr dirty="0" err="1"/>
              <a:t>projeto</a:t>
            </a:r>
            <a:endParaRPr dirty="0"/>
          </a:p>
          <a:p>
            <a:r>
              <a:rPr dirty="0"/>
              <a:t> </a:t>
            </a:r>
            <a:r>
              <a:rPr dirty="0" err="1"/>
              <a:t>Instalar</a:t>
            </a:r>
            <a:r>
              <a:rPr dirty="0"/>
              <a:t> firebase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AC915-C6E1-22C4-0E9A-26F3EC358D7D}"/>
              </a:ext>
            </a:extLst>
          </p:cNvPr>
          <p:cNvSpPr txBox="1"/>
          <p:nvPr/>
        </p:nvSpPr>
        <p:spPr>
          <a:xfrm>
            <a:off x="914400" y="3165564"/>
            <a:ext cx="4329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npx</a:t>
            </a:r>
            <a:r>
              <a:rPr lang="en-US" dirty="0"/>
              <a:t> expo install expo-dev-client</a:t>
            </a:r>
          </a:p>
          <a:p>
            <a:r>
              <a:rPr lang="en-US" dirty="0" err="1"/>
              <a:t>npx</a:t>
            </a:r>
            <a:r>
              <a:rPr lang="en-US" dirty="0"/>
              <a:t> expo install @react-native-firebase/app </a:t>
            </a:r>
            <a:br>
              <a:rPr lang="en-US" dirty="0"/>
            </a:br>
            <a:endParaRPr lang="en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24409-BAE8-1942-5346-3D095794A5B3}"/>
              </a:ext>
            </a:extLst>
          </p:cNvPr>
          <p:cNvSpPr txBox="1"/>
          <p:nvPr/>
        </p:nvSpPr>
        <p:spPr>
          <a:xfrm>
            <a:off x="4368800" y="4660900"/>
            <a:ext cx="360349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BR" dirty="0"/>
              <a:t>Ja criou a conta em </a:t>
            </a:r>
          </a:p>
          <a:p>
            <a:r>
              <a:rPr lang="en-US" dirty="0"/>
              <a:t>https://</a:t>
            </a:r>
            <a:r>
              <a:rPr lang="en-US" dirty="0" err="1"/>
              <a:t>firebase.google.com</a:t>
            </a:r>
            <a:r>
              <a:rPr lang="en-US" dirty="0"/>
              <a:t>/?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21515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1236</Words>
  <Application>Microsoft Macintosh PowerPoint</Application>
  <PresentationFormat>On-screen Show (4:3)</PresentationFormat>
  <Paragraphs>178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Inter</vt:lpstr>
      <vt:lpstr>Menlo</vt:lpstr>
      <vt:lpstr>Office Theme</vt:lpstr>
      <vt:lpstr>🚀 Aula 1: Firebase com React Native</vt:lpstr>
      <vt:lpstr>Objetivos</vt:lpstr>
      <vt:lpstr>O que é Firebase?</vt:lpstr>
      <vt:lpstr>Por que Firebase?</vt:lpstr>
      <vt:lpstr>Por que Firebase?</vt:lpstr>
      <vt:lpstr>Estrutura do App</vt:lpstr>
      <vt:lpstr>Configuração</vt:lpstr>
      <vt:lpstr>Configuração – JS SDK</vt:lpstr>
      <vt:lpstr>Configuração – React Native Firebase</vt:lpstr>
      <vt:lpstr>Compatibilidade</vt:lpstr>
      <vt:lpstr>Compatibilidade</vt:lpstr>
      <vt:lpstr>Compatibilidade</vt:lpstr>
      <vt:lpstr>Configuração – React Native Firebase</vt:lpstr>
      <vt:lpstr>Firebase – Configuração Web Basica</vt:lpstr>
      <vt:lpstr>Autenticação Email/Senha</vt:lpstr>
      <vt:lpstr>Autenticação Email/Senha</vt:lpstr>
      <vt:lpstr>Firestore</vt:lpstr>
      <vt:lpstr>Firestore</vt:lpstr>
      <vt:lpstr>Demonstração</vt:lpstr>
      <vt:lpstr>Atividade Prática</vt:lpstr>
      <vt:lpstr>Próximos Passos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PAULO MOREIRA MARINHO</cp:lastModifiedBy>
  <cp:revision>7</cp:revision>
  <dcterms:created xsi:type="dcterms:W3CDTF">2013-01-27T09:14:16Z</dcterms:created>
  <dcterms:modified xsi:type="dcterms:W3CDTF">2025-05-14T22:41:17Z</dcterms:modified>
  <cp:category/>
</cp:coreProperties>
</file>