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4" Type="http://schemas.openxmlformats.org/officeDocument/2006/relationships/viewProps" Target="viewProps.xml" /><Relationship Id="rId13" Type="http://schemas.openxmlformats.org/officeDocument/2006/relationships/presProps" Target="presProps.xml" /><Relationship Id="rId1" Type="http://schemas.openxmlformats.org/officeDocument/2006/relationships/slideMaster" Target="slideMasters/slideMaster1.xml" /><Relationship Id="rId16" Type="http://schemas.openxmlformats.org/officeDocument/2006/relationships/tableStyles" Target="tableStyles.xml" /><Relationship Id="rId1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apps.bea.gov/regional/downloadzip.cfm" TargetMode="External" /><Relationship Id="rId3" Type="http://schemas.openxmlformats.org/officeDocument/2006/relationships/hyperlink" Target="https://apps.bea.gov/regional/downloadzip.cfm" TargetMode="External" /><Relationship Id="rId4" Type="http://schemas.openxmlformats.org/officeDocument/2006/relationships/image" Target="../media/image4.jp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x.doi.org/10.4135/9781529604528" TargetMode="External" /><Relationship Id="rId3" Type="http://schemas.openxmlformats.org/officeDocument/2006/relationships/hyperlink" Target="https://dx.doi.org/10.4135/9781529602760" TargetMode="External" /><Relationship Id="rId4" Type="http://schemas.openxmlformats.org/officeDocument/2006/relationships/hyperlink" Target="https://www.doi.org/10.4135/9781529778342" TargetMode="External" /><Relationship Id="rId5" Type="http://schemas.openxmlformats.org/officeDocument/2006/relationships/hyperlink" Target="mailto:robwells@umd" TargetMode="External" /><Relationship Id="rId6" Type="http://schemas.openxmlformats.org/officeDocument/2006/relationships/hyperlink" Target="mailto:Jeannine.Aversa@bea.gov" TargetMode="External" /><Relationship Id="rId7" Type="http://schemas.openxmlformats.org/officeDocument/2006/relationships/hyperlink" Target="mailto:Thomas.Dail@bea.gov"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tinyurl.com/merrillwsj"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www.bls.gov/oes/current/oes_md.htm" TargetMode="External" /><Relationship Id="rId3"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docs.google.com/spreadsheets/d/1iA43WV1AOrOo8tUAKG2fZ45jdFO29tQL-WyHqUvgVS8/edit?usp=sharing" TargetMode="External" /><Relationship Id="rId3" Type="http://schemas.openxmlformats.org/officeDocument/2006/relationships/image" Target="../media/image2.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google.com/spreadsheets/d/1pUo9reCv6OvN87EZvFeHYJVN9qM57GeR/edit?usp=sharing&amp;ouid=102324743793755798467&amp;rtpof=true&amp;sd=true" TargetMode="External" /><Relationship Id="rId3" Type="http://schemas.openxmlformats.org/officeDocument/2006/relationships/hyperlink" Target="https://docs.google.com/spreadsheets/d/1iA43WV1AOrOo8tUAKG2fZ45jdFO29tQL-WyHqUvgVS8/edit?usp=sharing"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app.datawrapper.de/signin?ref=/#/signin" TargetMode="External" /><Relationship Id="rId3" Type="http://schemas.openxmlformats.org/officeDocument/2006/relationships/hyperlink" Target="https://app.datawrapper.de/create/chart" TargetMode="Externa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bea.gov/newsreleases/regional/gdp_metro/gdp_metro_newsrelease.htm" TargetMode="External" /><Relationship Id="rId3" Type="http://schemas.openxmlformats.org/officeDocument/2006/relationships/hyperlink" Target="https://www.bea.gov/sites/default/files/2022-12/lagdp1222.xlsx" TargetMode="External" /><Relationship Id="rId4" Type="http://schemas.openxmlformats.org/officeDocument/2006/relationships/hyperlink" Target="https://docs.google.com/spreadsheets/d/1UzdiXfGXGGcY3lokwxrLIs7HapXfz-2Uj0lBPTGA2z4/edit?usp=sharing" TargetMode="External" /><Relationship Id="rId5" Type="http://schemas.openxmlformats.org/officeDocument/2006/relationships/hyperlink" Target="https://www.youtube.com/embed/5bS-GKvFzBk" TargetMode="External" /><Relationship Id="rId6" Type="http://schemas.openxmlformats.org/officeDocument/2006/relationships/hyperlink" Target="https://app.datawrapper.de/signin?" TargetMode="Externa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Follow the Money</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Nerd Corner - Advanced Users.</a:t>
            </a:r>
          </a:p>
        </p:txBody>
      </p:sp>
      <p:sp>
        <p:nvSpPr>
          <p:cNvPr id="4" name="Text Placeholder 3"/>
          <p:cNvSpPr>
            <a:spLocks noGrp="1"/>
          </p:cNvSpPr>
          <p:nvPr>
            <p:ph idx="2" sz="half" type="body"/>
          </p:nvPr>
        </p:nvSpPr>
        <p:spPr/>
        <p:txBody>
          <a:bodyPr/>
          <a:lstStyle/>
          <a:p>
            <a:pPr lvl="0"/>
            <a:r>
              <a:rPr/>
              <a:t>If you are good with this tutorial, then you can go back to the BEA website, look at the Regional Economic Accounts page and grab data for </a:t>
            </a:r>
            <a:r>
              <a:rPr>
                <a:hlinkClick r:id="rId2"/>
              </a:rPr>
              <a:t>income trends per county since 1969</a:t>
            </a:r>
            <a:r>
              <a:rPr/>
              <a:t>.</a:t>
            </a:r>
          </a:p>
          <a:p>
            <a:pPr lvl="0"/>
            <a:r>
              <a:rPr/>
              <a:t>Or you can look for data on </a:t>
            </a:r>
            <a:r>
              <a:rPr>
                <a:hlinkClick r:id="rId3"/>
              </a:rPr>
              <a:t>industry-specific sector growth</a:t>
            </a:r>
          </a:p>
          <a:p>
            <a:pPr lvl="1" indent="0" marL="342900">
              <a:buNone/>
            </a:pPr>
            <a:r>
              <a:rPr/>
              <a:t>Select Personal Income (State and Local) and then “CAEMP25N: Total Full-Time and Part-Time Employment by NAICS Industry.” This is a huge dataset and you can track county level employment in any of these sectors:</a:t>
            </a:r>
          </a:p>
          <a:p>
            <a:pPr lvl="1"/>
            <a:r>
              <a:rPr/>
              <a:t>Arts, entertainment, recreation, accommodation, and food services</a:t>
            </a:r>
            <a:br/>
          </a:p>
          <a:p>
            <a:pPr lvl="1"/>
            <a:r>
              <a:rPr/>
              <a:t>Construction</a:t>
            </a:r>
            <a:br/>
          </a:p>
          <a:p>
            <a:pPr lvl="1"/>
            <a:r>
              <a:rPr/>
              <a:t>Durable-goods manufacturing</a:t>
            </a:r>
            <a:br/>
          </a:p>
          <a:p>
            <a:pPr lvl="1"/>
            <a:r>
              <a:rPr/>
              <a:t>Educational services, health care, and social assistance</a:t>
            </a:r>
            <a:br/>
          </a:p>
          <a:p>
            <a:pPr lvl="1"/>
            <a:r>
              <a:rPr/>
              <a:t>Finance, insurance, real estate, rental, and leasing</a:t>
            </a:r>
            <a:br/>
          </a:p>
          <a:p>
            <a:pPr lvl="1"/>
            <a:r>
              <a:rPr/>
              <a:t>Government</a:t>
            </a:r>
            <a:br/>
          </a:p>
          <a:p>
            <a:pPr lvl="1"/>
            <a:r>
              <a:rPr/>
              <a:t>Information</a:t>
            </a:r>
            <a:br/>
          </a:p>
          <a:p>
            <a:pPr lvl="1"/>
            <a:r>
              <a:rPr/>
              <a:t>Professional and business services</a:t>
            </a:r>
          </a:p>
          <a:p>
            <a:pPr lvl="1"/>
            <a:r>
              <a:rPr/>
              <a:t>Trade</a:t>
            </a:r>
            <a:br/>
          </a:p>
          <a:p>
            <a:pPr lvl="1"/>
            <a:r>
              <a:rPr/>
              <a:t>Transportation and utilities</a:t>
            </a:r>
            <a:br/>
          </a:p>
          <a:p>
            <a:pPr lvl="0" indent="0" marL="1270000">
              <a:buNone/>
            </a:pPr>
            <a:r>
              <a:rPr sz="2000"/>
              <a:t>Detailed Instructions to Obtain More In-Depth GDP Data</a:t>
            </a:r>
          </a:p>
        </p:txBody>
      </p:sp>
      <p:pic>
        <p:nvPicPr>
          <p:cNvPr descr="Images-Sabew/Interactive%20Data%20Tables.jpg" id="0" name="Picture 1"/>
          <p:cNvPicPr>
            <a:picLocks noGrp="1" noChangeAspect="1"/>
          </p:cNvPicPr>
          <p:nvPr/>
        </p:nvPicPr>
        <p:blipFill>
          <a:blip r:embed="rId4"/>
          <a:stretch>
            <a:fillRect/>
          </a:stretch>
        </p:blipFill>
        <p:spPr bwMode="auto">
          <a:xfrm>
            <a:off x="4432300" y="203200"/>
            <a:ext cx="3390900" cy="43815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a:t>
            </a:r>
          </a:p>
          <a:p>
            <a:pPr lvl="0" indent="0" marL="1270000">
              <a:buNone/>
            </a:pPr>
            <a:r>
              <a:rPr sz="2000" b="1"/>
              <a:t>With the regional data. heres’s one option to profile a county’s economy:</a:t>
            </a:r>
          </a:p>
          <a:p>
            <a:pPr lvl="0" indent="0" marL="0">
              <a:buNone/>
            </a:pPr>
          </a:p>
          <a:p>
            <a:pPr lvl="0" indent="0" marL="1270000">
              <a:buNone/>
            </a:pPr>
            <a:r>
              <a:rPr sz="2000" b="1"/>
              <a:t>Duplicate and Iterate.</a:t>
            </a:r>
            <a:br/>
            <a:r>
              <a:rPr sz="2000"/>
              <a:t>The great thing about this data work is you can iterate and improve on your work. My tip: save the version you like, then copy it and refine it again. Now, go experiment and figure out some other visualization!</a:t>
            </a:r>
          </a:p>
          <a:p>
            <a:pPr lvl="0" indent="0" marL="0">
              <a:buNone/>
            </a:pPr>
            <a:r>
              <a:rPr/>
              <a:t> </a:t>
            </a:r>
          </a:p>
          <a:p>
            <a:pPr lvl="0" indent="0" marL="1270000">
              <a:buNone/>
            </a:pPr>
            <a:r>
              <a:rPr sz="2000" b="1"/>
              <a:t>More Resources.</a:t>
            </a:r>
            <a:br/>
            <a:r>
              <a:rPr sz="2000"/>
              <a:t>I recorded a series of lectures for the Sage Research Methods video series on data visualization and research. You can find them here:</a:t>
            </a:r>
          </a:p>
          <a:p>
            <a:pPr lvl="0" indent="0" marL="0">
              <a:buNone/>
            </a:pPr>
            <a:r>
              <a:rPr b="1">
                <a:hlinkClick r:id="rId2"/>
              </a:rPr>
              <a:t>“Practical Tips for Doing Online Archival Research.”</a:t>
            </a:r>
            <a:r>
              <a:rPr/>
              <a:t>.</a:t>
            </a:r>
          </a:p>
          <a:p>
            <a:pPr lvl="0" indent="0" marL="0">
              <a:buNone/>
            </a:pPr>
            <a:r>
              <a:rPr b="1">
                <a:hlinkClick r:id="rId3"/>
              </a:rPr>
              <a:t>“Storytelling With Big Data: An Example From COVID-19 Data.”</a:t>
            </a:r>
            <a:r>
              <a:rPr/>
              <a:t>.</a:t>
            </a:r>
          </a:p>
          <a:p>
            <a:pPr lvl="0" indent="0" marL="0">
              <a:buNone/>
            </a:pPr>
            <a:r>
              <a:rPr b="1">
                <a:hlinkClick r:id="rId4"/>
              </a:rPr>
              <a:t>“Choosing the right visualization tools for COVID-19 data.”</a:t>
            </a:r>
            <a:r>
              <a:rPr/>
              <a:t>.</a:t>
            </a:r>
          </a:p>
          <a:p>
            <a:pPr lvl="0" indent="0" marL="0">
              <a:buNone/>
            </a:pPr>
          </a:p>
          <a:p>
            <a:pPr lvl="0" indent="0" marL="0">
              <a:spcBef>
                <a:spcPts val="3000"/>
              </a:spcBef>
              <a:buNone/>
            </a:pPr>
            <a:r>
              <a:rPr b="1"/>
              <a:t>Follow up questions:</a:t>
            </a:r>
          </a:p>
          <a:p>
            <a:pPr lvl="0"/>
            <a:r>
              <a:rPr/>
              <a:t>Rob Wells - </a:t>
            </a:r>
            <a:r>
              <a:rPr>
                <a:hlinkClick r:id="rId5"/>
              </a:rPr>
              <a:t>robwells@umd</a:t>
            </a:r>
          </a:p>
          <a:p>
            <a:pPr lvl="0" indent="0" marL="0">
              <a:buNone/>
            </a:pPr>
            <a:r>
              <a:rPr b="1"/>
              <a:t>Based on an earlier presentation with these co-authors</a:t>
            </a:r>
          </a:p>
          <a:p>
            <a:pPr lvl="0"/>
            <a:r>
              <a:rPr/>
              <a:t>Jeannine Aversa, Bureau of Economic Analysis, </a:t>
            </a:r>
            <a:r>
              <a:rPr>
                <a:hlinkClick r:id="rId6"/>
              </a:rPr>
              <a:t>Jeannine.Aversa@bea.gov</a:t>
            </a:r>
          </a:p>
          <a:p>
            <a:pPr lvl="0"/>
            <a:r>
              <a:rPr/>
              <a:t>Thomas Dail, Bureau of Economic Analysis, </a:t>
            </a:r>
            <a:r>
              <a:rPr>
                <a:hlinkClick r:id="rId7"/>
              </a:rPr>
              <a:t>Thomas.Dail@bea.gov</a:t>
            </a:r>
          </a:p>
          <a:p>
            <a:pPr lvl="0" indent="0" marL="0">
              <a:buNone/>
            </a:pPr>
            <a:r>
              <a:rPr b="1"/>
              <a:t>Thank you.</a:t>
            </a:r>
          </a:p>
          <a:p>
            <a:pPr lvl="0" indent="0" marL="0">
              <a:buNone/>
            </a:pPr>
          </a:p>
          <a:p>
            <a:pPr lvl="0" indent="0" marL="0">
              <a:buNone/>
            </a:pPr>
            <a:r>
              <a:rPr b="1"/>
              <a:t>–30–</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The Philip Merrill College of Journalism</a:t>
            </a:r>
          </a:p>
          <a:p>
            <a:pPr lvl="0" indent="0" marL="0">
              <a:spcBef>
                <a:spcPts val="3000"/>
              </a:spcBef>
              <a:buNone/>
            </a:pPr>
            <a:r>
              <a:rPr b="1"/>
              <a:t>The Wall Street Journal</a:t>
            </a:r>
          </a:p>
          <a:p>
            <a:pPr lvl="0" indent="0" marL="0">
              <a:buNone/>
            </a:pPr>
            <a:r>
              <a:rPr b="1"/>
              <a:t>Feb. 24, 2023</a:t>
            </a:r>
            <a:r>
              <a:rPr/>
              <a:t>.</a:t>
            </a:r>
            <a:br/>
          </a:p>
          <a:p>
            <a:pPr lvl="0" indent="0" marL="0">
              <a:buNone/>
            </a:pPr>
            <a:r>
              <a:rPr b="1"/>
              <a:t>Link to Today’s Presentation</a:t>
            </a:r>
            <a:r>
              <a:rPr/>
              <a:t>.</a:t>
            </a:r>
          </a:p>
          <a:p>
            <a:pPr lvl="0" indent="0" marL="1270000">
              <a:buNone/>
            </a:pPr>
            <a:r>
              <a:rPr sz="2000" b="1">
                <a:hlinkClick r:id="rId2"/>
              </a:rPr>
              <a:t>https://tinyurl.com/merrillwsj</a:t>
            </a:r>
          </a:p>
          <a:p>
            <a:pPr lvl="0" indent="0" marL="1270000">
              <a:buNone/>
            </a:pPr>
            <a:r>
              <a:rPr sz="2000" b="1"/>
              <a:t>Presenter</a:t>
            </a:r>
            <a:r>
              <a:rPr sz="2000"/>
              <a:t>  Rob Wells, Ph.D., Philip Merrill College of Journalism</a:t>
            </a:r>
          </a:p>
          <a:p>
            <a:pPr lvl="0" indent="0" marL="0">
              <a:buNone/>
            </a:pPr>
          </a:p>
          <a:p>
            <a:pPr lvl="0" indent="0" marL="1270000">
              <a:buNone/>
            </a:pPr>
            <a:r>
              <a:rPr sz="2000" b="1"/>
              <a:t>Learning Outcome:</a:t>
            </a:r>
            <a:r>
              <a:rPr sz="2000"/>
              <a:t>.  You will learn to how to retrieve and analyze employment and regional GDP data for their own counties or states and the steps to put it on a basic interactive charts. We will use Google Sheets and Datarapper. We will make a basic interactive map.</a:t>
            </a:r>
          </a:p>
          <a:p>
            <a:pPr lvl="0" indent="0" marL="0">
              <a:spcBef>
                <a:spcPts val="3000"/>
              </a:spcBef>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Storytelling with Employment Data</a:t>
            </a:r>
          </a:p>
        </p:txBody>
      </p:sp>
      <p:sp>
        <p:nvSpPr>
          <p:cNvPr id="4" name="Text Placeholder 3"/>
          <p:cNvSpPr>
            <a:spLocks noGrp="1"/>
          </p:cNvSpPr>
          <p:nvPr>
            <p:ph idx="2" sz="half" type="body"/>
          </p:nvPr>
        </p:nvSpPr>
        <p:spPr/>
        <p:txBody>
          <a:bodyPr/>
          <a:lstStyle/>
          <a:p>
            <a:pPr lvl="0" indent="0" marL="0">
              <a:buNone/>
            </a:pPr>
            <a:r>
              <a:rPr/>
              <a:t>In this exercise, we will find out how much the typical engineer makes versus the typical journalist.</a:t>
            </a:r>
          </a:p>
          <a:p>
            <a:pPr lvl="0" indent="0" marL="1270000">
              <a:buNone/>
            </a:pPr>
            <a:r>
              <a:rPr sz="2000">
                <a:hlinkClick r:id="rId2"/>
              </a:rPr>
              <a:t>Check out the Maryland Occupational Employment and Wage Statistics GDP press release: “CNTL” + click for a New Tab</a:t>
            </a:r>
          </a:p>
        </p:txBody>
      </p:sp>
      <p:pic>
        <p:nvPicPr>
          <p:cNvPr descr="Images-Sabew/OES_1.png" id="0" name="Picture 1"/>
          <p:cNvPicPr>
            <a:picLocks noGrp="1" noChangeAspect="1"/>
          </p:cNvPicPr>
          <p:nvPr/>
        </p:nvPicPr>
        <p:blipFill>
          <a:blip r:embed="rId3"/>
          <a:stretch>
            <a:fillRect/>
          </a:stretch>
        </p:blipFill>
        <p:spPr bwMode="auto">
          <a:xfrm>
            <a:off x="3568700" y="660400"/>
            <a:ext cx="5105400" cy="34671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 </a:t>
            </a:r>
          </a:p>
          <a:p>
            <a:pPr lvl="0" indent="0" marL="0">
              <a:buNone/>
            </a:pPr>
          </a:p>
          <a:p>
            <a:pPr lvl="0" indent="0" marL="1270000">
              <a:buNone/>
            </a:pPr>
            <a:r>
              <a:rPr sz="2000"/>
              <a:t>Scroll down to the table, </a:t>
            </a:r>
            <a:r>
              <a:rPr sz="2000" b="1"/>
              <a:t>use the search box and type in “waiter.”</a:t>
            </a:r>
            <a:r>
              <a:rPr sz="2000"/>
              <a:t> You’ll see mean hourly wage for waiters in Maryland is … ???</a:t>
            </a:r>
          </a:p>
          <a:p>
            <a:pPr lvl="0" indent="0" marL="0">
              <a:buNone/>
            </a:pPr>
          </a:p>
          <a:p>
            <a:pPr lvl="0" indent="0" marL="0">
              <a:buNone/>
            </a:pPr>
            <a:r>
              <a:rPr/>
              <a:t>  </a:t>
            </a:r>
          </a:p>
          <a:p>
            <a:pPr lvl="0" indent="0" marL="0">
              <a:buNone/>
            </a:pPr>
            <a:r>
              <a:rPr/>
              <a:t> </a:t>
            </a:r>
            <a:r>
              <a:rPr b="1"/>
              <a:t>Questions</a:t>
            </a:r>
            <a:r>
              <a:rPr/>
              <a:t>:</a:t>
            </a:r>
          </a:p>
          <a:p>
            <a:pPr lvl="0" indent="0">
              <a:buNone/>
            </a:pPr>
            <a:r>
              <a:rPr>
                <a:latin typeface="Courier"/>
              </a:rPr>
              <a:t>What is the median hourly wage for Chief Executives?
What is the annual mean wage for Gambling Dealers?</a:t>
            </a:r>
          </a:p>
          <a:p>
            <a:pPr lvl="0" indent="0" marL="0">
              <a:buNone/>
            </a:pPr>
          </a:p>
          <a:p>
            <a:pPr lvl="0" indent="0" marL="0">
              <a:buNone/>
            </a:pPr>
            <a:r>
              <a:rPr/>
              <a:t>Let’s work with the data ourselves. I’ve created a simplified version for this lesson that just focuses on Maryland</a:t>
            </a:r>
          </a:p>
          <a:p>
            <a:pPr lvl="0" indent="0" marL="1270000">
              <a:buNone/>
            </a:pPr>
            <a:r>
              <a:rPr sz="2000">
                <a:hlinkClick r:id="rId2"/>
              </a:rPr>
              <a:t>Download the Maryland Occupational Employment and Wage Statistics</a:t>
            </a:r>
          </a:p>
          <a:p>
            <a:pPr lvl="0" indent="0" marL="0">
              <a:buNone/>
            </a:pPr>
            <a:r>
              <a:rPr/>
              <a:t>Open the file in Google Sheets. It will look like this:</a:t>
            </a:r>
          </a:p>
        </p:txBody>
      </p:sp>
      <p:pic>
        <p:nvPicPr>
          <p:cNvPr descr="Images-Sabew/OES_3.png" id="0" name="Picture 1"/>
          <p:cNvPicPr>
            <a:picLocks noGrp="1" noChangeAspect="1"/>
          </p:cNvPicPr>
          <p:nvPr/>
        </p:nvPicPr>
        <p:blipFill>
          <a:blip r:embed="rId3"/>
          <a:stretch>
            <a:fillRect/>
          </a:stretch>
        </p:blipFill>
        <p:spPr bwMode="auto">
          <a:xfrm>
            <a:off x="3619500" y="203200"/>
            <a:ext cx="4991100" cy="43815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a:t>
            </a:r>
            <a:br/>
          </a:p>
          <a:p>
            <a:pPr lvl="0" indent="0" marL="0">
              <a:buNone/>
            </a:pPr>
            <a:r>
              <a:rPr/>
              <a:t>What do these columns mean? Look for the data dictionary or field descriptions. To save time, I downloaded in separately and put it here.</a:t>
            </a:r>
          </a:p>
          <a:p>
            <a:pPr lvl="0" indent="0" marL="0">
              <a:buNone/>
            </a:pPr>
            <a:r>
              <a:rPr>
                <a:hlinkClick r:id="rId2"/>
              </a:rPr>
              <a:t>Look at field descriptions for Maryland Occupational Employment and Wage Statistics</a:t>
            </a:r>
          </a:p>
          <a:p>
            <a:pPr lvl="0" indent="0" marL="1270000">
              <a:buNone/>
            </a:pPr>
            <a:r>
              <a:rPr sz="2000"/>
              <a:t>Analyze </a:t>
            </a:r>
            <a:r>
              <a:rPr sz="2000">
                <a:hlinkClick r:id="rId3"/>
              </a:rPr>
              <a:t>the Maryland Occupational Employment and Wage Statistics.</a:t>
            </a:r>
          </a:p>
          <a:p>
            <a:pPr lvl="0" indent="0">
              <a:buNone/>
            </a:pPr>
            <a:r>
              <a:rPr>
                <a:latin typeface="Courier"/>
              </a:rPr>
              <a:t>1) Sort the sheet to find the highest and lowest hourly wage. Take a look at the list. What surprised you?
2) The "All Occupations" entry summarizes the Maryland workforce. Find the average annual salary for all occupations. 
Count how many occupations are below that average and how many above? 
How could that be a story?
3) Filter for journalists. 
--Apply Filter to OCC_Code. 
--Select Filter by Condition. 
--Select Text contains. 
--Type in "journalists" and apply
How does that annual salary compare to the state average?
How could that be a story?
4) Examine the OCC_CODE column. The occupations ending in "0000" are occupational categories. Filter OCC_CODE for "0000" and examine the 23  occupational categories.
--Apply Filter to OCC_Code. 
--Select Filter by Condition. 
--Select Text contains. 
--Type in -0000 and apply
You now will have a list of the 23 occupational categories
5) Copy and paste the results on to a new sheet.
--Select the results and copy
--Click + icon at bottom left. A new blank sheet is created. Name it Occupations
--Click at cell A1 and paste your results 
How could this be a story?</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Step 2: Basic Interactive Chart</a:t>
            </a:r>
          </a:p>
        </p:txBody>
      </p:sp>
      <p:sp>
        <p:nvSpPr>
          <p:cNvPr id="4" name="Text Placeholder 3"/>
          <p:cNvSpPr>
            <a:spLocks noGrp="1"/>
          </p:cNvSpPr>
          <p:nvPr>
            <p:ph idx="2" sz="half" type="body"/>
          </p:nvPr>
        </p:nvSpPr>
        <p:spPr/>
        <p:txBody>
          <a:bodyPr/>
          <a:lstStyle/>
          <a:p>
            <a:pPr lvl="0" indent="0" marL="0">
              <a:buNone/>
            </a:pPr>
          </a:p>
          <a:p>
            <a:pPr lvl="0" indent="0" marL="0">
              <a:buNone/>
            </a:pPr>
            <a:r>
              <a:rPr b="1"/>
              <a:t>Datawrapper Account</a:t>
            </a:r>
          </a:p>
        </p:txBody>
      </p:sp>
      <p:pic>
        <p:nvPicPr>
          <p:cNvPr descr="Images-Sabew/datawrapper.png" id="0" name="Picture 1"/>
          <p:cNvPicPr>
            <a:picLocks noGrp="1" noChangeAspect="1"/>
          </p:cNvPicPr>
          <p:nvPr/>
        </p:nvPicPr>
        <p:blipFill>
          <a:blip r:embed="rId2"/>
          <a:stretch>
            <a:fillRect/>
          </a:stretch>
        </p:blipFill>
        <p:spPr bwMode="auto">
          <a:xfrm>
            <a:off x="3568700" y="1460500"/>
            <a:ext cx="5105400" cy="1866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Datawrapper creates great charts and maps in the cloud, which you can use to embed in your stories. There’s no software to install on your computer.</a:t>
            </a:r>
          </a:p>
          <a:p>
            <a:pPr lvl="0" indent="0" marL="0">
              <a:buNone/>
            </a:pPr>
            <a:r>
              <a:rPr/>
              <a:t>I recommend you </a:t>
            </a:r>
            <a:r>
              <a:rPr>
                <a:hlinkClick r:id="rId2"/>
              </a:rPr>
              <a:t>create a Datawrapper account</a:t>
            </a:r>
          </a:p>
          <a:p>
            <a:pPr lvl="0" indent="0" marL="0">
              <a:buNone/>
            </a:pPr>
            <a:r>
              <a:rPr/>
              <a:t>Or try Datawrapper </a:t>
            </a:r>
            <a:r>
              <a:rPr>
                <a:hlinkClick r:id="rId3"/>
              </a:rPr>
              <a:t>without an account</a:t>
            </a:r>
          </a:p>
          <a:p>
            <a:pPr lvl="0" indent="0" marL="0">
              <a:spcBef>
                <a:spcPts val="3000"/>
              </a:spcBef>
              <a:buNone/>
            </a:pPr>
            <a:r>
              <a:rPr b="1"/>
              <a:t>Create Chart On Datawrapper:</a:t>
            </a:r>
          </a:p>
          <a:p>
            <a:pPr lvl="0" indent="0">
              <a:buNone/>
            </a:pPr>
            <a:r>
              <a:rPr>
                <a:latin typeface="Courier"/>
              </a:rPr>
              <a:t>1--Select "Create new" and select chart.
2--Select "Connect Google Sheet" and paste URL from our Occupations sheet. Select "Proceed"
3--Check and Describe, make sure all was imported correctly
4--Visualize
    a--Select Bar Chart
    b--Select Refine Tab
        * Bars = A_Mean
        * Labels = OCC_TITLE
        * Show Values: Number format: Custom and paste in this into the box: $0.00]a
        * Sorting and Grouping: Select Reverse Order
    c--Select Annotate Tab: 
        * Type in a headline, description, Data Source, link to original data and your byline. Click for social media sharing
 5--Click publish &amp; Embed</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3: Storytelling with Local GDP Data</a:t>
            </a:r>
          </a:p>
        </p:txBody>
      </p:sp>
      <p:sp>
        <p:nvSpPr>
          <p:cNvPr id="3" name="Content Placeholder 2"/>
          <p:cNvSpPr>
            <a:spLocks noGrp="1"/>
          </p:cNvSpPr>
          <p:nvPr>
            <p:ph idx="1"/>
          </p:nvPr>
        </p:nvSpPr>
        <p:spPr/>
        <p:txBody>
          <a:bodyPr/>
          <a:lstStyle/>
          <a:p>
            <a:pPr lvl="0" indent="0" marL="0">
              <a:buNone/>
            </a:pPr>
            <a:r>
              <a:rPr/>
              <a:t>GDP tells us if the economy is great or if it sucks.</a:t>
            </a:r>
          </a:p>
          <a:p>
            <a:pPr lvl="0" indent="0" marL="0">
              <a:buNone/>
            </a:pPr>
            <a:r>
              <a:rPr/>
              <a:t>It’s the </a:t>
            </a:r>
            <a:r>
              <a:rPr b="1"/>
              <a:t>Big Daddy of economic indicators</a:t>
            </a:r>
            <a:r>
              <a:rPr/>
              <a:t>.</a:t>
            </a:r>
          </a:p>
          <a:p>
            <a:pPr lvl="0" indent="0" marL="0">
              <a:buNone/>
            </a:pPr>
            <a:r>
              <a:rPr/>
              <a:t>What is Gross Domestic Product? It measures the value of all final goods and services produced in the country in a year.</a:t>
            </a:r>
          </a:p>
          <a:p>
            <a:pPr lvl="0" indent="0" marL="0">
              <a:buNone/>
            </a:pPr>
            <a:r>
              <a:rPr/>
              <a:t>For example: that would be all of the stuff sold by Walmart and all of the beer sold by Liquor Barn and all of the gas pumped at Citgo, etc., AND A WHOLE LOT MORE, over a year.</a:t>
            </a:r>
          </a:p>
          <a:p>
            <a:pPr lvl="0" indent="0" marL="0">
              <a:buNone/>
            </a:pPr>
            <a:r>
              <a:rPr/>
              <a:t>You get the idea.</a:t>
            </a:r>
          </a:p>
          <a:p>
            <a:pPr lvl="0" indent="0" marL="0">
              <a:buNone/>
            </a:pPr>
            <a:r>
              <a:rPr/>
              <a:t>You can break it down to a state or a region, and also break it down into three month periods.</a:t>
            </a:r>
          </a:p>
          <a:p>
            <a:pPr lvl="0" indent="0" marL="0">
              <a:buNone/>
            </a:pPr>
            <a:r>
              <a:rPr/>
              <a:t>As a reporter, you can use local GDP data to figure out what business sectors are doing well and which ones stink. It can lead you to excellent stories.</a:t>
            </a:r>
          </a:p>
          <a:p>
            <a:pPr lvl="0" indent="0" marL="0">
              <a:buNone/>
            </a:pPr>
            <a:r>
              <a:rPr/>
              <a:t>This section will analyze the storytelling possibilities with the Gross Domestic Product by County data.</a:t>
            </a:r>
          </a:p>
          <a:p>
            <a:pPr lvl="0" indent="0" marL="0">
              <a:buNone/>
            </a:pPr>
            <a:r>
              <a:rPr>
                <a:hlinkClick r:id="rId2"/>
              </a:rPr>
              <a:t>Check out the local GDP press release</a:t>
            </a:r>
          </a:p>
          <a:p>
            <a:pPr lvl="0" indent="0" marL="1270000">
              <a:buNone/>
            </a:pPr>
            <a:r>
              <a:rPr sz="2000"/>
              <a:t>What’s in the GDP data</a:t>
            </a:r>
          </a:p>
          <a:p>
            <a:pPr lvl="0" indent="0" marL="0">
              <a:buNone/>
            </a:pPr>
            <a:r>
              <a:rPr/>
              <a:t>“Gross domestic product (GDP) by metropolitan area is the sub-state counterpart of the Nation’s gross domestic product (GDP), the Bureau’s featured and most comprehensive measure of U.S. economic activity. GDP by metropolitan area is derived as the sum of the GDP originating in all the industries in the metropolitan area.</a:t>
            </a:r>
          </a:p>
          <a:p>
            <a:pPr lvl="0" indent="0" marL="0">
              <a:buNone/>
            </a:pPr>
            <a:r>
              <a:rPr/>
              <a:t>Contributions to growth are an industry’s contribution to the state’s overall percent change in real GDP. The contributions are additive and can be summed to the state’s overall percent change. The statistics of GDP by metropolitan area released today are consistent with statistics of GDP by state.</a:t>
            </a:r>
          </a:p>
          <a:p>
            <a:pPr lvl="0" indent="0" marL="0">
              <a:buNone/>
            </a:pPr>
            <a:r>
              <a:rPr/>
              <a:t>GDP at chained volume measure is adjusted for the effect of inflation to give a measure of ‘real GDP’.”</a:t>
            </a:r>
          </a:p>
          <a:p>
            <a:pPr lvl="0" indent="0" marL="0">
              <a:buNone/>
            </a:pPr>
            <a:r>
              <a:rPr b="1"/>
              <a:t>Data limitations</a:t>
            </a:r>
          </a:p>
          <a:p>
            <a:pPr lvl="0" indent="0" marL="0">
              <a:buNone/>
            </a:pPr>
            <a:r>
              <a:rPr/>
              <a:t>This data series lags significantly. We are working with 2021 data, the most recent available. But it is still the best you can get and you can’t beat the price.</a:t>
            </a:r>
          </a:p>
          <a:p>
            <a:pPr lvl="0" indent="0" marL="0">
              <a:spcBef>
                <a:spcPts val="3000"/>
              </a:spcBef>
              <a:buNone/>
            </a:pPr>
            <a:r>
              <a:rPr b="1"/>
              <a:t>Retrieve GDP Data</a:t>
            </a:r>
          </a:p>
          <a:p>
            <a:pPr lvl="0" indent="0" marL="0">
              <a:buNone/>
            </a:pPr>
            <a:r>
              <a:rPr/>
              <a:t>    </a:t>
            </a:r>
          </a:p>
          <a:p>
            <a:pPr lvl="0" indent="0" marL="1270000">
              <a:buNone/>
            </a:pPr>
            <a:r>
              <a:rPr sz="2000">
                <a:hlinkClick r:id="rId3"/>
              </a:rPr>
              <a:t>Click here to download the Excel tables</a:t>
            </a:r>
          </a:p>
          <a:p>
            <a:pPr lvl="0" indent="0" marL="0">
              <a:buNone/>
            </a:pPr>
            <a:r>
              <a:rPr/>
              <a:t>You should have a </a:t>
            </a:r>
            <a:r>
              <a:rPr b="1"/>
              <a:t>file named “lagdp1222.xlsx”</a:t>
            </a:r>
            <a:r>
              <a:rPr/>
              <a:t> downloaded. Open it up.</a:t>
            </a:r>
          </a:p>
          <a:p>
            <a:pPr lvl="0" indent="0" marL="0">
              <a:buNone/>
            </a:pPr>
          </a:p>
          <a:p>
            <a:pPr lvl="0" indent="0" marL="1270000">
              <a:buNone/>
            </a:pPr>
            <a:r>
              <a:rPr sz="2000"/>
              <a:t>Let’s see what we have.</a:t>
            </a:r>
            <a:br/>
            <a:r>
              <a:rPr sz="2000"/>
              <a:t>* One table of data.</a:t>
            </a:r>
            <a:br/>
            <a:r>
              <a:rPr sz="2000"/>
              <a:t>* 3,223 rows with county data.</a:t>
            </a:r>
            <a:br/>
            <a:r>
              <a:rPr sz="2000"/>
              <a:t>* GDP for four years, percentage change, and state ranking.</a:t>
            </a:r>
          </a:p>
          <a:p>
            <a:pPr lvl="0" indent="0" marL="0">
              <a:buNone/>
            </a:pPr>
            <a:r>
              <a:rPr/>
              <a:t>For this exercise, I cut down the table to Maryland-only data.</a:t>
            </a:r>
          </a:p>
          <a:p>
            <a:pPr lvl="0" indent="0" marL="1270000">
              <a:buNone/>
            </a:pPr>
            <a:r>
              <a:rPr sz="2000">
                <a:hlinkClick r:id="rId4"/>
              </a:rPr>
              <a:t>Maryland 2021 GDP</a:t>
            </a:r>
          </a:p>
          <a:p>
            <a:pPr lvl="0" indent="0" marL="0">
              <a:spcBef>
                <a:spcPts val="3000"/>
              </a:spcBef>
              <a:buNone/>
            </a:pPr>
            <a:r>
              <a:rPr b="1"/>
              <a:t>Walk through the GDP table:</a:t>
            </a:r>
          </a:p>
          <a:p>
            <a:pPr lvl="0" indent="0" marL="0">
              <a:buNone/>
            </a:pPr>
            <a:r>
              <a:rPr/>
              <a:t>Inflation adjusted GDP, chained to 2012. Dollar amounts in thousands</a:t>
            </a:r>
          </a:p>
          <a:p>
            <a:pPr lvl="0" indent="0" marL="0">
              <a:buNone/>
            </a:pPr>
            <a:r>
              <a:rPr/>
              <a:t>This is cool because it has the percentage change growth, 2019/2021, and ranks it.</a:t>
            </a:r>
          </a:p>
          <a:p>
            <a:pPr lvl="0" indent="0" marL="1270000">
              <a:buNone/>
            </a:pPr>
            <a:r>
              <a:rPr sz="2000"/>
              <a:t>Let’s interrogate this table a bit.</a:t>
            </a:r>
          </a:p>
          <a:p>
            <a:pPr lvl="0" indent="0">
              <a:buNone/>
            </a:pPr>
            <a:r>
              <a:rPr>
                <a:latin typeface="Courier"/>
              </a:rPr>
              <a:t>1--Sort counties according to total GDP in 2021
2--Sort counties according to 2021_pct_rank_state 
Were you surprised to see the top county by GDP?
How are the lists different? 
What are some potential stories?
3--Next, look for the losers. Which counties saw declines in 2021 GDP? </a:t>
            </a:r>
          </a:p>
          <a:p>
            <a:pPr lvl="0" indent="0" marL="1270000">
              <a:buNone/>
            </a:pPr>
            <a:r>
              <a:rPr sz="2000" b="1"/>
              <a:t>Question: What is the basic number for comparison with percentage GDP growth in 2021? In other words, what is the benchmark metric? </a:t>
            </a:r>
          </a:p>
          <a:p>
            <a:pPr lvl="0" indent="0" marL="0">
              <a:buNone/>
            </a:pPr>
          </a:p>
          <a:p>
            <a:pPr lvl="0" indent="0" marL="0">
              <a:buNone/>
            </a:pPr>
            <a:r>
              <a:rPr b="1"/>
              <a:t>Data Cleaning</a:t>
            </a:r>
          </a:p>
          <a:p>
            <a:pPr lvl="0" indent="0" marL="0">
              <a:buNone/>
            </a:pPr>
            <a:r>
              <a:rPr/>
              <a:t>The Google sheet you have has been cleaned and modified so it will play well with Datawrapper. Basically, the BEA spreadsheet was cleaned to remove merged cells and new headers were created.</a:t>
            </a:r>
          </a:p>
          <a:p>
            <a:pPr lvl="0" indent="0" marL="0">
              <a:buNone/>
            </a:pPr>
            <a:r>
              <a:rPr/>
              <a:t>Here is a </a:t>
            </a:r>
            <a:r>
              <a:rPr>
                <a:hlinkClick r:id="rId5"/>
              </a:rPr>
              <a:t>10-minute video</a:t>
            </a:r>
            <a:r>
              <a:rPr/>
              <a:t> on basic data cleaning, using an older version of the data, which you can watch later.</a:t>
            </a:r>
          </a:p>
          <a:p>
            <a:pPr lvl="0" indent="0" marL="0">
              <a:spcBef>
                <a:spcPts val="3000"/>
              </a:spcBef>
              <a:buNone/>
            </a:pPr>
            <a:r>
              <a:rPr b="1"/>
              <a:t>Build a GDP chart</a:t>
            </a:r>
          </a:p>
          <a:p>
            <a:pPr lvl="0" indent="0" marL="1270000">
              <a:buNone/>
            </a:pPr>
            <a:r>
              <a:rPr sz="2000">
                <a:hlinkClick r:id="rId6"/>
              </a:rPr>
              <a:t>Go to Datawrapper</a:t>
            </a:r>
          </a:p>
          <a:p>
            <a:pPr lvl="0" indent="0">
              <a:buNone/>
            </a:pPr>
            <a:r>
              <a:rPr>
                <a:latin typeface="Courier"/>
              </a:rPr>
              <a:t>1--Select "Create new" and select chart.
2--Select "Connect Google Sheet" and paste URL from our Maryland 2021 GDP sheet: 
https://docs.google.com/spreadsheets/d/1UzdiXfGXGGcY3lokwxrLIs7HapXfz-2Uj0lBPTGA2z4/edit?usp=sharing
  a--Select "Proceed"
3--Check and Describe, make sure all was imported correctly
  a--Select Maryland and United States rows and delete
  b--Select all columns EXCEPT 2021_GDP and "Hide column from visualization" then click "Proceed"
4--Visualize
    a--Select Area Chart
    b--Select Refine Tab
        * Bars = A_Mean
        * Labels = OCC_TITLE
        * Show Values: Number format: Custom and paste in this into the box: $(0,0.000)
        * Sorting and Grouping: Select Reverse Order
    c--Select Annotate Tab
        * Type in a headline, description, Data Source, link to original data and your byline. 
        * Add text annotation to label Montgomery County's peak.
    d--Layout Tab: Click for social media sharing
 5--Click publish &amp; Embed</a:t>
            </a:r>
          </a:p>
          <a:p>
            <a:pPr lvl="0" indent="0" marL="0">
              <a:buNone/>
            </a:pPr>
          </a:p>
          <a:p>
            <a:pPr lvl="0" indent="0" marL="0">
              <a:spcBef>
                <a:spcPts val="3000"/>
              </a:spcBef>
              <a:buNone/>
            </a:pPr>
            <a:r>
              <a:rPr b="1"/>
              <a:t>GDP chart: State, National Context</a:t>
            </a:r>
          </a:p>
          <a:p>
            <a:pPr lvl="0" indent="0" marL="0">
              <a:buNone/>
            </a:pPr>
            <a:r>
              <a:rPr/>
              <a:t>This follows similar steps as above but the visualization is on the 2021 percentage change, which allows comparisons to the state and national levels.</a:t>
            </a:r>
          </a:p>
          <a:p>
            <a:pPr lvl="0" indent="0">
              <a:buNone/>
            </a:pPr>
            <a:r>
              <a:rPr>
                <a:latin typeface="Courier"/>
              </a:rPr>
              <a:t>1--Select "Create new" and select chart.
2--Select "Connect Google Sheet" and paste URL from our Maryland 2021 GDP sheet: 
https://docs.google.com/spreadsheets/d/1UzdiXfGXGGcY3lokwxrLIs7HapXfz-2Uj0lBPTGA2z4/edit?usp=sharing
  a--Select "Proceed"
3--Check and Describe, make sure all was imported correctly
  a--Select all columns EXCEPT 2021_pct_chg and "Hide column from visualization" then "Proceed"
4--Visualize
  a--Select Bar Chart
  b--Select Refine Tab
          * Show Values
          * Number format: Custom and paste in this into the box: 0.0%
          * Appearance: Customize colors. Turn United States red; Maryland, orange
          * Sorting and Grouping: Sort bars
   c--Select Annotate Tab
          * Type in a headline, description, Data Source, link to original data and your byline. 
          * Add text annotation to label Montgomery County's peak.
   d--Layout Tab: Click for social media sharing
 5--Click publish &amp; Embed
 </a:t>
            </a:r>
          </a:p>
          <a:p>
            <a:pPr lvl="0" indent="0" marL="1270000">
              <a:buNone/>
            </a:pPr>
            <a:r>
              <a:rPr sz="2000"/>
              <a:t>You now have a GDP growth chart for the counties in Maryland with statewide and U.S. comparison figures.</a:t>
            </a:r>
          </a:p>
          <a:p>
            <a:pPr lvl="0" indent="0" marL="0">
              <a:buNone/>
            </a:pP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4: Basic Map</a:t>
            </a:r>
          </a:p>
        </p:txBody>
      </p:sp>
      <p:sp>
        <p:nvSpPr>
          <p:cNvPr id="3" name="Content Placeholder 2"/>
          <p:cNvSpPr>
            <a:spLocks noGrp="1"/>
          </p:cNvSpPr>
          <p:nvPr>
            <p:ph idx="1"/>
          </p:nvPr>
        </p:nvSpPr>
        <p:spPr/>
        <p:txBody>
          <a:bodyPr/>
          <a:lstStyle/>
          <a:p>
            <a:pPr lvl="0" indent="0" marL="0">
              <a:buNone/>
            </a:pPr>
            <a:r>
              <a:rPr/>
              <a:t>.</a:t>
            </a:r>
          </a:p>
          <a:p>
            <a:pPr lvl="0" indent="0" marL="1270000">
              <a:buNone/>
            </a:pPr>
            <a:r>
              <a:rPr sz="2000" b="1"/>
              <a:t>We’ll use Datawraper again to build a chloropleth map of the total GDP per county in Maryland.</a:t>
            </a:r>
          </a:p>
          <a:p>
            <a:pPr lvl="0" indent="0">
              <a:buNone/>
            </a:pPr>
            <a:r>
              <a:rPr>
                <a:latin typeface="Courier"/>
              </a:rPr>
              <a:t>1--Select "Create new" and select Map and then "Chloropleth map."
2--Type "Maryland" in the search box and select "USA&gt;&gt;Maryland&gt;&gt;Counties" and then "Proceed"
3--Add your data, select Connect Google Sheet at the bottom. Use this version, which omits the U.S. and Maryland totals:
https://docs.google.com/spreadsheets/d/149YeVPvnyUAFW2KUv9vCapTcLrtFLYloCj79A4on6y0/edit#gid=1143515708
   a--Values, select 2021_GDP then "Proceed"
4--Visualize, select "Annotate" tab
    a--Tooltips, find county_name and select for the title box. The value should be 2021_gdp
    b--Select Show labels, place names appear on map
    c--Type in a headline, description, Data Source, link to original data and your byline. 
    Select "Refine" tab
    a--Legend - Format - custom: $(0,0.00)
    And Proceed to Publish</a:t>
            </a:r>
          </a:p>
          <a:p>
            <a:pPr lvl="0" indent="0" marL="0">
              <a:buNone/>
            </a:pPr>
          </a:p>
          <a:p>
            <a:pPr lvl="0" indent="0" marL="1270000">
              <a:buNone/>
            </a:pPr>
            <a:r>
              <a:rPr sz="2000" b="1"/>
              <a:t>Your finished map should look like this:</a:t>
            </a:r>
          </a:p>
          <a:p>
            <a:pPr lvl="0" indent="0" marL="0">
              <a:buNone/>
            </a:pPr>
            <a:r>
              <a:rPr/>
              <a:t>  </a:t>
            </a:r>
          </a:p>
          <a:p>
            <a:pPr lvl="0" indent="0" marL="0">
              <a:buNone/>
            </a:p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Follow the Money</dc:title>
  <dc:creator/>
  <cp:keywords/>
  <dcterms:created xsi:type="dcterms:W3CDTF">2024-05-06T12:36:31Z</dcterms:created>
  <dcterms:modified xsi:type="dcterms:W3CDTF">2024-05-06T12:36:31Z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
  </property>
</Properties>
</file>